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9" r:id="rId4"/>
    <p:sldId id="268" r:id="rId5"/>
    <p:sldId id="260" r:id="rId6"/>
    <p:sldId id="261" r:id="rId7"/>
    <p:sldId id="262" r:id="rId8"/>
    <p:sldId id="264" r:id="rId9"/>
    <p:sldId id="267" r:id="rId10"/>
    <p:sldId id="263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DE7400"/>
    <a:srgbClr val="EE8E00"/>
    <a:srgbClr val="4E863A"/>
    <a:srgbClr val="6BA42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5B8DFF-3B96-41A0-9B28-6E55A2E48E01}" type="datetimeFigureOut">
              <a:rPr lang="en-US" smtClean="0"/>
              <a:pPr/>
              <a:t>12/10/2023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AC6CA-E053-4EC7-B801-A64BBB9841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2717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AC6CA-E053-4EC7-B801-A64BBB9841B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632974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AC6CA-E053-4EC7-B801-A64BBB9841B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63297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free-power-point-templates.com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86200" y="2362200"/>
            <a:ext cx="5105400" cy="1066800"/>
          </a:xfrm>
        </p:spPr>
        <p:txBody>
          <a:bodyPr>
            <a:normAutofit/>
          </a:bodyPr>
          <a:lstStyle>
            <a:lvl1pPr algn="ctr">
              <a:defRPr sz="4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Your Master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3429000"/>
            <a:ext cx="4953000" cy="914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752600" y="2849092"/>
            <a:ext cx="1951712" cy="70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443835"/>
            <a:ext cx="8229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1295400"/>
            <a:ext cx="6710784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2464598"/>
            <a:ext cx="6710784" cy="4275740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3835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3697"/>
            <a:ext cx="4040188" cy="3798583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3835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73697"/>
            <a:ext cx="4041775" cy="3798583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>
              <a:lumMod val="85000"/>
              <a:lumOff val="1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Microsoft New Tai Lue" pitchFamily="34" charset="0"/>
          <a:ea typeface="Microsoft Himalaya" pitchFamily="2" charset="0"/>
          <a:cs typeface="Microsoft New Tai Lue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38600" y="1905000"/>
            <a:ext cx="4953000" cy="1905000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00B0F0"/>
                </a:solidFill>
              </a:rPr>
              <a:t>Образовательная практика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</a:rPr>
              <a:t>«Применение Q</a:t>
            </a:r>
            <a:r>
              <a:rPr lang="en-US" sz="2700" dirty="0" err="1" smtClean="0">
                <a:solidFill>
                  <a:schemeClr val="tx2">
                    <a:lumMod val="75000"/>
                  </a:schemeClr>
                </a:solidFill>
              </a:rPr>
              <a:t>uick</a:t>
            </a:r>
            <a:r>
              <a:rPr lang="en-US" sz="2700" dirty="0" smtClean="0">
                <a:solidFill>
                  <a:schemeClr val="tx2">
                    <a:lumMod val="75000"/>
                  </a:schemeClr>
                </a:solidFill>
              </a:rPr>
              <a:t> Response</a:t>
            </a: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700" dirty="0" smtClean="0">
                <a:solidFill>
                  <a:srgbClr val="DE7400"/>
                </a:solidFill>
              </a:rPr>
              <a:t>(</a:t>
            </a:r>
            <a:r>
              <a:rPr lang="en-US" sz="2700" dirty="0" smtClean="0">
                <a:solidFill>
                  <a:srgbClr val="DE7400"/>
                </a:solidFill>
              </a:rPr>
              <a:t>QR</a:t>
            </a:r>
            <a:r>
              <a:rPr lang="ru-RU" sz="2700" dirty="0" smtClean="0">
                <a:solidFill>
                  <a:srgbClr val="DE7400"/>
                </a:solidFill>
              </a:rPr>
              <a:t>)</a:t>
            </a: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</a:rPr>
              <a:t>в образовательном пространстве ДОУ»</a:t>
            </a:r>
            <a:r>
              <a:rPr lang="ru-RU" sz="2700" dirty="0" smtClean="0"/>
              <a:t/>
            </a:r>
            <a:br>
              <a:rPr lang="ru-RU" sz="2700" dirty="0" smtClean="0"/>
            </a:b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86200" y="4572000"/>
            <a:ext cx="4953000" cy="1676400"/>
          </a:xfrm>
        </p:spPr>
        <p:txBody>
          <a:bodyPr>
            <a:noAutofit/>
          </a:bodyPr>
          <a:lstStyle/>
          <a:p>
            <a:pPr algn="r"/>
            <a:r>
              <a:rPr lang="ru-RU" sz="1600" b="1" u="sng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Маркова Татьяна Юрьевна</a:t>
            </a:r>
          </a:p>
          <a:p>
            <a:pPr algn="r"/>
            <a:r>
              <a:rPr lang="ru-RU" sz="1400" dirty="0" smtClean="0">
                <a:latin typeface="Century Gothic" pitchFamily="34" charset="0"/>
              </a:rPr>
              <a:t>воспитатель </a:t>
            </a:r>
            <a:r>
              <a:rPr lang="en-US" sz="1400" dirty="0" smtClean="0">
                <a:latin typeface="Century Gothic" pitchFamily="34" charset="0"/>
              </a:rPr>
              <a:t>I</a:t>
            </a:r>
            <a:r>
              <a:rPr lang="ru-RU" sz="1400" dirty="0" smtClean="0">
                <a:latin typeface="Century Gothic" pitchFamily="34" charset="0"/>
              </a:rPr>
              <a:t> </a:t>
            </a:r>
          </a:p>
          <a:p>
            <a:pPr algn="r"/>
            <a:r>
              <a:rPr lang="ru-RU" sz="1400" dirty="0" smtClean="0">
                <a:latin typeface="Century Gothic" pitchFamily="34" charset="0"/>
              </a:rPr>
              <a:t>квалификационной категории</a:t>
            </a:r>
          </a:p>
          <a:p>
            <a:pPr algn="r"/>
            <a:r>
              <a:rPr lang="ru-RU" sz="1600" b="1" u="sng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Маринченко</a:t>
            </a:r>
            <a:r>
              <a:rPr lang="ru-RU" sz="1600" b="1" u="sng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Наталья Александровна                                                          </a:t>
            </a:r>
          </a:p>
          <a:p>
            <a:pPr algn="r"/>
            <a:r>
              <a:rPr lang="ru-RU" sz="1400" dirty="0" smtClean="0">
                <a:latin typeface="Century Gothic" pitchFamily="34" charset="0"/>
              </a:rPr>
              <a:t>                                 воспитатель высшей квалификационной категории</a:t>
            </a:r>
          </a:p>
          <a:p>
            <a:endParaRPr lang="en-US" sz="1400" dirty="0"/>
          </a:p>
        </p:txBody>
      </p:sp>
      <p:pic>
        <p:nvPicPr>
          <p:cNvPr id="4" name="Рисунок 3" descr="гимн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400057">
            <a:off x="1335541" y="2768674"/>
            <a:ext cx="582755" cy="58275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 descr="герб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624591">
            <a:off x="3111881" y="1130682"/>
            <a:ext cx="731657" cy="73165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матрёшка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8985052">
            <a:off x="246890" y="627891"/>
            <a:ext cx="456716" cy="45671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 descr="f43aaefd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9710308">
            <a:off x="2000268" y="1238268"/>
            <a:ext cx="474188" cy="4741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495800" y="152400"/>
            <a:ext cx="4648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«Детский сад №4 «Росинка» комбинированного вида»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920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MG_20231116_15494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3048000"/>
            <a:ext cx="4165600" cy="3124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IMG_20231116_15505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048000"/>
            <a:ext cx="4165600" cy="3124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Picsart_23-11-15_23-52-02-10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43200" y="457200"/>
            <a:ext cx="3505200" cy="23423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24200" y="1143000"/>
            <a:ext cx="3429000" cy="1143000"/>
          </a:xfrm>
        </p:spPr>
        <p:txBody>
          <a:bodyPr/>
          <a:lstStyle/>
          <a:p>
            <a:r>
              <a:rPr lang="ru-RU" dirty="0" smtClean="0"/>
              <a:t>Результаты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2438400"/>
            <a:ext cx="8305800" cy="4191000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/>
              <a:t>пополнение</a:t>
            </a:r>
            <a:r>
              <a:rPr lang="ru-RU" dirty="0" smtClean="0"/>
              <a:t> цифровой  информационно-образовательной среды  ДОУ;</a:t>
            </a:r>
          </a:p>
          <a:p>
            <a:pPr algn="just"/>
            <a:r>
              <a:rPr lang="ru-RU" b="1" dirty="0" smtClean="0"/>
              <a:t>активизации</a:t>
            </a:r>
            <a:r>
              <a:rPr lang="ru-RU" dirty="0" smtClean="0"/>
              <a:t> воспитанников в познании Родины, края, города;</a:t>
            </a:r>
          </a:p>
          <a:p>
            <a:pPr algn="just"/>
            <a:r>
              <a:rPr lang="ru-RU" b="1" dirty="0" smtClean="0"/>
              <a:t>оптимизация</a:t>
            </a:r>
            <a:r>
              <a:rPr lang="ru-RU" dirty="0" smtClean="0"/>
              <a:t> времени педагогов при подготовке к различным мероприятиям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Более </a:t>
            </a:r>
            <a:r>
              <a:rPr lang="ru-RU" b="1" dirty="0" smtClean="0"/>
              <a:t>80% </a:t>
            </a:r>
            <a:r>
              <a:rPr lang="ru-RU" dirty="0" smtClean="0"/>
              <a:t>педагогического состава ДОУ </a:t>
            </a:r>
            <a:r>
              <a:rPr lang="ru-RU" b="1" dirty="0" smtClean="0"/>
              <a:t>владеют</a:t>
            </a:r>
            <a:r>
              <a:rPr lang="ru-RU" dirty="0" smtClean="0"/>
              <a:t> и </a:t>
            </a:r>
            <a:r>
              <a:rPr lang="ru-RU" dirty="0" smtClean="0"/>
              <a:t>используют технологию</a:t>
            </a:r>
            <a:endParaRPr lang="ru-RU" dirty="0" smtClean="0"/>
          </a:p>
          <a:p>
            <a:pPr algn="just"/>
            <a:endParaRPr lang="ru-RU" dirty="0" smtClean="0"/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6477000" cy="918670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/>
              <a:t>Тип практики: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7933035" cy="5334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Педагогическая практика 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33400" y="2133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Microsoft New Tai Lue" pitchFamily="34" charset="0"/>
              <a:ea typeface="Microsoft Himalaya" pitchFamily="2" charset="0"/>
              <a:cs typeface="Microsoft New Tai Lue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81000" y="1295400"/>
            <a:ext cx="82296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New Tai Lue" pitchFamily="34" charset="0"/>
                <a:ea typeface="Microsoft Himalaya" pitchFamily="2" charset="0"/>
                <a:cs typeface="Microsoft New Tai Lue" pitchFamily="34" charset="0"/>
              </a:rPr>
              <a:t>Направление практики: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Microsoft New Tai Lue" pitchFamily="34" charset="0"/>
              <a:ea typeface="Microsoft Himalaya" pitchFamily="2" charset="0"/>
              <a:cs typeface="Microsoft New Tai Lue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85800" y="1752600"/>
            <a:ext cx="7933035" cy="533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Microsoft New Tai Lue" pitchFamily="34" charset="0"/>
                <a:ea typeface="+mn-ea"/>
                <a:cs typeface="Microsoft New Tai Lue" pitchFamily="34" charset="0"/>
              </a:rPr>
              <a:t>Формирование и развитие цифровой образовательной среды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Microsoft New Tai Lue" pitchFamily="34" charset="0"/>
              <a:ea typeface="+mn-ea"/>
              <a:cs typeface="Microsoft New Tai Lue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Microsoft New Tai Lue" pitchFamily="34" charset="0"/>
              <a:ea typeface="+mn-ea"/>
              <a:cs typeface="Microsoft New Tai Lue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Microsoft New Tai Lue" pitchFamily="34" charset="0"/>
              <a:ea typeface="+mn-ea"/>
              <a:cs typeface="Microsoft New Tai Lue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Microsoft New Tai Lue" pitchFamily="34" charset="0"/>
              <a:ea typeface="+mn-ea"/>
              <a:cs typeface="Microsoft New Tai Lue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Microsoft New Tai Lue" pitchFamily="34" charset="0"/>
              <a:ea typeface="+mn-ea"/>
              <a:cs typeface="Microsoft New Tai Lue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2133600"/>
            <a:ext cx="82296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New Tai Lue" pitchFamily="34" charset="0"/>
                <a:ea typeface="Microsoft Himalaya" pitchFamily="2" charset="0"/>
                <a:cs typeface="Microsoft New Tai Lue" pitchFamily="34" charset="0"/>
              </a:rPr>
              <a:t>Уровень образования: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85800" y="2667000"/>
            <a:ext cx="7933035" cy="53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Microsoft New Tai Lue" pitchFamily="34" charset="0"/>
                <a:ea typeface="+mn-ea"/>
                <a:cs typeface="Microsoft New Tai Lue" pitchFamily="34" charset="0"/>
              </a:rPr>
              <a:t>Дошкольное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Microsoft New Tai Lue" pitchFamily="34" charset="0"/>
                <a:ea typeface="+mn-ea"/>
                <a:cs typeface="Microsoft New Tai Lue" pitchFamily="34" charset="0"/>
              </a:rPr>
              <a:t> образование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Microsoft New Tai Lue" pitchFamily="34" charset="0"/>
              <a:ea typeface="+mn-ea"/>
              <a:cs typeface="Microsoft New Tai Lue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Microsoft New Tai Lue" pitchFamily="34" charset="0"/>
              <a:ea typeface="+mn-ea"/>
              <a:cs typeface="Microsoft New Tai Lue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Microsoft New Tai Lue" pitchFamily="34" charset="0"/>
              <a:ea typeface="+mn-ea"/>
              <a:cs typeface="Microsoft New Tai Lue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Microsoft New Tai Lue" pitchFamily="34" charset="0"/>
              <a:ea typeface="+mn-ea"/>
              <a:cs typeface="Microsoft New Tai Lue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57200" y="3048000"/>
            <a:ext cx="82296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New Tai Lue" pitchFamily="34" charset="0"/>
                <a:ea typeface="Microsoft Himalaya" pitchFamily="2" charset="0"/>
                <a:cs typeface="Microsoft New Tai Lue" pitchFamily="34" charset="0"/>
              </a:rPr>
              <a:t>Группа участников: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685800" y="3733800"/>
            <a:ext cx="7933035" cy="533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New Tai Lue" pitchFamily="34" charset="0"/>
                <a:cs typeface="Microsoft New Tai Lue" pitchFamily="34" charset="0"/>
              </a:rPr>
              <a:t>Воспитанники, воспитатели, родители, узкие специалисты, 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New Tai Lue" pitchFamily="34" charset="0"/>
                <a:cs typeface="Microsoft New Tai Lue" pitchFamily="34" charset="0"/>
              </a:rPr>
              <a:t>социальные партнёры</a:t>
            </a:r>
            <a:endParaRPr lang="ru-RU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Microsoft New Tai Lue" pitchFamily="34" charset="0"/>
              <a:cs typeface="Microsoft New Tai Lue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Microsoft New Tai Lue" pitchFamily="34" charset="0"/>
              <a:ea typeface="+mn-ea"/>
              <a:cs typeface="Microsoft New Tai Lue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Microsoft New Tai Lue" pitchFamily="34" charset="0"/>
              <a:ea typeface="+mn-ea"/>
              <a:cs typeface="Microsoft New Tai Lue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Microsoft New Tai Lue" pitchFamily="34" charset="0"/>
              <a:ea typeface="+mn-ea"/>
              <a:cs typeface="Microsoft New Tai Lue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Microsoft New Tai Lue" pitchFamily="34" charset="0"/>
              <a:ea typeface="+mn-ea"/>
              <a:cs typeface="Microsoft New Tai Lu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71800" y="1524000"/>
            <a:ext cx="3276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Актуальность: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743200"/>
            <a:ext cx="8458200" cy="228600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0070C0"/>
                </a:solidFill>
              </a:rPr>
              <a:t>  Государственная </a:t>
            </a:r>
            <a:r>
              <a:rPr lang="ru-RU" dirty="0" smtClean="0">
                <a:solidFill>
                  <a:srgbClr val="0070C0"/>
                </a:solidFill>
              </a:rPr>
              <a:t>программа </a:t>
            </a:r>
            <a:endParaRPr lang="ru-RU" dirty="0" smtClean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0070C0"/>
                </a:solidFill>
              </a:rPr>
              <a:t>Российской </a:t>
            </a:r>
            <a:r>
              <a:rPr lang="ru-RU" dirty="0" smtClean="0">
                <a:solidFill>
                  <a:srgbClr val="0070C0"/>
                </a:solidFill>
              </a:rPr>
              <a:t>Федерации</a:t>
            </a:r>
            <a:r>
              <a:rPr lang="ru-RU" dirty="0" smtClean="0"/>
              <a:t> 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«</a:t>
            </a:r>
            <a:r>
              <a:rPr lang="ru-RU" dirty="0" smtClean="0"/>
              <a:t>Развитие образования» на 2018 — 2025 годы включает в себя приоритетный проект </a:t>
            </a:r>
            <a:r>
              <a:rPr lang="ru-RU" b="1" dirty="0" smtClean="0">
                <a:solidFill>
                  <a:srgbClr val="DE7400"/>
                </a:solidFill>
              </a:rPr>
              <a:t>«Современная цифровая образовательная среда в Российской Федерации</a:t>
            </a:r>
            <a:r>
              <a:rPr lang="ru-RU" b="1" dirty="0" smtClean="0">
                <a:solidFill>
                  <a:srgbClr val="DE7400"/>
                </a:solidFill>
              </a:rPr>
              <a:t>»</a:t>
            </a:r>
            <a:endParaRPr lang="en-US" b="1" dirty="0" smtClean="0">
              <a:solidFill>
                <a:srgbClr val="DE7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657600"/>
            <a:ext cx="3276600" cy="1143000"/>
          </a:xfrm>
        </p:spPr>
        <p:txBody>
          <a:bodyPr/>
          <a:lstStyle/>
          <a:p>
            <a:pPr algn="l"/>
            <a:r>
              <a:rPr lang="ru-RU" dirty="0" smtClean="0"/>
              <a:t>Цель: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676400" y="3962400"/>
            <a:ext cx="7467600" cy="990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/>
              <a:t>создание цифровой  информационно–образовательной среды в ДОУ </a:t>
            </a:r>
          </a:p>
          <a:p>
            <a:endParaRPr lang="en-US" dirty="0" smtClean="0"/>
          </a:p>
        </p:txBody>
      </p:sp>
      <p:pic>
        <p:nvPicPr>
          <p:cNvPr id="6" name="Рисунок 5" descr="Без имени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762000"/>
            <a:ext cx="3076575" cy="2316340"/>
          </a:xfrm>
          <a:prstGeom prst="round2DiagRect">
            <a:avLst>
              <a:gd name="adj1" fmla="val 50000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0" y="1219200"/>
            <a:ext cx="4038600" cy="1143000"/>
          </a:xfrm>
        </p:spPr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2438400"/>
            <a:ext cx="8686800" cy="4038600"/>
          </a:xfrm>
        </p:spPr>
        <p:txBody>
          <a:bodyPr>
            <a:normAutofit fontScale="62500" lnSpcReduction="20000"/>
          </a:bodyPr>
          <a:lstStyle/>
          <a:p>
            <a:pPr lvl="0" algn="just"/>
            <a:r>
              <a:rPr lang="ru-RU" sz="3800" dirty="0" smtClean="0"/>
              <a:t>создать </a:t>
            </a:r>
            <a:r>
              <a:rPr lang="ru-RU" sz="3800" b="1" dirty="0" smtClean="0">
                <a:solidFill>
                  <a:srgbClr val="0070C0"/>
                </a:solidFill>
              </a:rPr>
              <a:t>банк цифровых ресурсов  </a:t>
            </a:r>
            <a:r>
              <a:rPr lang="ru-RU" sz="3800" dirty="0" smtClean="0"/>
              <a:t>по ознакомлению с малой Родиной, краем, страной</a:t>
            </a:r>
          </a:p>
          <a:p>
            <a:pPr lvl="0" algn="just">
              <a:buNone/>
            </a:pPr>
            <a:endParaRPr lang="ru-RU" sz="3800" dirty="0" smtClean="0"/>
          </a:p>
          <a:p>
            <a:pPr lvl="0" algn="just"/>
            <a:r>
              <a:rPr lang="ru-RU" sz="3800" dirty="0" smtClean="0"/>
              <a:t>разработать </a:t>
            </a:r>
            <a:r>
              <a:rPr lang="ru-RU" sz="3800" b="1" dirty="0" smtClean="0">
                <a:solidFill>
                  <a:srgbClr val="DE7400"/>
                </a:solidFill>
              </a:rPr>
              <a:t>QR-коды</a:t>
            </a:r>
            <a:r>
              <a:rPr lang="ru-RU" sz="3800" dirty="0" smtClean="0"/>
              <a:t> для </a:t>
            </a:r>
            <a:r>
              <a:rPr lang="ru-RU" sz="3800" b="1" dirty="0" smtClean="0">
                <a:solidFill>
                  <a:srgbClr val="0070C0"/>
                </a:solidFill>
              </a:rPr>
              <a:t>организации предметно развивающего пространства группы.</a:t>
            </a:r>
            <a:endParaRPr lang="ru-RU" sz="3800" dirty="0" smtClean="0"/>
          </a:p>
          <a:p>
            <a:pPr lvl="0" algn="just">
              <a:buNone/>
            </a:pPr>
            <a:endParaRPr lang="ru-RU" sz="3800" dirty="0" smtClean="0"/>
          </a:p>
          <a:p>
            <a:pPr lvl="0" algn="just"/>
            <a:r>
              <a:rPr lang="ru-RU" sz="3800" dirty="0" smtClean="0"/>
              <a:t>разработать </a:t>
            </a:r>
            <a:r>
              <a:rPr lang="ru-RU" sz="3800" b="1" dirty="0" err="1" smtClean="0">
                <a:solidFill>
                  <a:srgbClr val="0070C0"/>
                </a:solidFill>
              </a:rPr>
              <a:t>квест-игры</a:t>
            </a:r>
            <a:r>
              <a:rPr lang="ru-RU" sz="3800" dirty="0" smtClean="0"/>
              <a:t> для детей дошкольного возраста.</a:t>
            </a:r>
          </a:p>
          <a:p>
            <a:pPr lvl="0" algn="just">
              <a:buNone/>
            </a:pPr>
            <a:endParaRPr lang="ru-RU" sz="3800" dirty="0" smtClean="0"/>
          </a:p>
          <a:p>
            <a:pPr lvl="0" algn="just"/>
            <a:r>
              <a:rPr lang="ru-RU" sz="3800" dirty="0" smtClean="0"/>
              <a:t>оказывать </a:t>
            </a:r>
            <a:r>
              <a:rPr lang="ru-RU" sz="3800" b="1" dirty="0" smtClean="0">
                <a:solidFill>
                  <a:srgbClr val="0070C0"/>
                </a:solidFill>
              </a:rPr>
              <a:t>поддержку педагогам  </a:t>
            </a:r>
            <a:r>
              <a:rPr lang="ru-RU" sz="3800" dirty="0" smtClean="0"/>
              <a:t>ДОУ по кодированию информации и использованию </a:t>
            </a:r>
            <a:r>
              <a:rPr lang="ru-RU" sz="3800" b="1" dirty="0" smtClean="0">
                <a:solidFill>
                  <a:srgbClr val="DE7400"/>
                </a:solidFill>
              </a:rPr>
              <a:t>QR- кода</a:t>
            </a:r>
            <a:endParaRPr lang="ru-RU" sz="3800" dirty="0" smtClean="0"/>
          </a:p>
          <a:p>
            <a:endParaRPr lang="ru-RU" dirty="0"/>
          </a:p>
        </p:txBody>
      </p:sp>
      <p:pic>
        <p:nvPicPr>
          <p:cNvPr id="4" name="Рисунок 3" descr="матрёшка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411766">
            <a:off x="7262586" y="404586"/>
            <a:ext cx="1232443" cy="12324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Армен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913279">
            <a:off x="6218343" y="350942"/>
            <a:ext cx="1370424" cy="13704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00600" y="1143000"/>
            <a:ext cx="3352800" cy="1143000"/>
          </a:xfrm>
        </p:spPr>
        <p:txBody>
          <a:bodyPr/>
          <a:lstStyle/>
          <a:p>
            <a:r>
              <a:rPr lang="ru-RU" dirty="0" smtClean="0"/>
              <a:t>«</a:t>
            </a:r>
            <a:r>
              <a:rPr lang="en-US" dirty="0" smtClean="0"/>
              <a:t>QR</a:t>
            </a:r>
            <a:r>
              <a:rPr lang="ru-RU" dirty="0" smtClean="0"/>
              <a:t>-код»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582260"/>
            <a:ext cx="8686800" cy="4275740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Технология Q</a:t>
            </a:r>
            <a:r>
              <a:rPr lang="en-US" dirty="0" err="1" smtClean="0"/>
              <a:t>uick</a:t>
            </a:r>
            <a:r>
              <a:rPr lang="en-US" dirty="0" smtClean="0"/>
              <a:t> Response</a:t>
            </a:r>
            <a:r>
              <a:rPr lang="ru-RU" dirty="0" smtClean="0"/>
              <a:t> «</a:t>
            </a:r>
            <a:r>
              <a:rPr lang="en-US" dirty="0" smtClean="0"/>
              <a:t>QR</a:t>
            </a:r>
            <a:r>
              <a:rPr lang="ru-RU" dirty="0" smtClean="0"/>
              <a:t>-код» - это двухмерный </a:t>
            </a:r>
            <a:r>
              <a:rPr lang="ru-RU" dirty="0" err="1" smtClean="0"/>
              <a:t>штрихкод</a:t>
            </a:r>
            <a:r>
              <a:rPr lang="ru-RU" dirty="0" smtClean="0"/>
              <a:t>, предоставляющий информацию для быстрого ее распознавания с помощью камеры на мобильном телефоне или планшете, в которых предварительно установлены программы для декодирования.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0" y="685800"/>
            <a:ext cx="51054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Приоритетные направления работы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2286000"/>
            <a:ext cx="8001000" cy="4275740"/>
          </a:xfrm>
        </p:spPr>
        <p:txBody>
          <a:bodyPr>
            <a:normAutofit/>
          </a:bodyPr>
          <a:lstStyle/>
          <a:p>
            <a:pPr lvl="0" algn="just"/>
            <a:r>
              <a:rPr lang="ru-RU" sz="2400" dirty="0" smtClean="0"/>
              <a:t>использование </a:t>
            </a:r>
            <a:r>
              <a:rPr lang="en-US" sz="2400" dirty="0" smtClean="0"/>
              <a:t>QR</a:t>
            </a:r>
            <a:r>
              <a:rPr lang="ru-RU" sz="2400" dirty="0" smtClean="0"/>
              <a:t>-кода в создании </a:t>
            </a:r>
            <a:r>
              <a:rPr lang="ru-RU" sz="2400" b="1" dirty="0" smtClean="0">
                <a:solidFill>
                  <a:srgbClr val="00B050"/>
                </a:solidFill>
              </a:rPr>
              <a:t>мини-музея </a:t>
            </a:r>
            <a:r>
              <a:rPr lang="ru-RU" sz="2400" dirty="0" smtClean="0"/>
              <a:t>в ДОУ, как средство визуализации;</a:t>
            </a:r>
          </a:p>
          <a:p>
            <a:pPr lvl="0" algn="just"/>
            <a:endParaRPr lang="ru-RU" sz="2400" dirty="0" smtClean="0"/>
          </a:p>
          <a:p>
            <a:pPr lvl="0" algn="just"/>
            <a:r>
              <a:rPr lang="ru-RU" sz="2400" dirty="0" smtClean="0"/>
              <a:t>организация </a:t>
            </a:r>
            <a:r>
              <a:rPr lang="ru-RU" sz="2400" b="1" dirty="0" smtClean="0">
                <a:solidFill>
                  <a:srgbClr val="00B050"/>
                </a:solidFill>
              </a:rPr>
              <a:t>предметно-развивающего  пространства</a:t>
            </a:r>
            <a:r>
              <a:rPr lang="ru-RU" sz="2400" dirty="0" smtClean="0"/>
              <a:t> с использованием </a:t>
            </a:r>
            <a:r>
              <a:rPr lang="en-US" sz="2400" dirty="0" smtClean="0"/>
              <a:t>QR</a:t>
            </a:r>
            <a:r>
              <a:rPr lang="ru-RU" sz="2400" dirty="0" smtClean="0"/>
              <a:t>-кода;</a:t>
            </a:r>
          </a:p>
          <a:p>
            <a:pPr lvl="0" algn="just"/>
            <a:r>
              <a:rPr lang="en-US" sz="2400" dirty="0" smtClean="0"/>
              <a:t>QR</a:t>
            </a:r>
            <a:r>
              <a:rPr lang="ru-RU" sz="2400" dirty="0" smtClean="0"/>
              <a:t>-код, как способ оптимизации </a:t>
            </a:r>
            <a:r>
              <a:rPr lang="ru-RU" sz="2400" b="1" dirty="0" smtClean="0">
                <a:solidFill>
                  <a:srgbClr val="00B050"/>
                </a:solidFill>
              </a:rPr>
              <a:t>информационных стендов </a:t>
            </a:r>
            <a:r>
              <a:rPr lang="ru-RU" sz="2400" dirty="0" smtClean="0"/>
              <a:t>для родителей;</a:t>
            </a:r>
          </a:p>
          <a:p>
            <a:pPr lvl="0" algn="just"/>
            <a:endParaRPr lang="ru-RU" sz="2400" dirty="0" smtClean="0"/>
          </a:p>
          <a:p>
            <a:pPr algn="just"/>
            <a:r>
              <a:rPr lang="ru-RU" sz="2400" dirty="0" smtClean="0"/>
              <a:t>использование </a:t>
            </a:r>
            <a:r>
              <a:rPr lang="en-US" sz="2400" dirty="0" smtClean="0"/>
              <a:t>QR</a:t>
            </a:r>
            <a:r>
              <a:rPr lang="ru-RU" sz="2400" dirty="0" smtClean="0"/>
              <a:t>-кода в </a:t>
            </a:r>
            <a:r>
              <a:rPr lang="ru-RU" sz="2400" b="1" dirty="0" err="1" smtClean="0">
                <a:solidFill>
                  <a:srgbClr val="00B050"/>
                </a:solidFill>
              </a:rPr>
              <a:t>квест-играх</a:t>
            </a:r>
            <a:r>
              <a:rPr lang="ru-RU" sz="2400" b="1" dirty="0" smtClean="0">
                <a:solidFill>
                  <a:srgbClr val="00B050"/>
                </a:solidFill>
              </a:rPr>
              <a:t> </a:t>
            </a:r>
            <a:r>
              <a:rPr lang="ru-RU" sz="2400" dirty="0" smtClean="0"/>
              <a:t>для дошкольников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0800" y="1447800"/>
            <a:ext cx="5562600" cy="68580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Информационная карта </a:t>
            </a:r>
            <a:r>
              <a:rPr lang="en-US" sz="2800" dirty="0" smtClean="0"/>
              <a:t>QR- </a:t>
            </a:r>
            <a:r>
              <a:rPr lang="ru-RU" sz="2800" dirty="0" smtClean="0"/>
              <a:t>кода</a:t>
            </a:r>
            <a:endParaRPr lang="ru-RU" sz="2800" dirty="0"/>
          </a:p>
        </p:txBody>
      </p:sp>
      <p:pic>
        <p:nvPicPr>
          <p:cNvPr id="4" name="Содержимое 3" descr="озеро кругло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0" y="2133600"/>
            <a:ext cx="6400800" cy="44688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9800" y="1447800"/>
            <a:ext cx="5562600" cy="6858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Инструкция</a:t>
            </a:r>
            <a:endParaRPr lang="ru-RU" dirty="0"/>
          </a:p>
        </p:txBody>
      </p:sp>
      <p:pic>
        <p:nvPicPr>
          <p:cNvPr id="6" name="Содержимое 5" descr="Picsart_23-11-15_23-55-26-13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7400" y="2362200"/>
            <a:ext cx="5632323" cy="42751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058-cub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3028-3d-cubes-powerpoint-template.potx" id="{31EC4B10-1AC8-4272-9787-5C7F5B142AAC}" vid="{C9938D3F-E61D-44C8-8929-DB1180B8F9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3028-3d-cubes-powerpoint-template</Template>
  <TotalTime>1143</TotalTime>
  <Words>267</Words>
  <Application>Microsoft Office PowerPoint</Application>
  <PresentationFormat>Экран (4:3)</PresentationFormat>
  <Paragraphs>56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20058-cubes</vt:lpstr>
      <vt:lpstr>Образовательная практика  «Применение Quick Response (QR) в образовательном пространстве ДОУ» </vt:lpstr>
      <vt:lpstr>Тип практики:</vt:lpstr>
      <vt:lpstr>Актуальность:</vt:lpstr>
      <vt:lpstr>Цель:</vt:lpstr>
      <vt:lpstr>Задачи:</vt:lpstr>
      <vt:lpstr>«QR-код»</vt:lpstr>
      <vt:lpstr>Приоритетные направления работы </vt:lpstr>
      <vt:lpstr>Информационная карта QR- кода</vt:lpstr>
      <vt:lpstr>Инструкция</vt:lpstr>
      <vt:lpstr>Слайд 10</vt:lpstr>
      <vt:lpstr>Результаты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user</dc:creator>
  <cp:lastModifiedBy>Татьяна Юрьевна</cp:lastModifiedBy>
  <cp:revision>6</cp:revision>
  <dcterms:created xsi:type="dcterms:W3CDTF">2019-01-17T10:13:30Z</dcterms:created>
  <dcterms:modified xsi:type="dcterms:W3CDTF">2023-12-10T15:22:10Z</dcterms:modified>
</cp:coreProperties>
</file>