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84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92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26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15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2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7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1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10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63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49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2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B60C6-77F9-47D5-9DB4-F8B9AD138DD3}" type="datetimeFigureOut">
              <a:rPr lang="ru-RU" smtClean="0"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A15EF-7A3D-4E9B-A0B9-3351C0050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9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17" Type="http://schemas.openxmlformats.org/officeDocument/2006/relationships/image" Target="../media/image20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3" Type="http://schemas.openxmlformats.org/officeDocument/2006/relationships/image" Target="../media/image4.png"/><Relationship Id="rId7" Type="http://schemas.openxmlformats.org/officeDocument/2006/relationships/image" Target="../media/image10.jpg"/><Relationship Id="rId12" Type="http://schemas.openxmlformats.org/officeDocument/2006/relationships/image" Target="../media/image9.jpeg"/><Relationship Id="rId2" Type="http://schemas.openxmlformats.org/officeDocument/2006/relationships/image" Target="../media/image3.png"/><Relationship Id="rId16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7.jpeg"/><Relationship Id="rId5" Type="http://schemas.openxmlformats.org/officeDocument/2006/relationships/image" Target="../media/image6.png"/><Relationship Id="rId15" Type="http://schemas.openxmlformats.org/officeDocument/2006/relationships/image" Target="../media/image14.jpeg"/><Relationship Id="rId10" Type="http://schemas.openxmlformats.org/officeDocument/2006/relationships/image" Target="../media/image15.jpeg"/><Relationship Id="rId4" Type="http://schemas.openxmlformats.org/officeDocument/2006/relationships/image" Target="../media/image5.png"/><Relationship Id="rId9" Type="http://schemas.openxmlformats.org/officeDocument/2006/relationships/image" Target="../media/image12.jpeg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5" Type="http://schemas.openxmlformats.org/officeDocument/2006/relationships/image" Target="../media/image16.jpg"/><Relationship Id="rId10" Type="http://schemas.openxmlformats.org/officeDocument/2006/relationships/image" Target="../media/image11.jpg"/><Relationship Id="rId4" Type="http://schemas.openxmlformats.org/officeDocument/2006/relationships/image" Target="../media/image5.png"/><Relationship Id="rId9" Type="http://schemas.openxmlformats.org/officeDocument/2006/relationships/image" Target="../media/image10.jp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17" Type="http://schemas.openxmlformats.org/officeDocument/2006/relationships/image" Target="../media/image17.jpe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17" Type="http://schemas.openxmlformats.org/officeDocument/2006/relationships/image" Target="../media/image18.jp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7.jpeg"/><Relationship Id="rId17" Type="http://schemas.openxmlformats.org/officeDocument/2006/relationships/image" Target="../media/image19.jpg"/><Relationship Id="rId2" Type="http://schemas.openxmlformats.org/officeDocument/2006/relationships/image" Target="../media/image3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image" Target="../media/image15.jpeg"/><Relationship Id="rId5" Type="http://schemas.openxmlformats.org/officeDocument/2006/relationships/image" Target="../media/image6.png"/><Relationship Id="rId15" Type="http://schemas.openxmlformats.org/officeDocument/2006/relationships/image" Target="../media/image13.jpg"/><Relationship Id="rId10" Type="http://schemas.openxmlformats.org/officeDocument/2006/relationships/image" Target="../media/image12.jpeg"/><Relationship Id="rId4" Type="http://schemas.openxmlformats.org/officeDocument/2006/relationships/image" Target="../media/image5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1014" y="1100877"/>
            <a:ext cx="9189971" cy="2790417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VivaldiD CL" panose="03010101010101010101" pitchFamily="66" charset="0"/>
              </a:rPr>
              <a:t>Интерактивная </a:t>
            </a:r>
            <a:br>
              <a:rPr lang="ru-RU" sz="5400" b="1" dirty="0">
                <a:solidFill>
                  <a:srgbClr val="FF0000"/>
                </a:solidFill>
                <a:latin typeface="VivaldiD CL" panose="03010101010101010101" pitchFamily="66" charset="0"/>
              </a:rPr>
            </a:br>
            <a:r>
              <a:rPr lang="ru-RU" sz="5400" b="1" dirty="0">
                <a:solidFill>
                  <a:srgbClr val="FF0000"/>
                </a:solidFill>
                <a:latin typeface="VivaldiD CL" panose="03010101010101010101" pitchFamily="66" charset="0"/>
              </a:rPr>
              <a:t> викторина</a:t>
            </a:r>
            <a:b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VivaldiD CL" panose="03010101010101010101" pitchFamily="66" charset="0"/>
              </a:rPr>
            </a:br>
            <a:r>
              <a:rPr lang="ru-RU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VivaldiD CL" panose="03010101010101010101" pitchFamily="66" charset="0"/>
              </a:rPr>
              <a:t>«Фруктовое ассорти»</a:t>
            </a: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4" t="52537" r="53353" b="25771"/>
          <a:stretch/>
        </p:blipFill>
        <p:spPr>
          <a:xfrm>
            <a:off x="11370610" y="6028474"/>
            <a:ext cx="473289" cy="4913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5660" y="232012"/>
            <a:ext cx="11723427" cy="6387152"/>
          </a:xfrm>
          <a:prstGeom prst="rect">
            <a:avLst/>
          </a:prstGeom>
          <a:noFill/>
          <a:ln w="120650" cmpd="thinThick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Google Shape;679;p22"/>
          <p:cNvSpPr txBox="1">
            <a:spLocks/>
          </p:cNvSpPr>
          <p:nvPr/>
        </p:nvSpPr>
        <p:spPr>
          <a:xfrm>
            <a:off x="2733067" y="5911969"/>
            <a:ext cx="6725866" cy="72433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Elzevir" panose="020B0603050302020204" pitchFamily="34" charset="0"/>
            </a:endParaRPr>
          </a:p>
        </p:txBody>
      </p:sp>
      <p:pic>
        <p:nvPicPr>
          <p:cNvPr id="17" name="Рисунок 16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4" t="52537" r="53353" b="25771"/>
          <a:stretch/>
        </p:blipFill>
        <p:spPr>
          <a:xfrm rot="10800000">
            <a:off x="350625" y="6012991"/>
            <a:ext cx="473289" cy="4913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4" y="4011962"/>
            <a:ext cx="2542171" cy="190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4" name="TextBox 13">
            <a:hlinkClick r:id="rId6" action="ppaction://hlinksldjump"/>
          </p:cNvPr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571" y="17895"/>
            <a:ext cx="96173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Название фрукта переводится с латинского как «зернистый». Именно он дал название метательному оружию.</a:t>
            </a:r>
          </a:p>
          <a:p>
            <a:pPr algn="ctr"/>
            <a:r>
              <a:rPr lang="ru-RU" sz="2600" dirty="0"/>
              <a:t>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56" y="1553028"/>
            <a:ext cx="7154645" cy="373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2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Его родина — Китай. По вкусу он немного напоминает крыжовник, поэтому до </a:t>
            </a:r>
            <a:r>
              <a:rPr lang="ru-RU" sz="2600"/>
              <a:t>20 в. </a:t>
            </a:r>
            <a:r>
              <a:rPr lang="ru-RU" sz="2600" dirty="0"/>
              <a:t>фрукт называли «китайским крыжовником». Имеет волосатую кожицу.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62" y="1421827"/>
            <a:ext cx="7224152" cy="39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7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При сушке не теряет полезных веществ. Косточка может послужить заменой горького миндаля. В некоторых странах Европы фрукт называют «армянское яблоко». Что это за фрукт?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25" y="1438842"/>
            <a:ext cx="7259321" cy="398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9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49251" y="52574"/>
            <a:ext cx="778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Ребята, вам необходимо ответить на 10 вопросов, ответом на которые будут фрукты, представленные на экране телевизора. Надо щёлкнуть по ответу -картинке. Если ответ верный, то он будет пульсировать, если неверный, то он покачается. Для начала игры щёлкните по зелёной кнопке на пульте.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789" y="3787361"/>
            <a:ext cx="1399523" cy="109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5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6546" y="17895"/>
            <a:ext cx="775330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Из листьев этого фрукта изготовляют корабельные снасти и ткани, практически не поддающиеся гниению.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789" y="3787361"/>
            <a:ext cx="1399523" cy="109003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1076357" y="1416907"/>
            <a:ext cx="7231120" cy="399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18494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В Индии плоды и листья этого растения используют в качестве украшений на свадьбах и народных праздниках. Мякоть фрукта сочная, сладкая и плотная.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789" y="3789402"/>
            <a:ext cx="1394554" cy="108595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0" b="18422"/>
          <a:stretch/>
        </p:blipFill>
        <p:spPr>
          <a:xfrm>
            <a:off x="1041171" y="1460310"/>
            <a:ext cx="7214851" cy="396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4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Это было первое дерево, которое человек культивировал. Первая в мире страна по производству этого фрукта — Китай. Плод содержит много витаминов В и С.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82" y="1514900"/>
            <a:ext cx="7187920" cy="376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6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Древние египтяне культивировали это растение в дельте Нила ещё в 6-м тысячелетии до нашей эры. В честь этого фрукта был назван астероид </a:t>
            </a:r>
            <a:r>
              <a:rPr lang="ru-RU" sz="2600" dirty="0" err="1"/>
              <a:t>Винифера</a:t>
            </a:r>
            <a:r>
              <a:rPr lang="ru-RU" sz="2600" dirty="0"/>
              <a:t>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1059543" y="1465847"/>
            <a:ext cx="7171459" cy="391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8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Ближайшей родственницей этого фрукта считают шиповник. Плод содержит природный кальций и фосфор, которые укрепляют зубную эмаль. Мякоть сочная, сладкая.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1026" name="Picture 2" descr="https://ic.pics.livejournal.com/esmarhov_ss/85882928/510510/510510_800.jpg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6" b="6092"/>
          <a:stretch/>
        </p:blipFill>
        <p:spPr bwMode="auto">
          <a:xfrm>
            <a:off x="1069076" y="1491752"/>
            <a:ext cx="7161926" cy="388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79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2" name="TextBox 11">
            <a:hlinkClick r:id="rId6" action="ppaction://hlinksldjump"/>
          </p:cNvPr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Цветки этого дерева позволяют пчелам получать до 10 кг меда с гектара. Как </a:t>
            </a:r>
            <a:r>
              <a:rPr lang="ru-RU" sz="2600" dirty="0" err="1"/>
              <a:t>сухофрукт</a:t>
            </a:r>
            <a:r>
              <a:rPr lang="ru-RU" sz="2600" dirty="0"/>
              <a:t> широко используется в кулинарии. Фрукт богат витаминами групп А, В, С и Р.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6" b="6455"/>
          <a:stretch/>
        </p:blipFill>
        <p:spPr>
          <a:xfrm>
            <a:off x="1048133" y="1480457"/>
            <a:ext cx="7229613" cy="394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21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"/>
          <a:stretch/>
        </p:blipFill>
        <p:spPr>
          <a:xfrm>
            <a:off x="776546" y="1237085"/>
            <a:ext cx="7753305" cy="5534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6478" r="52786" b="6359"/>
          <a:stretch/>
        </p:blipFill>
        <p:spPr>
          <a:xfrm>
            <a:off x="9717206" y="-11558"/>
            <a:ext cx="2333767" cy="6869558"/>
          </a:xfrm>
          <a:prstGeom prst="rect">
            <a:avLst/>
          </a:prstGeom>
        </p:spPr>
      </p:pic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32369" r="58084" b="32929"/>
          <a:stretch/>
        </p:blipFill>
        <p:spPr>
          <a:xfrm>
            <a:off x="10112991" y="272954"/>
            <a:ext cx="504968" cy="539793"/>
          </a:xfrm>
          <a:prstGeom prst="rect">
            <a:avLst/>
          </a:prstGeom>
        </p:spPr>
      </p:pic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87" t="32369" r="9577" b="34048"/>
          <a:stretch/>
        </p:blipFill>
        <p:spPr>
          <a:xfrm>
            <a:off x="10605260" y="3038605"/>
            <a:ext cx="538516" cy="5507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12991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10617959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43776" y="428516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125690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28383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43776" y="466968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19244" y="5067867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10641083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3776" y="5054202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5260" y="5453910"/>
            <a:ext cx="4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239" y="17895"/>
            <a:ext cx="96216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Фрукт обладает очень хорошими увлажняющими свойствами, поэтому полезен для обновления кожи. Его часто используют в косметике. Родом из Китая. О каком фрукте идёт речь?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8239" y="52574"/>
            <a:ext cx="12010029" cy="6719187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2"/>
          <a:stretch/>
        </p:blipFill>
        <p:spPr>
          <a:xfrm>
            <a:off x="1076357" y="1965277"/>
            <a:ext cx="1410114" cy="112785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9"/>
          <a:stretch/>
        </p:blipFill>
        <p:spPr>
          <a:xfrm>
            <a:off x="2598429" y="1718369"/>
            <a:ext cx="1272831" cy="150250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5" r="7843" b="6746"/>
          <a:stretch/>
        </p:blipFill>
        <p:spPr>
          <a:xfrm>
            <a:off x="4012442" y="1952149"/>
            <a:ext cx="1337480" cy="1086455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r="13817"/>
          <a:stretch/>
        </p:blipFill>
        <p:spPr>
          <a:xfrm>
            <a:off x="5343684" y="1965278"/>
            <a:ext cx="1371015" cy="1127855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777" y="1965277"/>
            <a:ext cx="1381225" cy="125559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" r="10282"/>
          <a:stretch/>
        </p:blipFill>
        <p:spPr>
          <a:xfrm>
            <a:off x="3947363" y="3737849"/>
            <a:ext cx="1396322" cy="124201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8"/>
          <a:stretch/>
        </p:blipFill>
        <p:spPr>
          <a:xfrm>
            <a:off x="1076357" y="3630304"/>
            <a:ext cx="1366591" cy="140871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49" y="3788229"/>
            <a:ext cx="1387594" cy="108857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-4385" r="5920"/>
          <a:stretch/>
        </p:blipFill>
        <p:spPr>
          <a:xfrm>
            <a:off x="5419787" y="3715947"/>
            <a:ext cx="1363149" cy="1263914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6421"/>
          <a:stretch/>
        </p:blipFill>
        <p:spPr>
          <a:xfrm>
            <a:off x="6849777" y="3684895"/>
            <a:ext cx="1381225" cy="129496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" r="4493"/>
          <a:stretch/>
        </p:blipFill>
        <p:spPr>
          <a:xfrm>
            <a:off x="1042346" y="1458522"/>
            <a:ext cx="7235399" cy="396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9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471</Words>
  <Application>Microsoft Office PowerPoint</Application>
  <PresentationFormat>Широкоэкранный</PresentationFormat>
  <Paragraphs>123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Elzevir</vt:lpstr>
      <vt:lpstr>VivaldiD CL</vt:lpstr>
      <vt:lpstr>Тема Office</vt:lpstr>
      <vt:lpstr>Интерактивная   викторина «Фруктовое ассорти»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subject>фруктовое ассорти</dc:subject>
  <dc:creator>КЕВ</dc:creator>
  <cp:lastModifiedBy>Admin</cp:lastModifiedBy>
  <cp:revision>1</cp:revision>
  <dcterms:created xsi:type="dcterms:W3CDTF">2021-08-21T09:57:38Z</dcterms:created>
  <dcterms:modified xsi:type="dcterms:W3CDTF">2022-11-08T10:47:15Z</dcterms:modified>
</cp:coreProperties>
</file>