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8"/>
  </p:notesMasterIdLst>
  <p:sldIdLst>
    <p:sldId id="263" r:id="rId2"/>
    <p:sldId id="258" r:id="rId3"/>
    <p:sldId id="264" r:id="rId4"/>
    <p:sldId id="268" r:id="rId5"/>
    <p:sldId id="270" r:id="rId6"/>
    <p:sldId id="269" r:id="rId7"/>
  </p:sldIdLst>
  <p:sldSz cx="6858000" cy="9144000" type="screen4x3"/>
  <p:notesSz cx="6858000" cy="9525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00" autoAdjust="0"/>
  </p:normalViewPr>
  <p:slideViewPr>
    <p:cSldViewPr>
      <p:cViewPr>
        <p:scale>
          <a:sx n="136" d="100"/>
          <a:sy n="136" d="100"/>
        </p:scale>
        <p:origin x="-450" y="2406"/>
      </p:cViewPr>
      <p:guideLst>
        <p:guide orient="horz" pos="2880"/>
        <p:guide pos="216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7625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76250"/>
          </a:xfrm>
          <a:prstGeom prst="rect">
            <a:avLst/>
          </a:prstGeom>
        </p:spPr>
        <p:txBody>
          <a:bodyPr vert="horz" lIns="91440" tIns="45720" rIns="91440" bIns="45720" rtlCol="0"/>
          <a:lstStyle>
            <a:lvl1pPr algn="r">
              <a:defRPr sz="1200"/>
            </a:lvl1pPr>
          </a:lstStyle>
          <a:p>
            <a:fld id="{B36EFC2F-2659-4E59-B523-57EFD9797BD0}" type="datetimeFigureOut">
              <a:rPr lang="ru-RU" smtClean="0"/>
              <a:t>11.11.2023</a:t>
            </a:fld>
            <a:endParaRPr lang="ru-RU"/>
          </a:p>
        </p:txBody>
      </p:sp>
      <p:sp>
        <p:nvSpPr>
          <p:cNvPr id="4" name="Образ слайда 3"/>
          <p:cNvSpPr>
            <a:spLocks noGrp="1" noRot="1" noChangeAspect="1"/>
          </p:cNvSpPr>
          <p:nvPr>
            <p:ph type="sldImg" idx="2"/>
          </p:nvPr>
        </p:nvSpPr>
        <p:spPr>
          <a:xfrm>
            <a:off x="2089150" y="714375"/>
            <a:ext cx="2679700" cy="3571875"/>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524375"/>
            <a:ext cx="5486400" cy="42862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047163"/>
            <a:ext cx="2971800" cy="47625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9047163"/>
            <a:ext cx="2971800" cy="476250"/>
          </a:xfrm>
          <a:prstGeom prst="rect">
            <a:avLst/>
          </a:prstGeom>
        </p:spPr>
        <p:txBody>
          <a:bodyPr vert="horz" lIns="91440" tIns="45720" rIns="91440" bIns="45720" rtlCol="0" anchor="b"/>
          <a:lstStyle>
            <a:lvl1pPr algn="r">
              <a:defRPr sz="1200"/>
            </a:lvl1pPr>
          </a:lstStyle>
          <a:p>
            <a:fld id="{83FEA3B4-E309-4D52-A957-58F22FB3D82E}" type="slidenum">
              <a:rPr lang="ru-RU" smtClean="0"/>
              <a:t>‹#›</a:t>
            </a:fld>
            <a:endParaRPr lang="ru-RU"/>
          </a:p>
        </p:txBody>
      </p:sp>
    </p:spTree>
    <p:extLst>
      <p:ext uri="{BB962C8B-B14F-4D97-AF65-F5344CB8AC3E}">
        <p14:creationId xmlns:p14="http://schemas.microsoft.com/office/powerpoint/2010/main" val="12356375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83FEA3B4-E309-4D52-A957-58F22FB3D82E}" type="slidenum">
              <a:rPr lang="ru-RU" smtClean="0"/>
              <a:t>1</a:t>
            </a:fld>
            <a:endParaRPr lang="ru-RU"/>
          </a:p>
        </p:txBody>
      </p:sp>
    </p:spTree>
    <p:extLst>
      <p:ext uri="{BB962C8B-B14F-4D97-AF65-F5344CB8AC3E}">
        <p14:creationId xmlns:p14="http://schemas.microsoft.com/office/powerpoint/2010/main" val="298057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9161014-C910-4372-B1AE-45AE83AEC23A}" type="datetimeFigureOut">
              <a:rPr lang="ru-RU" smtClean="0"/>
              <a:pPr/>
              <a:t>11.11.2023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E997DBC-59B5-4513-9481-4ECC4EE79E3F}" type="slidenum">
              <a:rPr lang="ru-RU" smtClean="0"/>
              <a:pPr/>
              <a:t>‹#›</a:t>
            </a:fld>
            <a:endParaRPr lang="ru-RU"/>
          </a:p>
        </p:txBody>
      </p:sp>
    </p:spTree>
    <p:extLst>
      <p:ext uri="{BB962C8B-B14F-4D97-AF65-F5344CB8AC3E}">
        <p14:creationId xmlns:p14="http://schemas.microsoft.com/office/powerpoint/2010/main" val="1840915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9161014-C910-4372-B1AE-45AE83AEC23A}" type="datetimeFigureOut">
              <a:rPr lang="ru-RU" smtClean="0"/>
              <a:pPr/>
              <a:t>11.11.2023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E997DBC-59B5-4513-9481-4ECC4EE79E3F}" type="slidenum">
              <a:rPr lang="ru-RU" smtClean="0"/>
              <a:pPr/>
              <a:t>‹#›</a:t>
            </a:fld>
            <a:endParaRPr lang="ru-RU"/>
          </a:p>
        </p:txBody>
      </p:sp>
    </p:spTree>
    <p:extLst>
      <p:ext uri="{BB962C8B-B14F-4D97-AF65-F5344CB8AC3E}">
        <p14:creationId xmlns:p14="http://schemas.microsoft.com/office/powerpoint/2010/main" val="800951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9161014-C910-4372-B1AE-45AE83AEC23A}" type="datetimeFigureOut">
              <a:rPr lang="ru-RU" smtClean="0"/>
              <a:pPr/>
              <a:t>11.11.2023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E997DBC-59B5-4513-9481-4ECC4EE79E3F}" type="slidenum">
              <a:rPr lang="ru-RU" smtClean="0"/>
              <a:pPr/>
              <a:t>‹#›</a:t>
            </a:fld>
            <a:endParaRPr lang="ru-RU"/>
          </a:p>
        </p:txBody>
      </p:sp>
    </p:spTree>
    <p:extLst>
      <p:ext uri="{BB962C8B-B14F-4D97-AF65-F5344CB8AC3E}">
        <p14:creationId xmlns:p14="http://schemas.microsoft.com/office/powerpoint/2010/main" val="2510017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9161014-C910-4372-B1AE-45AE83AEC23A}" type="datetimeFigureOut">
              <a:rPr lang="ru-RU" smtClean="0"/>
              <a:pPr/>
              <a:t>11.11.2023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E997DBC-59B5-4513-9481-4ECC4EE79E3F}" type="slidenum">
              <a:rPr lang="ru-RU" smtClean="0"/>
              <a:pPr/>
              <a:t>‹#›</a:t>
            </a:fld>
            <a:endParaRPr lang="ru-RU"/>
          </a:p>
        </p:txBody>
      </p:sp>
    </p:spTree>
    <p:extLst>
      <p:ext uri="{BB962C8B-B14F-4D97-AF65-F5344CB8AC3E}">
        <p14:creationId xmlns:p14="http://schemas.microsoft.com/office/powerpoint/2010/main" val="1170785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9161014-C910-4372-B1AE-45AE83AEC23A}" type="datetimeFigureOut">
              <a:rPr lang="ru-RU" smtClean="0"/>
              <a:pPr/>
              <a:t>11.11.2023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E997DBC-59B5-4513-9481-4ECC4EE79E3F}" type="slidenum">
              <a:rPr lang="ru-RU" smtClean="0"/>
              <a:pPr/>
              <a:t>‹#›</a:t>
            </a:fld>
            <a:endParaRPr lang="ru-RU"/>
          </a:p>
        </p:txBody>
      </p:sp>
    </p:spTree>
    <p:extLst>
      <p:ext uri="{BB962C8B-B14F-4D97-AF65-F5344CB8AC3E}">
        <p14:creationId xmlns:p14="http://schemas.microsoft.com/office/powerpoint/2010/main" val="28805769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9161014-C910-4372-B1AE-45AE83AEC23A}" type="datetimeFigureOut">
              <a:rPr lang="ru-RU" smtClean="0"/>
              <a:pPr/>
              <a:t>11.11.2023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E997DBC-59B5-4513-9481-4ECC4EE79E3F}" type="slidenum">
              <a:rPr lang="ru-RU" smtClean="0"/>
              <a:pPr/>
              <a:t>‹#›</a:t>
            </a:fld>
            <a:endParaRPr lang="ru-RU"/>
          </a:p>
        </p:txBody>
      </p:sp>
    </p:spTree>
    <p:extLst>
      <p:ext uri="{BB962C8B-B14F-4D97-AF65-F5344CB8AC3E}">
        <p14:creationId xmlns:p14="http://schemas.microsoft.com/office/powerpoint/2010/main" val="863528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9161014-C910-4372-B1AE-45AE83AEC23A}" type="datetimeFigureOut">
              <a:rPr lang="ru-RU" smtClean="0"/>
              <a:pPr/>
              <a:t>11.11.2023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E997DBC-59B5-4513-9481-4ECC4EE79E3F}" type="slidenum">
              <a:rPr lang="ru-RU" smtClean="0"/>
              <a:pPr/>
              <a:t>‹#›</a:t>
            </a:fld>
            <a:endParaRPr lang="ru-RU"/>
          </a:p>
        </p:txBody>
      </p:sp>
    </p:spTree>
    <p:extLst>
      <p:ext uri="{BB962C8B-B14F-4D97-AF65-F5344CB8AC3E}">
        <p14:creationId xmlns:p14="http://schemas.microsoft.com/office/powerpoint/2010/main" val="2715160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9161014-C910-4372-B1AE-45AE83AEC23A}" type="datetimeFigureOut">
              <a:rPr lang="ru-RU" smtClean="0"/>
              <a:pPr/>
              <a:t>11.11.2023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E997DBC-59B5-4513-9481-4ECC4EE79E3F}" type="slidenum">
              <a:rPr lang="ru-RU" smtClean="0"/>
              <a:pPr/>
              <a:t>‹#›</a:t>
            </a:fld>
            <a:endParaRPr lang="ru-RU"/>
          </a:p>
        </p:txBody>
      </p:sp>
    </p:spTree>
    <p:extLst>
      <p:ext uri="{BB962C8B-B14F-4D97-AF65-F5344CB8AC3E}">
        <p14:creationId xmlns:p14="http://schemas.microsoft.com/office/powerpoint/2010/main" val="4122492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9161014-C910-4372-B1AE-45AE83AEC23A}" type="datetimeFigureOut">
              <a:rPr lang="ru-RU" smtClean="0"/>
              <a:pPr/>
              <a:t>11.11.2023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E997DBC-59B5-4513-9481-4ECC4EE79E3F}" type="slidenum">
              <a:rPr lang="ru-RU" smtClean="0"/>
              <a:pPr/>
              <a:t>‹#›</a:t>
            </a:fld>
            <a:endParaRPr lang="ru-RU"/>
          </a:p>
        </p:txBody>
      </p:sp>
    </p:spTree>
    <p:extLst>
      <p:ext uri="{BB962C8B-B14F-4D97-AF65-F5344CB8AC3E}">
        <p14:creationId xmlns:p14="http://schemas.microsoft.com/office/powerpoint/2010/main" val="3375761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9161014-C910-4372-B1AE-45AE83AEC23A}" type="datetimeFigureOut">
              <a:rPr lang="ru-RU" smtClean="0"/>
              <a:pPr/>
              <a:t>11.11.2023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E997DBC-59B5-4513-9481-4ECC4EE79E3F}" type="slidenum">
              <a:rPr lang="ru-RU" smtClean="0"/>
              <a:pPr/>
              <a:t>‹#›</a:t>
            </a:fld>
            <a:endParaRPr lang="ru-RU"/>
          </a:p>
        </p:txBody>
      </p:sp>
    </p:spTree>
    <p:extLst>
      <p:ext uri="{BB962C8B-B14F-4D97-AF65-F5344CB8AC3E}">
        <p14:creationId xmlns:p14="http://schemas.microsoft.com/office/powerpoint/2010/main" val="1314933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9161014-C910-4372-B1AE-45AE83AEC23A}" type="datetimeFigureOut">
              <a:rPr lang="ru-RU" smtClean="0"/>
              <a:pPr/>
              <a:t>11.11.2023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E997DBC-59B5-4513-9481-4ECC4EE79E3F}" type="slidenum">
              <a:rPr lang="ru-RU" smtClean="0"/>
              <a:pPr/>
              <a:t>‹#›</a:t>
            </a:fld>
            <a:endParaRPr lang="ru-RU"/>
          </a:p>
        </p:txBody>
      </p:sp>
    </p:spTree>
    <p:extLst>
      <p:ext uri="{BB962C8B-B14F-4D97-AF65-F5344CB8AC3E}">
        <p14:creationId xmlns:p14="http://schemas.microsoft.com/office/powerpoint/2010/main" val="20952037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D9161014-C910-4372-B1AE-45AE83AEC23A}" type="datetimeFigureOut">
              <a:rPr lang="ru-RU" smtClean="0"/>
              <a:pPr/>
              <a:t>11.11.2023</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9E997DBC-59B5-4513-9481-4ECC4EE79E3F}" type="slidenum">
              <a:rPr lang="ru-RU" smtClean="0"/>
              <a:pPr/>
              <a:t>‹#›</a:t>
            </a:fld>
            <a:endParaRPr lang="ru-RU"/>
          </a:p>
        </p:txBody>
      </p:sp>
    </p:spTree>
    <p:extLst>
      <p:ext uri="{BB962C8B-B14F-4D97-AF65-F5344CB8AC3E}">
        <p14:creationId xmlns:p14="http://schemas.microsoft.com/office/powerpoint/2010/main" val="38536253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08520"/>
            <a:ext cx="6858000" cy="9252520"/>
          </a:xfrm>
          <a:prstGeom prst="rect">
            <a:avLst/>
          </a:prstGeom>
          <a:ln>
            <a:noFill/>
          </a:ln>
          <a:effectLst>
            <a:outerShdw blurRad="292100" dist="139700" dir="2700000" algn="tl" rotWithShape="0">
              <a:srgbClr val="333333">
                <a:alpha val="65000"/>
              </a:srgbClr>
            </a:outerShdw>
          </a:effectLst>
        </p:spPr>
      </p:pic>
      <p:sp>
        <p:nvSpPr>
          <p:cNvPr id="6" name="Прямоугольник 5"/>
          <p:cNvSpPr/>
          <p:nvPr/>
        </p:nvSpPr>
        <p:spPr>
          <a:xfrm>
            <a:off x="584684" y="539552"/>
            <a:ext cx="5688632" cy="8206197"/>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w="57150">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l="7153" t="10861" b="10861"/>
          <a:stretch/>
        </p:blipFill>
        <p:spPr>
          <a:xfrm>
            <a:off x="4519081" y="6324144"/>
            <a:ext cx="2315183" cy="2373549"/>
          </a:xfrm>
          <a:prstGeom prst="rect">
            <a:avLst/>
          </a:prstGeom>
        </p:spPr>
      </p:pic>
      <p:sp>
        <p:nvSpPr>
          <p:cNvPr id="3" name="TextBox 2"/>
          <p:cNvSpPr txBox="1"/>
          <p:nvPr/>
        </p:nvSpPr>
        <p:spPr>
          <a:xfrm>
            <a:off x="584684" y="539552"/>
            <a:ext cx="5688632" cy="8448467"/>
          </a:xfrm>
          <a:prstGeom prst="rect">
            <a:avLst/>
          </a:prstGeom>
          <a:noFill/>
        </p:spPr>
        <p:txBody>
          <a:bodyPr wrap="square" rtlCol="0">
            <a:spAutoFit/>
          </a:bodyPr>
          <a:lstStyle/>
          <a:p>
            <a:pPr algn="ctr">
              <a:spcAft>
                <a:spcPts val="0"/>
              </a:spcAft>
            </a:pPr>
            <a:endParaRPr lang="ru-RU" sz="1400" b="1" dirty="0" smtClean="0">
              <a:solidFill>
                <a:srgbClr val="000000"/>
              </a:solidFill>
              <a:latin typeface="Times New Roman"/>
              <a:ea typeface="Times New Roman"/>
              <a:cs typeface="Times New Roman"/>
            </a:endParaRPr>
          </a:p>
          <a:p>
            <a:pPr algn="ctr">
              <a:spcAft>
                <a:spcPts val="0"/>
              </a:spcAft>
            </a:pPr>
            <a:r>
              <a:rPr lang="ru-RU" sz="1600" b="1" dirty="0" smtClean="0">
                <a:solidFill>
                  <a:srgbClr val="002060"/>
                </a:solidFill>
                <a:latin typeface="Times New Roman"/>
                <a:ea typeface="Times New Roman"/>
                <a:cs typeface="Times New Roman"/>
              </a:rPr>
              <a:t>муниципальное </a:t>
            </a:r>
            <a:r>
              <a:rPr lang="ru-RU" sz="1600" b="1" dirty="0">
                <a:solidFill>
                  <a:srgbClr val="002060"/>
                </a:solidFill>
                <a:latin typeface="Times New Roman"/>
                <a:ea typeface="Times New Roman"/>
                <a:cs typeface="Times New Roman"/>
              </a:rPr>
              <a:t>дошкольное образовательное учреждение</a:t>
            </a:r>
            <a:endParaRPr lang="ru-RU" sz="1600" b="1" kern="100" dirty="0" smtClean="0">
              <a:solidFill>
                <a:srgbClr val="002060"/>
              </a:solidFill>
              <a:effectLst/>
              <a:latin typeface="Times New Roman"/>
              <a:ea typeface="SimSun"/>
              <a:cs typeface="SimSun"/>
            </a:endParaRPr>
          </a:p>
          <a:p>
            <a:pPr algn="ctr">
              <a:spcAft>
                <a:spcPts val="0"/>
              </a:spcAft>
            </a:pPr>
            <a:r>
              <a:rPr lang="ru-RU" sz="1600" b="1" dirty="0">
                <a:solidFill>
                  <a:srgbClr val="002060"/>
                </a:solidFill>
                <a:latin typeface="Times New Roman"/>
                <a:ea typeface="Times New Roman"/>
                <a:cs typeface="Times New Roman"/>
              </a:rPr>
              <a:t>детский сад комбинированного вида № 13 г. Сердобска</a:t>
            </a:r>
            <a:endParaRPr lang="ru-RU" sz="1600" b="1" kern="100" dirty="0" smtClean="0">
              <a:solidFill>
                <a:srgbClr val="002060"/>
              </a:solidFill>
              <a:effectLst/>
              <a:latin typeface="Times New Roman"/>
              <a:ea typeface="SimSun"/>
              <a:cs typeface="SimSun"/>
            </a:endParaRPr>
          </a:p>
          <a:p>
            <a:pPr algn="ctr">
              <a:spcAft>
                <a:spcPts val="0"/>
              </a:spcAft>
            </a:pPr>
            <a:r>
              <a:rPr lang="ru-RU" sz="1400" b="1" dirty="0">
                <a:solidFill>
                  <a:srgbClr val="002060"/>
                </a:solidFill>
                <a:latin typeface="Times New Roman"/>
                <a:ea typeface="Times New Roman"/>
                <a:cs typeface="Times New Roman"/>
              </a:rPr>
              <a:t> </a:t>
            </a:r>
            <a:endParaRPr lang="ru-RU" sz="1400" b="1" kern="100" dirty="0" smtClean="0">
              <a:solidFill>
                <a:srgbClr val="002060"/>
              </a:solidFill>
              <a:effectLst/>
              <a:latin typeface="Times New Roman"/>
              <a:ea typeface="SimSun"/>
              <a:cs typeface="SimSun"/>
            </a:endParaRPr>
          </a:p>
          <a:p>
            <a:pPr algn="ctr">
              <a:spcAft>
                <a:spcPts val="0"/>
              </a:spcAft>
            </a:pPr>
            <a:r>
              <a:rPr lang="ru-RU" dirty="0">
                <a:solidFill>
                  <a:srgbClr val="000000"/>
                </a:solidFill>
                <a:latin typeface="Times New Roman"/>
                <a:ea typeface="Times New Roman"/>
                <a:cs typeface="Times New Roman"/>
              </a:rPr>
              <a:t> </a:t>
            </a:r>
            <a:endParaRPr lang="ru-RU" sz="1200" kern="100" dirty="0" smtClean="0">
              <a:effectLst/>
              <a:latin typeface="Times New Roman"/>
              <a:ea typeface="SimSun"/>
              <a:cs typeface="SimSun"/>
            </a:endParaRPr>
          </a:p>
          <a:p>
            <a:pPr algn="ctr">
              <a:spcAft>
                <a:spcPts val="0"/>
              </a:spcAft>
            </a:pPr>
            <a:r>
              <a:rPr lang="ru-RU" dirty="0">
                <a:solidFill>
                  <a:srgbClr val="000000"/>
                </a:solidFill>
                <a:latin typeface="Times New Roman"/>
                <a:ea typeface="Times New Roman"/>
                <a:cs typeface="Times New Roman"/>
              </a:rPr>
              <a:t> </a:t>
            </a:r>
            <a:endParaRPr lang="ru-RU" sz="1200" kern="100" dirty="0" smtClean="0">
              <a:effectLst/>
              <a:latin typeface="Times New Roman"/>
              <a:ea typeface="SimSun"/>
              <a:cs typeface="SimSun"/>
            </a:endParaRPr>
          </a:p>
          <a:p>
            <a:pPr algn="ctr">
              <a:spcAft>
                <a:spcPts val="0"/>
              </a:spcAft>
            </a:pPr>
            <a:r>
              <a:rPr lang="ru-RU" dirty="0">
                <a:solidFill>
                  <a:srgbClr val="000000"/>
                </a:solidFill>
                <a:latin typeface="Times New Roman"/>
                <a:ea typeface="Times New Roman"/>
                <a:cs typeface="Times New Roman"/>
              </a:rPr>
              <a:t> </a:t>
            </a:r>
            <a:endParaRPr lang="ru-RU" sz="1200" kern="100" dirty="0" smtClean="0">
              <a:effectLst/>
              <a:latin typeface="Times New Roman"/>
              <a:ea typeface="SimSun"/>
              <a:cs typeface="SimSun"/>
            </a:endParaRPr>
          </a:p>
          <a:p>
            <a:pPr algn="ctr">
              <a:spcAft>
                <a:spcPts val="0"/>
              </a:spcAft>
            </a:pPr>
            <a:r>
              <a:rPr lang="ru-RU" sz="2800" b="1" dirty="0">
                <a:solidFill>
                  <a:srgbClr val="FF0000"/>
                </a:solidFill>
                <a:latin typeface="Times New Roman"/>
                <a:ea typeface="Times New Roman"/>
                <a:cs typeface="Times New Roman"/>
              </a:rPr>
              <a:t> </a:t>
            </a:r>
            <a:r>
              <a:rPr lang="ru-RU" sz="2800" b="1" kern="100" dirty="0" smtClean="0">
                <a:solidFill>
                  <a:srgbClr val="C00000"/>
                </a:solidFill>
                <a:effectLst/>
                <a:latin typeface="Times New Roman"/>
              </a:rPr>
              <a:t>Занятие по развитию речи</a:t>
            </a:r>
            <a:r>
              <a:rPr lang="ru-RU" sz="2800" b="1" kern="100" dirty="0">
                <a:solidFill>
                  <a:srgbClr val="C00000"/>
                </a:solidFill>
                <a:latin typeface="Times New Roman"/>
              </a:rPr>
              <a:t> </a:t>
            </a:r>
            <a:r>
              <a:rPr lang="ru-RU" sz="2800" b="1" kern="100" dirty="0" smtClean="0">
                <a:solidFill>
                  <a:srgbClr val="C00000"/>
                </a:solidFill>
                <a:effectLst/>
                <a:latin typeface="Times New Roman"/>
              </a:rPr>
              <a:t>с элементами драматизации по мотивам сказки «Теремок»</a:t>
            </a:r>
          </a:p>
          <a:p>
            <a:pPr algn="ctr">
              <a:spcAft>
                <a:spcPts val="0"/>
              </a:spcAft>
            </a:pPr>
            <a:r>
              <a:rPr lang="ru-RU" sz="2800" b="1" dirty="0">
                <a:solidFill>
                  <a:srgbClr val="C00000"/>
                </a:solidFill>
                <a:latin typeface="Times New Roman"/>
                <a:ea typeface="Times New Roman"/>
                <a:cs typeface="Times New Roman"/>
              </a:rPr>
              <a:t>в группе общеразвивающей направленности детей 5-6 лет</a:t>
            </a:r>
            <a:endParaRPr lang="ru-RU" sz="2800" b="1" kern="100" dirty="0" smtClean="0">
              <a:solidFill>
                <a:srgbClr val="C00000"/>
              </a:solidFill>
              <a:effectLst/>
              <a:latin typeface="Times New Roman"/>
              <a:ea typeface="SimSun"/>
              <a:cs typeface="SimSun"/>
            </a:endParaRPr>
          </a:p>
          <a:p>
            <a:pPr algn="ctr">
              <a:lnSpc>
                <a:spcPts val="1800"/>
              </a:lnSpc>
              <a:spcAft>
                <a:spcPts val="0"/>
              </a:spcAft>
            </a:pPr>
            <a:r>
              <a:rPr lang="ru-RU" dirty="0" smtClean="0">
                <a:solidFill>
                  <a:srgbClr val="111115"/>
                </a:solidFill>
                <a:effectLst/>
                <a:latin typeface="Times New Roman"/>
                <a:ea typeface="SimSun"/>
              </a:rPr>
              <a:t> </a:t>
            </a:r>
            <a:endParaRPr lang="ru-RU" sz="1600" dirty="0" smtClean="0">
              <a:effectLst/>
              <a:latin typeface="Times New Roman"/>
              <a:ea typeface="SimSun"/>
            </a:endParaRPr>
          </a:p>
          <a:p>
            <a:pPr algn="ctr">
              <a:lnSpc>
                <a:spcPts val="1800"/>
              </a:lnSpc>
            </a:pPr>
            <a:r>
              <a:rPr lang="ru-RU" dirty="0" smtClean="0">
                <a:solidFill>
                  <a:srgbClr val="111115"/>
                </a:solidFill>
                <a:effectLst/>
                <a:latin typeface="Times New Roman"/>
                <a:ea typeface="SimSun"/>
              </a:rPr>
              <a:t> </a:t>
            </a:r>
            <a:endParaRPr lang="ru-RU" sz="1600" dirty="0" smtClean="0">
              <a:effectLst/>
              <a:latin typeface="Times New Roman"/>
              <a:ea typeface="SimSun"/>
            </a:endParaRPr>
          </a:p>
          <a:p>
            <a:pPr algn="ctr">
              <a:lnSpc>
                <a:spcPts val="1800"/>
              </a:lnSpc>
            </a:pPr>
            <a:r>
              <a:rPr lang="ru-RU" dirty="0" smtClean="0">
                <a:solidFill>
                  <a:srgbClr val="111115"/>
                </a:solidFill>
                <a:effectLst/>
                <a:latin typeface="Times New Roman"/>
                <a:ea typeface="SimSun"/>
              </a:rPr>
              <a:t> </a:t>
            </a:r>
            <a:endParaRPr lang="ru-RU" sz="1600" dirty="0" smtClean="0">
              <a:effectLst/>
              <a:latin typeface="Times New Roman"/>
              <a:ea typeface="SimSun"/>
            </a:endParaRPr>
          </a:p>
          <a:p>
            <a:pPr algn="ctr">
              <a:lnSpc>
                <a:spcPts val="1800"/>
              </a:lnSpc>
            </a:pPr>
            <a:r>
              <a:rPr lang="ru-RU" dirty="0" smtClean="0">
                <a:solidFill>
                  <a:srgbClr val="111115"/>
                </a:solidFill>
                <a:effectLst/>
                <a:latin typeface="Times New Roman"/>
                <a:ea typeface="SimSun"/>
              </a:rPr>
              <a:t> </a:t>
            </a:r>
            <a:endParaRPr lang="ru-RU" sz="1600" dirty="0" smtClean="0">
              <a:effectLst/>
              <a:latin typeface="Times New Roman"/>
              <a:ea typeface="SimSun"/>
            </a:endParaRPr>
          </a:p>
          <a:p>
            <a:pPr algn="r">
              <a:spcAft>
                <a:spcPts val="0"/>
              </a:spcAft>
            </a:pPr>
            <a:r>
              <a:rPr lang="ru-RU" sz="1600" dirty="0" smtClean="0">
                <a:solidFill>
                  <a:srgbClr val="111115"/>
                </a:solidFill>
                <a:effectLst/>
                <a:latin typeface="Times New Roman"/>
                <a:ea typeface="SimSun"/>
              </a:rPr>
              <a:t>                                          </a:t>
            </a:r>
            <a:r>
              <a:rPr lang="ru-RU" sz="1600" b="1" dirty="0" smtClean="0">
                <a:solidFill>
                  <a:srgbClr val="002060"/>
                </a:solidFill>
                <a:effectLst/>
                <a:latin typeface="Times New Roman"/>
                <a:ea typeface="SimSun"/>
              </a:rPr>
              <a:t>Составила и провела:</a:t>
            </a:r>
            <a:endParaRPr lang="ru-RU" sz="1400" b="1" dirty="0" smtClean="0">
              <a:solidFill>
                <a:srgbClr val="002060"/>
              </a:solidFill>
              <a:effectLst/>
              <a:latin typeface="Times New Roman"/>
              <a:ea typeface="SimSun"/>
            </a:endParaRPr>
          </a:p>
          <a:p>
            <a:pPr algn="r">
              <a:spcAft>
                <a:spcPts val="0"/>
              </a:spcAft>
            </a:pPr>
            <a:r>
              <a:rPr lang="ru-RU" sz="1600" b="1" dirty="0" smtClean="0">
                <a:solidFill>
                  <a:srgbClr val="002060"/>
                </a:solidFill>
                <a:effectLst/>
                <a:latin typeface="Times New Roman"/>
                <a:ea typeface="SimSun"/>
              </a:rPr>
              <a:t>                                         Трошина Анжела Леонидовна</a:t>
            </a:r>
            <a:endParaRPr lang="ru-RU" sz="1400" b="1" dirty="0" smtClean="0">
              <a:solidFill>
                <a:srgbClr val="002060"/>
              </a:solidFill>
              <a:effectLst/>
              <a:latin typeface="Times New Roman"/>
              <a:ea typeface="SimSun"/>
            </a:endParaRPr>
          </a:p>
          <a:p>
            <a:pPr algn="r">
              <a:spcAft>
                <a:spcPts val="0"/>
              </a:spcAft>
            </a:pPr>
            <a:r>
              <a:rPr lang="ru-RU" sz="1600" b="1" dirty="0" smtClean="0">
                <a:solidFill>
                  <a:srgbClr val="002060"/>
                </a:solidFill>
                <a:effectLst/>
                <a:latin typeface="Times New Roman"/>
                <a:ea typeface="SimSun"/>
              </a:rPr>
              <a:t>                                            воспитатель первой категории</a:t>
            </a:r>
            <a:endParaRPr lang="ru-RU" sz="1400" b="1" dirty="0" smtClean="0">
              <a:solidFill>
                <a:srgbClr val="002060"/>
              </a:solidFill>
              <a:effectLst/>
              <a:latin typeface="Times New Roman"/>
              <a:ea typeface="SimSun"/>
            </a:endParaRPr>
          </a:p>
          <a:p>
            <a:pPr algn="r">
              <a:spcAft>
                <a:spcPts val="0"/>
              </a:spcAft>
            </a:pPr>
            <a:r>
              <a:rPr lang="ru-RU" sz="1600" b="1" dirty="0" smtClean="0">
                <a:solidFill>
                  <a:srgbClr val="002060"/>
                </a:solidFill>
                <a:effectLst/>
                <a:latin typeface="Times New Roman"/>
                <a:ea typeface="SimSun"/>
              </a:rPr>
              <a:t>                                    МДОУ детского сада№ 13 г. Сердобска</a:t>
            </a:r>
          </a:p>
          <a:p>
            <a:pPr algn="ctr">
              <a:lnSpc>
                <a:spcPts val="1800"/>
              </a:lnSpc>
            </a:pPr>
            <a:r>
              <a:rPr lang="ru-RU" dirty="0" smtClean="0">
                <a:solidFill>
                  <a:srgbClr val="111115"/>
                </a:solidFill>
                <a:effectLst/>
                <a:latin typeface="Times New Roman"/>
                <a:ea typeface="SimSun"/>
              </a:rPr>
              <a:t> </a:t>
            </a:r>
            <a:endParaRPr lang="ru-RU" sz="1600" dirty="0" smtClean="0">
              <a:effectLst/>
              <a:latin typeface="Times New Roman"/>
              <a:ea typeface="SimSun"/>
            </a:endParaRPr>
          </a:p>
          <a:p>
            <a:pPr algn="ctr">
              <a:lnSpc>
                <a:spcPts val="1800"/>
              </a:lnSpc>
            </a:pPr>
            <a:r>
              <a:rPr lang="ru-RU" dirty="0" smtClean="0">
                <a:solidFill>
                  <a:srgbClr val="111115"/>
                </a:solidFill>
                <a:effectLst/>
                <a:latin typeface="Times New Roman"/>
                <a:ea typeface="SimSun"/>
              </a:rPr>
              <a:t> </a:t>
            </a:r>
            <a:endParaRPr lang="ru-RU" sz="1600" dirty="0" smtClean="0">
              <a:effectLst/>
              <a:latin typeface="Times New Roman"/>
              <a:ea typeface="SimSun"/>
            </a:endParaRPr>
          </a:p>
          <a:p>
            <a:pPr algn="ctr">
              <a:lnSpc>
                <a:spcPts val="1800"/>
              </a:lnSpc>
            </a:pPr>
            <a:r>
              <a:rPr lang="ru-RU" dirty="0" smtClean="0">
                <a:solidFill>
                  <a:srgbClr val="111115"/>
                </a:solidFill>
                <a:effectLst/>
                <a:latin typeface="Times New Roman"/>
                <a:ea typeface="SimSun"/>
              </a:rPr>
              <a:t> </a:t>
            </a:r>
            <a:endParaRPr lang="ru-RU" sz="1600" dirty="0" smtClean="0">
              <a:effectLst/>
              <a:latin typeface="Times New Roman"/>
              <a:ea typeface="SimSun"/>
            </a:endParaRPr>
          </a:p>
          <a:p>
            <a:pPr algn="ctr">
              <a:lnSpc>
                <a:spcPts val="1800"/>
              </a:lnSpc>
              <a:spcAft>
                <a:spcPts val="0"/>
              </a:spcAft>
            </a:pPr>
            <a:r>
              <a:rPr lang="ru-RU" dirty="0" smtClean="0">
                <a:solidFill>
                  <a:srgbClr val="111115"/>
                </a:solidFill>
                <a:effectLst/>
                <a:latin typeface="Times New Roman"/>
                <a:ea typeface="SimSun"/>
              </a:rPr>
              <a:t> </a:t>
            </a:r>
            <a:endParaRPr lang="ru-RU" sz="1600" dirty="0" smtClean="0">
              <a:effectLst/>
              <a:latin typeface="Times New Roman"/>
              <a:ea typeface="SimSun"/>
            </a:endParaRPr>
          </a:p>
          <a:p>
            <a:pPr algn="ctr">
              <a:lnSpc>
                <a:spcPts val="1800"/>
              </a:lnSpc>
              <a:spcAft>
                <a:spcPts val="0"/>
              </a:spcAft>
            </a:pPr>
            <a:r>
              <a:rPr lang="ru-RU" dirty="0" smtClean="0">
                <a:solidFill>
                  <a:srgbClr val="111115"/>
                </a:solidFill>
                <a:effectLst/>
                <a:latin typeface="Times New Roman"/>
                <a:ea typeface="SimSun"/>
              </a:rPr>
              <a:t> </a:t>
            </a:r>
            <a:endParaRPr lang="ru-RU" sz="1600" dirty="0" smtClean="0">
              <a:effectLst/>
              <a:latin typeface="Times New Roman"/>
              <a:ea typeface="SimSun"/>
            </a:endParaRPr>
          </a:p>
          <a:p>
            <a:pPr algn="ctr">
              <a:lnSpc>
                <a:spcPts val="1800"/>
              </a:lnSpc>
              <a:spcAft>
                <a:spcPts val="0"/>
              </a:spcAft>
            </a:pPr>
            <a:r>
              <a:rPr lang="ru-RU" dirty="0" smtClean="0">
                <a:solidFill>
                  <a:srgbClr val="111115"/>
                </a:solidFill>
                <a:effectLst/>
                <a:latin typeface="Times New Roman"/>
                <a:ea typeface="SimSun"/>
              </a:rPr>
              <a:t> </a:t>
            </a:r>
            <a:endParaRPr lang="ru-RU" sz="1600" dirty="0" smtClean="0">
              <a:effectLst/>
              <a:latin typeface="Times New Roman"/>
              <a:ea typeface="SimSun"/>
            </a:endParaRPr>
          </a:p>
          <a:p>
            <a:pPr algn="ctr">
              <a:lnSpc>
                <a:spcPts val="1800"/>
              </a:lnSpc>
              <a:spcAft>
                <a:spcPts val="0"/>
              </a:spcAft>
            </a:pPr>
            <a:r>
              <a:rPr lang="ru-RU" dirty="0" smtClean="0">
                <a:solidFill>
                  <a:srgbClr val="111115"/>
                </a:solidFill>
                <a:effectLst/>
                <a:latin typeface="Times New Roman"/>
                <a:ea typeface="SimSun"/>
              </a:rPr>
              <a:t> </a:t>
            </a:r>
            <a:endParaRPr lang="ru-RU" sz="1600" dirty="0" smtClean="0">
              <a:effectLst/>
              <a:latin typeface="Times New Roman"/>
              <a:ea typeface="SimSun"/>
            </a:endParaRPr>
          </a:p>
          <a:p>
            <a:pPr>
              <a:lnSpc>
                <a:spcPts val="1800"/>
              </a:lnSpc>
              <a:spcAft>
                <a:spcPts val="0"/>
              </a:spcAft>
            </a:pPr>
            <a:r>
              <a:rPr lang="ru-RU" dirty="0" smtClean="0">
                <a:solidFill>
                  <a:srgbClr val="111115"/>
                </a:solidFill>
                <a:effectLst/>
                <a:latin typeface="Times New Roman"/>
                <a:ea typeface="SimSun"/>
              </a:rPr>
              <a:t> </a:t>
            </a:r>
            <a:endParaRPr lang="ru-RU" sz="1600" dirty="0" smtClean="0">
              <a:effectLst/>
              <a:latin typeface="Times New Roman"/>
              <a:ea typeface="SimSun"/>
            </a:endParaRPr>
          </a:p>
          <a:p>
            <a:pPr algn="ctr">
              <a:lnSpc>
                <a:spcPts val="1800"/>
              </a:lnSpc>
              <a:spcAft>
                <a:spcPts val="0"/>
              </a:spcAft>
            </a:pPr>
            <a:r>
              <a:rPr lang="ru-RU" b="1" dirty="0" smtClean="0">
                <a:solidFill>
                  <a:srgbClr val="002060"/>
                </a:solidFill>
                <a:effectLst/>
                <a:latin typeface="Times New Roman"/>
                <a:ea typeface="SimSun"/>
              </a:rPr>
              <a:t>г. Сердобск</a:t>
            </a:r>
            <a:endParaRPr lang="ru-RU" sz="1600" b="1" dirty="0" smtClean="0">
              <a:solidFill>
                <a:srgbClr val="002060"/>
              </a:solidFill>
              <a:effectLst/>
              <a:latin typeface="Times New Roman"/>
              <a:ea typeface="SimSun"/>
            </a:endParaRPr>
          </a:p>
          <a:p>
            <a:pPr algn="ctr">
              <a:lnSpc>
                <a:spcPts val="1800"/>
              </a:lnSpc>
              <a:spcAft>
                <a:spcPts val="0"/>
              </a:spcAft>
            </a:pPr>
            <a:r>
              <a:rPr lang="ru-RU" b="1" dirty="0" smtClean="0">
                <a:solidFill>
                  <a:srgbClr val="002060"/>
                </a:solidFill>
                <a:effectLst/>
                <a:latin typeface="Times New Roman"/>
                <a:ea typeface="SimSun"/>
              </a:rPr>
              <a:t>2023 г.</a:t>
            </a:r>
            <a:endParaRPr lang="ru-RU" sz="1600" b="1" dirty="0" smtClean="0">
              <a:solidFill>
                <a:srgbClr val="002060"/>
              </a:solidFill>
              <a:effectLst/>
              <a:latin typeface="Times New Roman"/>
              <a:ea typeface="SimSun"/>
            </a:endParaRPr>
          </a:p>
          <a:p>
            <a:pPr algn="ctr">
              <a:lnSpc>
                <a:spcPts val="1800"/>
              </a:lnSpc>
              <a:spcAft>
                <a:spcPts val="0"/>
              </a:spcAft>
            </a:pPr>
            <a:r>
              <a:rPr lang="ru-RU" dirty="0" smtClean="0">
                <a:solidFill>
                  <a:srgbClr val="111115"/>
                </a:solidFill>
                <a:effectLst/>
                <a:latin typeface="Times New Roman"/>
                <a:ea typeface="SimSun"/>
              </a:rPr>
              <a:t> </a:t>
            </a:r>
            <a:endParaRPr lang="ru-RU" sz="1600" dirty="0">
              <a:effectLst/>
              <a:latin typeface="Times New Roman"/>
              <a:ea typeface="SimSun"/>
            </a:endParaRPr>
          </a:p>
        </p:txBody>
      </p:sp>
    </p:spTree>
    <p:extLst>
      <p:ext uri="{BB962C8B-B14F-4D97-AF65-F5344CB8AC3E}">
        <p14:creationId xmlns:p14="http://schemas.microsoft.com/office/powerpoint/2010/main" val="18632906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6858000" cy="9144000"/>
          </a:xfrm>
          <a:prstGeom prst="rect">
            <a:avLst/>
          </a:prstGeom>
          <a:ln>
            <a:noFill/>
          </a:ln>
          <a:effectLst>
            <a:outerShdw blurRad="292100" dist="139700" dir="2700000" algn="tl" rotWithShape="0">
              <a:srgbClr val="333333">
                <a:alpha val="65000"/>
              </a:srgbClr>
            </a:outerShdw>
          </a:effectLst>
        </p:spPr>
      </p:pic>
      <p:sp>
        <p:nvSpPr>
          <p:cNvPr id="6" name="Прямоугольник 5"/>
          <p:cNvSpPr/>
          <p:nvPr/>
        </p:nvSpPr>
        <p:spPr>
          <a:xfrm>
            <a:off x="548680" y="539552"/>
            <a:ext cx="5688632" cy="8206197"/>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w="57150">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400" dirty="0" smtClean="0">
                <a:solidFill>
                  <a:srgbClr val="002060"/>
                </a:solidFill>
                <a:latin typeface="Times New Roman" pitchFamily="18" charset="0"/>
                <a:cs typeface="Times New Roman" pitchFamily="18" charset="0"/>
              </a:rPr>
              <a:t> </a:t>
            </a:r>
            <a:endParaRPr lang="ru-RU" sz="1400" dirty="0">
              <a:solidFill>
                <a:srgbClr val="002060"/>
              </a:solidFill>
              <a:latin typeface="Times New Roman" pitchFamily="18" charset="0"/>
              <a:cs typeface="Times New Roman" pitchFamily="18" charset="0"/>
            </a:endParaRPr>
          </a:p>
        </p:txBody>
      </p:sp>
      <p:pic>
        <p:nvPicPr>
          <p:cNvPr id="4" name="Рисунок 3"/>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l="7153" t="10861" b="10861"/>
          <a:stretch/>
        </p:blipFill>
        <p:spPr>
          <a:xfrm>
            <a:off x="4519081" y="6324144"/>
            <a:ext cx="2315183" cy="2373549"/>
          </a:xfrm>
          <a:prstGeom prst="rect">
            <a:avLst/>
          </a:prstGeom>
        </p:spPr>
      </p:pic>
      <p:sp>
        <p:nvSpPr>
          <p:cNvPr id="10" name="TextBox 9"/>
          <p:cNvSpPr txBox="1"/>
          <p:nvPr/>
        </p:nvSpPr>
        <p:spPr>
          <a:xfrm>
            <a:off x="620687" y="539552"/>
            <a:ext cx="5616625" cy="8494633"/>
          </a:xfrm>
          <a:prstGeom prst="rect">
            <a:avLst/>
          </a:prstGeom>
          <a:noFill/>
        </p:spPr>
        <p:txBody>
          <a:bodyPr wrap="square" rtlCol="0">
            <a:spAutoFit/>
          </a:bodyPr>
          <a:lstStyle/>
          <a:p>
            <a:pPr algn="ctr"/>
            <a:r>
              <a:rPr lang="ru-RU" sz="1400" b="1" dirty="0" smtClean="0">
                <a:latin typeface="Times New Roman" pitchFamily="18" charset="0"/>
                <a:cs typeface="Times New Roman" pitchFamily="18" charset="0"/>
              </a:rPr>
              <a:t>     </a:t>
            </a:r>
            <a:r>
              <a:rPr lang="ru-RU" sz="1400" b="1" dirty="0" smtClean="0">
                <a:solidFill>
                  <a:srgbClr val="002060"/>
                </a:solidFill>
                <a:latin typeface="Times New Roman" pitchFamily="18" charset="0"/>
                <a:cs typeface="Times New Roman" pitchFamily="18" charset="0"/>
              </a:rPr>
              <a:t>Цель:</a:t>
            </a:r>
            <a:r>
              <a:rPr lang="ru-RU" sz="1400" dirty="0" smtClean="0">
                <a:solidFill>
                  <a:srgbClr val="002060"/>
                </a:solidFill>
                <a:latin typeface="Times New Roman" pitchFamily="18" charset="0"/>
                <a:cs typeface="Times New Roman" pitchFamily="18" charset="0"/>
              </a:rPr>
              <a:t> создание условий для развития речевой, познавательной, творческой инициативы дошкольников. </a:t>
            </a:r>
          </a:p>
          <a:p>
            <a:r>
              <a:rPr lang="ru-RU" sz="1400" b="1" dirty="0" smtClean="0">
                <a:solidFill>
                  <a:srgbClr val="002060"/>
                </a:solidFill>
                <a:latin typeface="Times New Roman" pitchFamily="18" charset="0"/>
                <a:cs typeface="Times New Roman" pitchFamily="18" charset="0"/>
              </a:rPr>
              <a:t>    Задачи:</a:t>
            </a:r>
          </a:p>
          <a:p>
            <a:r>
              <a:rPr lang="ru-RU" sz="1400" dirty="0" smtClean="0">
                <a:solidFill>
                  <a:srgbClr val="002060"/>
                </a:solidFill>
                <a:latin typeface="Times New Roman" pitchFamily="18" charset="0"/>
                <a:cs typeface="Times New Roman" pitchFamily="18" charset="0"/>
              </a:rPr>
              <a:t>• закрепить правильное произношение свистящих и шипящих звуков, автоматизировать и дифференцировать их в стихотворной и связной речи; </a:t>
            </a:r>
          </a:p>
          <a:p>
            <a:r>
              <a:rPr lang="ru-RU" sz="1400" dirty="0" smtClean="0">
                <a:solidFill>
                  <a:srgbClr val="002060"/>
                </a:solidFill>
                <a:latin typeface="Times New Roman" pitchFamily="18" charset="0"/>
                <a:cs typeface="Times New Roman" pitchFamily="18" charset="0"/>
              </a:rPr>
              <a:t>• закрепить умение составлять сложноподчиненные предложения, образовывать слова с уменьшительно-ласкательными суффиксами, согласовывать числительные с существительными; </a:t>
            </a:r>
          </a:p>
          <a:p>
            <a:r>
              <a:rPr lang="ru-RU" sz="1400" dirty="0" smtClean="0">
                <a:solidFill>
                  <a:srgbClr val="002060"/>
                </a:solidFill>
                <a:latin typeface="Times New Roman" pitchFamily="18" charset="0"/>
                <a:cs typeface="Times New Roman" pitchFamily="18" charset="0"/>
              </a:rPr>
              <a:t>• продолжать работать с деформированным предложением;</a:t>
            </a:r>
          </a:p>
          <a:p>
            <a:r>
              <a:rPr lang="ru-RU" sz="1400" dirty="0" smtClean="0">
                <a:solidFill>
                  <a:srgbClr val="002060"/>
                </a:solidFill>
                <a:latin typeface="Times New Roman" pitchFamily="18" charset="0"/>
                <a:cs typeface="Times New Roman" pitchFamily="18" charset="0"/>
              </a:rPr>
              <a:t>• совершенствовать интонационную выразительность речи, умение делать звуковой анализ слов; </a:t>
            </a:r>
          </a:p>
          <a:p>
            <a:r>
              <a:rPr lang="ru-RU" sz="1400" dirty="0" smtClean="0">
                <a:solidFill>
                  <a:srgbClr val="002060"/>
                </a:solidFill>
                <a:latin typeface="Times New Roman" pitchFamily="18" charset="0"/>
                <a:cs typeface="Times New Roman" pitchFamily="18" charset="0"/>
              </a:rPr>
              <a:t>• развивать память, внимание, мышление;</a:t>
            </a:r>
          </a:p>
          <a:p>
            <a:r>
              <a:rPr lang="ru-RU" sz="1400" dirty="0" smtClean="0">
                <a:solidFill>
                  <a:srgbClr val="002060"/>
                </a:solidFill>
                <a:latin typeface="Times New Roman" pitchFamily="18" charset="0"/>
                <a:cs typeface="Times New Roman" pitchFamily="18" charset="0"/>
              </a:rPr>
              <a:t>• воспитывать эстетическое отношение к окружающему миру, дружеские взаимоотношения, нравственно-волевые качества. </a:t>
            </a:r>
            <a:endParaRPr lang="ru-RU" sz="500" dirty="0" smtClean="0">
              <a:solidFill>
                <a:srgbClr val="002060"/>
              </a:solidFill>
              <a:latin typeface="Times New Roman" pitchFamily="18" charset="0"/>
              <a:cs typeface="Times New Roman" pitchFamily="18" charset="0"/>
            </a:endParaRPr>
          </a:p>
          <a:p>
            <a:r>
              <a:rPr lang="ru-RU" sz="1400" dirty="0">
                <a:solidFill>
                  <a:srgbClr val="002060"/>
                </a:solidFill>
                <a:latin typeface="Times New Roman" pitchFamily="18" charset="0"/>
                <a:cs typeface="Times New Roman" pitchFamily="18" charset="0"/>
              </a:rPr>
              <a:t> </a:t>
            </a:r>
            <a:r>
              <a:rPr lang="ru-RU" sz="1400" dirty="0" smtClean="0">
                <a:solidFill>
                  <a:srgbClr val="002060"/>
                </a:solidFill>
                <a:latin typeface="Times New Roman" pitchFamily="18" charset="0"/>
                <a:cs typeface="Times New Roman" pitchFamily="18" charset="0"/>
              </a:rPr>
              <a:t>    </a:t>
            </a:r>
          </a:p>
          <a:p>
            <a:r>
              <a:rPr lang="ru-RU" sz="1400" b="1" dirty="0">
                <a:solidFill>
                  <a:srgbClr val="002060"/>
                </a:solidFill>
                <a:latin typeface="Times New Roman" pitchFamily="18" charset="0"/>
                <a:cs typeface="Times New Roman" pitchFamily="18" charset="0"/>
              </a:rPr>
              <a:t> </a:t>
            </a:r>
            <a:r>
              <a:rPr lang="ru-RU" sz="1400" b="1" dirty="0" smtClean="0">
                <a:solidFill>
                  <a:srgbClr val="002060"/>
                </a:solidFill>
                <a:latin typeface="Times New Roman" pitchFamily="18" charset="0"/>
                <a:cs typeface="Times New Roman" pitchFamily="18" charset="0"/>
              </a:rPr>
              <a:t>    Предварительная работа: </a:t>
            </a:r>
          </a:p>
          <a:p>
            <a:r>
              <a:rPr lang="ru-RU" sz="1400" dirty="0" smtClean="0">
                <a:solidFill>
                  <a:srgbClr val="002060"/>
                </a:solidFill>
                <a:latin typeface="Times New Roman" pitchFamily="18" charset="0"/>
                <a:cs typeface="Times New Roman" pitchFamily="18" charset="0"/>
              </a:rPr>
              <a:t>• прослушать в записи и посмотреть русскую народную сказку «Теремок»;</a:t>
            </a:r>
          </a:p>
          <a:p>
            <a:r>
              <a:rPr lang="ru-RU" sz="1400" dirty="0" smtClean="0">
                <a:solidFill>
                  <a:srgbClr val="002060"/>
                </a:solidFill>
                <a:latin typeface="Times New Roman" pitchFamily="18" charset="0"/>
                <a:cs typeface="Times New Roman" pitchFamily="18" charset="0"/>
              </a:rPr>
              <a:t>• изготовить декорации и атрибуты к театрализованной деятельности;</a:t>
            </a:r>
          </a:p>
          <a:p>
            <a:r>
              <a:rPr lang="ru-RU" sz="1400" dirty="0" smtClean="0">
                <a:solidFill>
                  <a:srgbClr val="002060"/>
                </a:solidFill>
                <a:latin typeface="Times New Roman" pitchFamily="18" charset="0"/>
                <a:cs typeface="Times New Roman" pitchFamily="18" charset="0"/>
              </a:rPr>
              <a:t>• разучить с детьми стихи.</a:t>
            </a:r>
          </a:p>
          <a:p>
            <a:r>
              <a:rPr lang="ru-RU" sz="1400" b="1" dirty="0" smtClean="0">
                <a:solidFill>
                  <a:srgbClr val="002060"/>
                </a:solidFill>
                <a:latin typeface="Times New Roman" pitchFamily="18" charset="0"/>
                <a:cs typeface="Times New Roman" pitchFamily="18" charset="0"/>
              </a:rPr>
              <a:t>     </a:t>
            </a:r>
          </a:p>
          <a:p>
            <a:r>
              <a:rPr lang="ru-RU" sz="1400" b="1" dirty="0">
                <a:solidFill>
                  <a:srgbClr val="002060"/>
                </a:solidFill>
                <a:latin typeface="Times New Roman" pitchFamily="18" charset="0"/>
                <a:cs typeface="Times New Roman" pitchFamily="18" charset="0"/>
              </a:rPr>
              <a:t> </a:t>
            </a:r>
            <a:r>
              <a:rPr lang="ru-RU" sz="1400" b="1" dirty="0" smtClean="0">
                <a:solidFill>
                  <a:srgbClr val="002060"/>
                </a:solidFill>
                <a:latin typeface="Times New Roman" pitchFamily="18" charset="0"/>
                <a:cs typeface="Times New Roman" pitchFamily="18" charset="0"/>
              </a:rPr>
              <a:t>    Оборудование:</a:t>
            </a:r>
            <a:r>
              <a:rPr lang="ru-RU" sz="1400" dirty="0" smtClean="0">
                <a:solidFill>
                  <a:srgbClr val="002060"/>
                </a:solidFill>
                <a:latin typeface="Times New Roman" pitchFamily="18" charset="0"/>
                <a:cs typeface="Times New Roman" pitchFamily="18" charset="0"/>
              </a:rPr>
              <a:t> экран; проектор; компьютер; шапочки животных (мышка, две лягушки, лиса,  два зайца,  медведь); </a:t>
            </a:r>
            <a:r>
              <a:rPr lang="ru-RU" sz="1400" dirty="0" err="1" smtClean="0">
                <a:solidFill>
                  <a:srgbClr val="002060"/>
                </a:solidFill>
                <a:latin typeface="Times New Roman" pitchFamily="18" charset="0"/>
                <a:cs typeface="Times New Roman" pitchFamily="18" charset="0"/>
              </a:rPr>
              <a:t>фланелеграф</a:t>
            </a:r>
            <a:r>
              <a:rPr lang="ru-RU" sz="1400" dirty="0" smtClean="0">
                <a:solidFill>
                  <a:srgbClr val="002060"/>
                </a:solidFill>
                <a:latin typeface="Times New Roman" pitchFamily="18" charset="0"/>
                <a:cs typeface="Times New Roman" pitchFamily="18" charset="0"/>
              </a:rPr>
              <a:t> с частями домика на которых прикреплены конвертики с заданиями;  карточки «ДОМ» по количеству детей, фишки красного, синего и зеленого цветов — для звукового анализа;  </a:t>
            </a:r>
          </a:p>
          <a:p>
            <a:r>
              <a:rPr lang="ru-RU" sz="1400" b="1" dirty="0" smtClean="0">
                <a:solidFill>
                  <a:srgbClr val="002060"/>
                </a:solidFill>
                <a:latin typeface="Times New Roman" pitchFamily="18" charset="0"/>
                <a:cs typeface="Times New Roman" pitchFamily="18" charset="0"/>
              </a:rPr>
              <a:t>     Интеграция образовательных областей: </a:t>
            </a:r>
            <a:r>
              <a:rPr lang="ru-RU" sz="1400" dirty="0" smtClean="0">
                <a:solidFill>
                  <a:srgbClr val="002060"/>
                </a:solidFill>
                <a:latin typeface="Times New Roman" pitchFamily="18" charset="0"/>
                <a:cs typeface="Times New Roman" pitchFamily="18" charset="0"/>
              </a:rPr>
              <a:t>речевое,          познавательное, социально-коммуникативное, </a:t>
            </a:r>
          </a:p>
          <a:p>
            <a:r>
              <a:rPr lang="ru-RU" sz="1400" dirty="0" smtClean="0">
                <a:solidFill>
                  <a:srgbClr val="002060"/>
                </a:solidFill>
                <a:latin typeface="Times New Roman" pitchFamily="18" charset="0"/>
                <a:cs typeface="Times New Roman" pitchFamily="18" charset="0"/>
              </a:rPr>
              <a:t>художественно-эстетическое развитие. </a:t>
            </a:r>
          </a:p>
          <a:p>
            <a:endParaRPr lang="ru-RU" sz="1400" b="1" dirty="0" smtClean="0">
              <a:solidFill>
                <a:srgbClr val="002060"/>
              </a:solidFill>
              <a:latin typeface="Times New Roman" pitchFamily="18" charset="0"/>
              <a:cs typeface="Times New Roman" pitchFamily="18" charset="0"/>
            </a:endParaRPr>
          </a:p>
          <a:p>
            <a:r>
              <a:rPr lang="ru-RU" sz="1400" b="1" dirty="0" smtClean="0">
                <a:solidFill>
                  <a:srgbClr val="002060"/>
                </a:solidFill>
                <a:latin typeface="Times New Roman" pitchFamily="18" charset="0"/>
                <a:cs typeface="Times New Roman" pitchFamily="18" charset="0"/>
              </a:rPr>
              <a:t>Методы и приемы:</a:t>
            </a:r>
          </a:p>
          <a:p>
            <a:r>
              <a:rPr lang="ru-RU" sz="1400" dirty="0" smtClean="0">
                <a:solidFill>
                  <a:srgbClr val="002060"/>
                </a:solidFill>
                <a:latin typeface="Times New Roman" pitchFamily="18" charset="0"/>
                <a:cs typeface="Times New Roman" pitchFamily="18" charset="0"/>
              </a:rPr>
              <a:t>• практические: дыхательная гимнастика; </a:t>
            </a:r>
          </a:p>
          <a:p>
            <a:r>
              <a:rPr lang="ru-RU" sz="1400" dirty="0" smtClean="0">
                <a:solidFill>
                  <a:srgbClr val="002060"/>
                </a:solidFill>
                <a:latin typeface="Times New Roman" pitchFamily="18" charset="0"/>
                <a:cs typeface="Times New Roman" pitchFamily="18" charset="0"/>
              </a:rPr>
              <a:t>• наглядные: видеофрагмент из сказки «Теремок»;</a:t>
            </a:r>
          </a:p>
          <a:p>
            <a:r>
              <a:rPr lang="ru-RU" sz="1400" dirty="0" smtClean="0">
                <a:solidFill>
                  <a:srgbClr val="002060"/>
                </a:solidFill>
                <a:latin typeface="Times New Roman" pitchFamily="18" charset="0"/>
                <a:cs typeface="Times New Roman" pitchFamily="18" charset="0"/>
              </a:rPr>
              <a:t>• словесные: звуки треска развалившегося теремка,                      отрывки из музыкальных произведений, </a:t>
            </a:r>
          </a:p>
          <a:p>
            <a:r>
              <a:rPr lang="ru-RU" sz="1400" dirty="0" smtClean="0">
                <a:solidFill>
                  <a:srgbClr val="002060"/>
                </a:solidFill>
                <a:latin typeface="Times New Roman" pitchFamily="18" charset="0"/>
                <a:cs typeface="Times New Roman" pitchFamily="18" charset="0"/>
              </a:rPr>
              <a:t>сопровождающие движения животных, чтение                              коротких  стихов от лица персонажей сказки. </a:t>
            </a:r>
            <a:endParaRPr lang="ru-RU"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8425213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9440"/>
            <a:ext cx="6858000" cy="9233440"/>
          </a:xfrm>
          <a:prstGeom prst="rect">
            <a:avLst/>
          </a:prstGeom>
          <a:ln>
            <a:noFill/>
          </a:ln>
          <a:effectLst>
            <a:outerShdw blurRad="292100" dist="139700" dir="2700000" algn="tl" rotWithShape="0">
              <a:srgbClr val="333333">
                <a:alpha val="65000"/>
              </a:srgbClr>
            </a:outerShdw>
          </a:effectLst>
        </p:spPr>
      </p:pic>
      <p:sp>
        <p:nvSpPr>
          <p:cNvPr id="6" name="Прямоугольник 5"/>
          <p:cNvSpPr/>
          <p:nvPr/>
        </p:nvSpPr>
        <p:spPr>
          <a:xfrm>
            <a:off x="525463" y="379462"/>
            <a:ext cx="5688632" cy="8206197"/>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w="57150">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TextBox 2"/>
          <p:cNvSpPr txBox="1"/>
          <p:nvPr/>
        </p:nvSpPr>
        <p:spPr>
          <a:xfrm>
            <a:off x="662236" y="376436"/>
            <a:ext cx="1656184" cy="307777"/>
          </a:xfrm>
          <a:prstGeom prst="rect">
            <a:avLst/>
          </a:prstGeom>
          <a:noFill/>
        </p:spPr>
        <p:txBody>
          <a:bodyPr wrap="square" rtlCol="0">
            <a:spAutoFit/>
          </a:bodyPr>
          <a:lstStyle/>
          <a:p>
            <a:pPr lvl="0"/>
            <a:r>
              <a:rPr lang="ru-RU" sz="1400" b="1" dirty="0">
                <a:solidFill>
                  <a:srgbClr val="002060"/>
                </a:solidFill>
                <a:latin typeface="Times New Roman"/>
                <a:ea typeface="Times New Roman"/>
              </a:rPr>
              <a:t>Ход занятия:</a:t>
            </a:r>
          </a:p>
        </p:txBody>
      </p:sp>
      <p:sp>
        <p:nvSpPr>
          <p:cNvPr id="5" name="TextBox 4"/>
          <p:cNvSpPr txBox="1"/>
          <p:nvPr/>
        </p:nvSpPr>
        <p:spPr>
          <a:xfrm>
            <a:off x="692932" y="684213"/>
            <a:ext cx="5503068" cy="3323987"/>
          </a:xfrm>
          <a:prstGeom prst="rect">
            <a:avLst/>
          </a:prstGeom>
          <a:noFill/>
        </p:spPr>
        <p:txBody>
          <a:bodyPr wrap="square" rtlCol="0">
            <a:spAutoFit/>
          </a:bodyPr>
          <a:lstStyle/>
          <a:p>
            <a:r>
              <a:rPr lang="ru-RU" sz="1400" kern="100" dirty="0" smtClean="0">
                <a:solidFill>
                  <a:srgbClr val="002060"/>
                </a:solidFill>
                <a:effectLst/>
                <a:latin typeface="Times New Roman"/>
                <a:ea typeface="SimSun"/>
                <a:cs typeface="Times New Roman"/>
              </a:rPr>
              <a:t>Дети заняты самостоятельной деятельностью в игровой комнате. Внезапно раздается треск. </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   </a:t>
            </a:r>
            <a:r>
              <a:rPr lang="ru-RU" sz="1400" u="sng" kern="100" dirty="0" smtClean="0">
                <a:solidFill>
                  <a:srgbClr val="002060"/>
                </a:solidFill>
                <a:effectLst/>
                <a:latin typeface="Times New Roman"/>
                <a:ea typeface="SimSun"/>
                <a:cs typeface="Times New Roman"/>
              </a:rPr>
              <a:t>Воспитатель: </a:t>
            </a:r>
            <a:r>
              <a:rPr lang="ru-RU" sz="1400" kern="100" dirty="0" smtClean="0">
                <a:solidFill>
                  <a:srgbClr val="002060"/>
                </a:solidFill>
                <a:effectLst/>
                <a:latin typeface="Times New Roman"/>
                <a:ea typeface="SimSun"/>
                <a:cs typeface="Times New Roman"/>
              </a:rPr>
              <a:t>Ой, ребята, что это такое? На что похож, этот звук? (</a:t>
            </a:r>
            <a:r>
              <a:rPr lang="ru-RU" sz="1400" i="1" kern="100" dirty="0" smtClean="0">
                <a:solidFill>
                  <a:srgbClr val="002060"/>
                </a:solidFill>
                <a:effectLst/>
                <a:latin typeface="Times New Roman"/>
                <a:ea typeface="SimSun"/>
                <a:cs typeface="Times New Roman"/>
              </a:rPr>
              <a:t>ответы детей)</a:t>
            </a:r>
            <a:r>
              <a:rPr lang="ru-RU" sz="1400" kern="100" dirty="0" smtClean="0">
                <a:solidFill>
                  <a:srgbClr val="002060"/>
                </a:solidFill>
                <a:effectLst/>
                <a:latin typeface="Times New Roman"/>
                <a:ea typeface="SimSun"/>
                <a:cs typeface="Times New Roman"/>
              </a:rPr>
              <a:t> Из какой сказки может доноситься этот звук?</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   После ответов детей включает окончание мультфильма «Теремок». После просмотра отрывка из мультфильма, определяют его название. </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    </a:t>
            </a:r>
            <a:r>
              <a:rPr lang="ru-RU" sz="1400" u="sng" kern="100" dirty="0" smtClean="0">
                <a:solidFill>
                  <a:srgbClr val="002060"/>
                </a:solidFill>
                <a:latin typeface="Times New Roman"/>
                <a:ea typeface="SimSun"/>
                <a:cs typeface="Times New Roman"/>
              </a:rPr>
              <a:t>Воспитатель</a:t>
            </a:r>
            <a:r>
              <a:rPr lang="ru-RU" sz="1400" u="sng" kern="100" dirty="0">
                <a:solidFill>
                  <a:srgbClr val="002060"/>
                </a:solidFill>
                <a:latin typeface="Times New Roman"/>
                <a:ea typeface="SimSun"/>
                <a:cs typeface="Times New Roman"/>
              </a:rPr>
              <a:t>:</a:t>
            </a:r>
            <a:r>
              <a:rPr lang="ru-RU" sz="1400" kern="100" dirty="0">
                <a:solidFill>
                  <a:srgbClr val="002060"/>
                </a:solidFill>
                <a:latin typeface="Times New Roman"/>
                <a:ea typeface="SimSun"/>
                <a:cs typeface="Times New Roman"/>
              </a:rPr>
              <a:t> </a:t>
            </a:r>
            <a:r>
              <a:rPr lang="ru-RU" sz="1400" kern="100" dirty="0" smtClean="0">
                <a:solidFill>
                  <a:srgbClr val="002060"/>
                </a:solidFill>
                <a:effectLst/>
                <a:latin typeface="Times New Roman"/>
                <a:ea typeface="SimSun"/>
                <a:cs typeface="Times New Roman"/>
              </a:rPr>
              <a:t>Правильно, это сказка «Теремок», посмотрите, у них развалился </a:t>
            </a:r>
            <a:r>
              <a:rPr lang="ru-RU" sz="1400" kern="100" dirty="0" smtClean="0">
                <a:solidFill>
                  <a:srgbClr val="002060"/>
                </a:solidFill>
                <a:effectLst/>
                <a:latin typeface="Times New Roman"/>
                <a:ea typeface="SimSun"/>
                <a:cs typeface="Times New Roman"/>
              </a:rPr>
              <a:t>домик. </a:t>
            </a:r>
            <a:r>
              <a:rPr lang="ru-RU" sz="1400" kern="100" dirty="0">
                <a:solidFill>
                  <a:srgbClr val="002060"/>
                </a:solidFill>
                <a:latin typeface="Times New Roman"/>
                <a:ea typeface="SimSun"/>
                <a:cs typeface="Times New Roman"/>
              </a:rPr>
              <a:t>Ч</a:t>
            </a:r>
            <a:r>
              <a:rPr lang="ru-RU" sz="1400" kern="100" dirty="0" smtClean="0">
                <a:solidFill>
                  <a:srgbClr val="002060"/>
                </a:solidFill>
                <a:effectLst/>
                <a:latin typeface="Times New Roman"/>
                <a:ea typeface="SimSun"/>
                <a:cs typeface="Times New Roman"/>
              </a:rPr>
              <a:t>то </a:t>
            </a:r>
            <a:r>
              <a:rPr lang="ru-RU" sz="1400" kern="100" dirty="0" smtClean="0">
                <a:solidFill>
                  <a:srgbClr val="002060"/>
                </a:solidFill>
                <a:effectLst/>
                <a:latin typeface="Times New Roman"/>
                <a:ea typeface="SimSun"/>
                <a:cs typeface="Times New Roman"/>
              </a:rPr>
              <a:t>же делать, как можно помочь персонажам мультфильма «Теремок</a:t>
            </a:r>
            <a:r>
              <a:rPr lang="ru-RU" sz="1400" kern="100" dirty="0" smtClean="0">
                <a:solidFill>
                  <a:srgbClr val="002060"/>
                </a:solidFill>
                <a:effectLst/>
                <a:latin typeface="Times New Roman"/>
                <a:ea typeface="SimSun"/>
                <a:cs typeface="Times New Roman"/>
              </a:rPr>
              <a:t>»? </a:t>
            </a:r>
            <a:r>
              <a:rPr lang="ru-RU" sz="1400" i="1" kern="100" dirty="0" smtClean="0">
                <a:solidFill>
                  <a:srgbClr val="002060"/>
                </a:solidFill>
                <a:effectLst/>
                <a:latin typeface="Times New Roman"/>
                <a:ea typeface="SimSun"/>
                <a:cs typeface="Times New Roman"/>
              </a:rPr>
              <a:t>(Построить новый домик</a:t>
            </a:r>
            <a:r>
              <a:rPr lang="ru-RU" sz="1400" i="1" kern="100" dirty="0" smtClean="0">
                <a:solidFill>
                  <a:srgbClr val="002060"/>
                </a:solidFill>
                <a:effectLst/>
                <a:latin typeface="Times New Roman"/>
                <a:ea typeface="SimSun"/>
                <a:cs typeface="Times New Roman"/>
              </a:rPr>
              <a:t>)</a:t>
            </a:r>
            <a:r>
              <a:rPr lang="ru-RU" sz="1400" kern="100" dirty="0" smtClean="0">
                <a:solidFill>
                  <a:srgbClr val="002060"/>
                </a:solidFill>
                <a:effectLst/>
                <a:latin typeface="Times New Roman"/>
                <a:ea typeface="SimSun"/>
                <a:cs typeface="Times New Roman"/>
              </a:rPr>
              <a:t> </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    - Из чего можно построить дом? </a:t>
            </a:r>
            <a:r>
              <a:rPr lang="ru-RU" sz="1400" i="1" kern="100" dirty="0" smtClean="0">
                <a:solidFill>
                  <a:srgbClr val="002060"/>
                </a:solidFill>
                <a:effectLst/>
                <a:latin typeface="Times New Roman"/>
                <a:ea typeface="SimSun"/>
                <a:cs typeface="Times New Roman"/>
              </a:rPr>
              <a:t>(из камня, кирпича, дерева)</a:t>
            </a:r>
            <a:r>
              <a:rPr lang="ru-RU" sz="1400" kern="100" dirty="0" smtClean="0">
                <a:solidFill>
                  <a:srgbClr val="002060"/>
                </a:solidFill>
                <a:effectLst/>
                <a:latin typeface="Times New Roman"/>
                <a:ea typeface="SimSun"/>
                <a:cs typeface="Times New Roman"/>
              </a:rPr>
              <a:t> Как будет называться дом из камня? </a:t>
            </a:r>
            <a:r>
              <a:rPr lang="ru-RU" sz="1400" i="1" kern="100" dirty="0" smtClean="0">
                <a:solidFill>
                  <a:srgbClr val="002060"/>
                </a:solidFill>
                <a:effectLst/>
                <a:latin typeface="Times New Roman"/>
                <a:ea typeface="SimSun"/>
                <a:cs typeface="Times New Roman"/>
              </a:rPr>
              <a:t>(Каменный</a:t>
            </a:r>
            <a:r>
              <a:rPr lang="ru-RU" sz="1400" i="1" kern="100" dirty="0" smtClean="0">
                <a:solidFill>
                  <a:srgbClr val="002060"/>
                </a:solidFill>
                <a:effectLst/>
                <a:latin typeface="Times New Roman"/>
                <a:ea typeface="SimSun"/>
                <a:cs typeface="Times New Roman"/>
              </a:rPr>
              <a:t>)</a:t>
            </a:r>
            <a:r>
              <a:rPr lang="ru-RU" sz="1400" kern="100" dirty="0" smtClean="0">
                <a:solidFill>
                  <a:srgbClr val="002060"/>
                </a:solidFill>
                <a:effectLst/>
                <a:latin typeface="Times New Roman"/>
                <a:ea typeface="SimSun"/>
                <a:cs typeface="Times New Roman"/>
              </a:rPr>
              <a:t> </a:t>
            </a:r>
            <a:r>
              <a:rPr lang="ru-RU" sz="1400" kern="100" dirty="0" smtClean="0">
                <a:solidFill>
                  <a:srgbClr val="002060"/>
                </a:solidFill>
                <a:effectLst/>
                <a:latin typeface="Times New Roman"/>
                <a:ea typeface="SimSun"/>
                <a:cs typeface="Times New Roman"/>
              </a:rPr>
              <a:t>Дом из кирпича? </a:t>
            </a:r>
            <a:r>
              <a:rPr lang="ru-RU" sz="1400" i="1" kern="100" dirty="0" smtClean="0">
                <a:solidFill>
                  <a:srgbClr val="002060"/>
                </a:solidFill>
                <a:effectLst/>
                <a:latin typeface="Times New Roman"/>
                <a:ea typeface="SimSun"/>
                <a:cs typeface="Times New Roman"/>
              </a:rPr>
              <a:t>(Кирпичный</a:t>
            </a:r>
            <a:r>
              <a:rPr lang="ru-RU" sz="1400" i="1" kern="100" dirty="0" smtClean="0">
                <a:solidFill>
                  <a:srgbClr val="002060"/>
                </a:solidFill>
                <a:effectLst/>
                <a:latin typeface="Times New Roman"/>
                <a:ea typeface="SimSun"/>
                <a:cs typeface="Times New Roman"/>
              </a:rPr>
              <a:t>)</a:t>
            </a:r>
            <a:r>
              <a:rPr lang="ru-RU" sz="1400" kern="100" dirty="0" smtClean="0">
                <a:solidFill>
                  <a:srgbClr val="002060"/>
                </a:solidFill>
                <a:effectLst/>
                <a:latin typeface="Times New Roman"/>
                <a:ea typeface="SimSun"/>
                <a:cs typeface="Times New Roman"/>
              </a:rPr>
              <a:t> </a:t>
            </a:r>
            <a:r>
              <a:rPr lang="ru-RU" sz="1400" kern="100" dirty="0" smtClean="0">
                <a:solidFill>
                  <a:srgbClr val="002060"/>
                </a:solidFill>
                <a:effectLst/>
                <a:latin typeface="Times New Roman"/>
                <a:ea typeface="SimSun"/>
                <a:cs typeface="Times New Roman"/>
              </a:rPr>
              <a:t>Дом из дерева? </a:t>
            </a:r>
            <a:r>
              <a:rPr lang="ru-RU" sz="1400" i="1" kern="100" dirty="0" smtClean="0">
                <a:solidFill>
                  <a:srgbClr val="002060"/>
                </a:solidFill>
                <a:effectLst/>
                <a:latin typeface="Times New Roman"/>
                <a:ea typeface="SimSun"/>
                <a:cs typeface="Times New Roman"/>
              </a:rPr>
              <a:t>(Деревянный</a:t>
            </a:r>
            <a:r>
              <a:rPr lang="ru-RU" sz="1400" i="1" kern="100" dirty="0" smtClean="0">
                <a:solidFill>
                  <a:srgbClr val="002060"/>
                </a:solidFill>
                <a:effectLst/>
                <a:latin typeface="Times New Roman"/>
                <a:ea typeface="SimSun"/>
                <a:cs typeface="Times New Roman"/>
              </a:rPr>
              <a:t>)</a:t>
            </a:r>
            <a:r>
              <a:rPr lang="ru-RU" sz="1400" kern="100" dirty="0" smtClean="0">
                <a:solidFill>
                  <a:srgbClr val="002060"/>
                </a:solidFill>
                <a:effectLst/>
                <a:latin typeface="Times New Roman"/>
                <a:ea typeface="SimSun"/>
                <a:cs typeface="Times New Roman"/>
              </a:rPr>
              <a:t>                                           </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    - А вы хотите отправиться в сказку? </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   Для путешествия в сказку дети  подходят к </a:t>
            </a:r>
            <a:r>
              <a:rPr lang="ru-RU" sz="1400" kern="100" dirty="0" err="1" smtClean="0">
                <a:solidFill>
                  <a:srgbClr val="002060"/>
                </a:solidFill>
                <a:effectLst/>
                <a:latin typeface="Times New Roman"/>
                <a:ea typeface="SimSun"/>
                <a:cs typeface="Times New Roman"/>
              </a:rPr>
              <a:t>фланелеграфу</a:t>
            </a:r>
            <a:r>
              <a:rPr lang="ru-RU" sz="1400" kern="100" dirty="0" smtClean="0">
                <a:solidFill>
                  <a:srgbClr val="002060"/>
                </a:solidFill>
                <a:effectLst/>
                <a:latin typeface="Times New Roman"/>
                <a:ea typeface="SimSun"/>
                <a:cs typeface="Times New Roman"/>
              </a:rPr>
              <a:t>, надевают шапочки персонажей. </a:t>
            </a:r>
            <a:endParaRPr lang="ru-RU" sz="1400" kern="100" dirty="0">
              <a:solidFill>
                <a:srgbClr val="002060"/>
              </a:solidFill>
              <a:effectLst/>
              <a:latin typeface="Times New Roman"/>
              <a:ea typeface="SimSun"/>
              <a:cs typeface="SimSun"/>
            </a:endParaRPr>
          </a:p>
        </p:txBody>
      </p:sp>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45024" y="3985756"/>
            <a:ext cx="2348880" cy="152234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9" name="TextBox 8"/>
          <p:cNvSpPr txBox="1"/>
          <p:nvPr/>
        </p:nvSpPr>
        <p:spPr>
          <a:xfrm>
            <a:off x="692932" y="3920777"/>
            <a:ext cx="2808076" cy="2031325"/>
          </a:xfrm>
          <a:prstGeom prst="rect">
            <a:avLst/>
          </a:prstGeom>
          <a:noFill/>
        </p:spPr>
        <p:txBody>
          <a:bodyPr wrap="square" rtlCol="0">
            <a:spAutoFit/>
          </a:bodyPr>
          <a:lstStyle/>
          <a:p>
            <a:r>
              <a:rPr lang="ru-RU" sz="1400" kern="100" dirty="0" smtClean="0">
                <a:effectLst/>
                <a:latin typeface="Times New Roman"/>
                <a:ea typeface="SimSun"/>
                <a:cs typeface="Times New Roman"/>
              </a:rPr>
              <a:t>    </a:t>
            </a:r>
            <a:r>
              <a:rPr lang="ru-RU" sz="1400" u="sng" kern="100" dirty="0" smtClean="0">
                <a:solidFill>
                  <a:srgbClr val="002060"/>
                </a:solidFill>
                <a:latin typeface="Times New Roman"/>
                <a:ea typeface="SimSun"/>
                <a:cs typeface="Times New Roman"/>
              </a:rPr>
              <a:t> </a:t>
            </a:r>
            <a:r>
              <a:rPr lang="ru-RU" sz="1400" u="sng" kern="100" dirty="0">
                <a:solidFill>
                  <a:srgbClr val="002060"/>
                </a:solidFill>
                <a:latin typeface="Times New Roman"/>
                <a:ea typeface="SimSun"/>
                <a:cs typeface="Times New Roman"/>
              </a:rPr>
              <a:t>Воспитатель:</a:t>
            </a:r>
            <a:r>
              <a:rPr lang="ru-RU" sz="1400" kern="100" dirty="0">
                <a:solidFill>
                  <a:srgbClr val="002060"/>
                </a:solidFill>
                <a:latin typeface="Times New Roman"/>
                <a:ea typeface="SimSun"/>
                <a:cs typeface="Times New Roman"/>
              </a:rPr>
              <a:t> </a:t>
            </a:r>
            <a:r>
              <a:rPr lang="ru-RU" sz="1400" kern="100" dirty="0" smtClean="0">
                <a:solidFill>
                  <a:srgbClr val="002060"/>
                </a:solidFill>
                <a:effectLst/>
                <a:latin typeface="Times New Roman"/>
                <a:ea typeface="SimSun"/>
                <a:cs typeface="Times New Roman"/>
              </a:rPr>
              <a:t> Ребята, а кто первым пришел к теремку? (</a:t>
            </a:r>
            <a:r>
              <a:rPr lang="ru-RU" sz="1400" i="1" kern="100" dirty="0" smtClean="0">
                <a:solidFill>
                  <a:srgbClr val="002060"/>
                </a:solidFill>
                <a:effectLst/>
                <a:latin typeface="Times New Roman"/>
                <a:ea typeface="SimSun"/>
                <a:cs typeface="Times New Roman"/>
              </a:rPr>
              <a:t>Мышка-норушка</a:t>
            </a:r>
            <a:r>
              <a:rPr lang="ru-RU" sz="1400" kern="100" dirty="0">
                <a:solidFill>
                  <a:srgbClr val="002060"/>
                </a:solidFill>
                <a:latin typeface="Times New Roman"/>
                <a:ea typeface="SimSun"/>
                <a:cs typeface="Times New Roman"/>
              </a:rPr>
              <a:t>)</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Выбегает мышка и произносит: </a:t>
            </a:r>
            <a:r>
              <a:rPr lang="ru-RU" sz="1400" kern="100" dirty="0">
                <a:solidFill>
                  <a:srgbClr val="002060"/>
                </a:solidFill>
                <a:latin typeface="Times New Roman"/>
                <a:ea typeface="SimSun"/>
                <a:cs typeface="Times New Roman"/>
              </a:rPr>
              <a:t> </a:t>
            </a:r>
            <a:r>
              <a:rPr lang="ru-RU" sz="1400" kern="100" dirty="0" smtClean="0">
                <a:solidFill>
                  <a:srgbClr val="002060"/>
                </a:solidFill>
                <a:latin typeface="Times New Roman"/>
                <a:ea typeface="SimSun"/>
                <a:cs typeface="Times New Roman"/>
              </a:rPr>
              <a:t>   </a:t>
            </a:r>
            <a:r>
              <a:rPr lang="ru-RU" sz="1400" kern="100" dirty="0" smtClean="0">
                <a:solidFill>
                  <a:srgbClr val="002060"/>
                </a:solidFill>
                <a:effectLst/>
                <a:latin typeface="Times New Roman"/>
                <a:ea typeface="SimSun"/>
                <a:cs typeface="Times New Roman"/>
              </a:rPr>
              <a:t>«Я — маленькая мышка, по лесу я хожу. Ищу себе домишко, ищу, не нахожу». </a:t>
            </a:r>
          </a:p>
          <a:p>
            <a:r>
              <a:rPr lang="ru-RU" sz="1400" kern="100" dirty="0" smtClean="0">
                <a:solidFill>
                  <a:srgbClr val="002060"/>
                </a:solidFill>
                <a:effectLst/>
                <a:latin typeface="Times New Roman"/>
                <a:ea typeface="SimSun"/>
                <a:cs typeface="Times New Roman"/>
              </a:rPr>
              <a:t>    </a:t>
            </a:r>
            <a:r>
              <a:rPr lang="ru-RU" sz="1400" u="sng" kern="100" dirty="0" smtClean="0">
                <a:solidFill>
                  <a:srgbClr val="002060"/>
                </a:solidFill>
                <a:effectLst/>
                <a:latin typeface="Times New Roman"/>
                <a:ea typeface="SimSun"/>
                <a:cs typeface="Times New Roman"/>
              </a:rPr>
              <a:t> Воспитатель:</a:t>
            </a:r>
            <a:r>
              <a:rPr lang="ru-RU" sz="1400" kern="100" dirty="0" smtClean="0">
                <a:solidFill>
                  <a:srgbClr val="002060"/>
                </a:solidFill>
                <a:effectLst/>
                <a:latin typeface="Times New Roman"/>
                <a:ea typeface="SimSun"/>
                <a:cs typeface="Times New Roman"/>
              </a:rPr>
              <a:t> Мышка, а как ты думаешь, с чего нужно начать </a:t>
            </a:r>
            <a:endParaRPr lang="ru-RU" sz="1400" kern="100" dirty="0" smtClean="0">
              <a:solidFill>
                <a:srgbClr val="002060"/>
              </a:solidFill>
              <a:effectLst/>
              <a:latin typeface="Times New Roman"/>
              <a:ea typeface="SimSun"/>
              <a:cs typeface="SimSun"/>
            </a:endParaRPr>
          </a:p>
        </p:txBody>
      </p:sp>
      <p:sp>
        <p:nvSpPr>
          <p:cNvPr id="10" name="TextBox 9"/>
          <p:cNvSpPr txBox="1"/>
          <p:nvPr/>
        </p:nvSpPr>
        <p:spPr>
          <a:xfrm>
            <a:off x="692932" y="5868144"/>
            <a:ext cx="5400364" cy="2246769"/>
          </a:xfrm>
          <a:prstGeom prst="rect">
            <a:avLst/>
          </a:prstGeom>
          <a:noFill/>
        </p:spPr>
        <p:txBody>
          <a:bodyPr wrap="square" rtlCol="0">
            <a:spAutoFit/>
          </a:bodyPr>
          <a:lstStyle/>
          <a:p>
            <a:pPr indent="450215"/>
            <a:r>
              <a:rPr lang="ru-RU" sz="1400" kern="100" dirty="0" smtClean="0">
                <a:solidFill>
                  <a:srgbClr val="002060"/>
                </a:solidFill>
                <a:effectLst/>
                <a:latin typeface="Times New Roman"/>
                <a:ea typeface="SimSun"/>
                <a:cs typeface="Times New Roman"/>
              </a:rPr>
              <a:t>строительство домика?  </a:t>
            </a:r>
            <a:r>
              <a:rPr lang="ru-RU" sz="1400" i="1" kern="100" dirty="0" smtClean="0">
                <a:solidFill>
                  <a:srgbClr val="002060"/>
                </a:solidFill>
                <a:effectLst/>
                <a:latin typeface="Times New Roman"/>
                <a:ea typeface="SimSun"/>
                <a:cs typeface="Times New Roman"/>
              </a:rPr>
              <a:t>(С фундамента)</a:t>
            </a:r>
            <a:r>
              <a:rPr lang="ru-RU" sz="1400" kern="100" dirty="0" smtClean="0">
                <a:solidFill>
                  <a:srgbClr val="002060"/>
                </a:solidFill>
                <a:effectLst/>
                <a:latin typeface="Times New Roman"/>
                <a:ea typeface="SimSun"/>
                <a:cs typeface="Times New Roman"/>
              </a:rPr>
              <a:t>. Правильно. Но сначала надо выполнить задание</a:t>
            </a:r>
            <a:r>
              <a:rPr lang="ru-RU" sz="1400" kern="100" dirty="0">
                <a:solidFill>
                  <a:srgbClr val="002060"/>
                </a:solidFill>
                <a:latin typeface="Times New Roman"/>
                <a:ea typeface="SimSun"/>
                <a:cs typeface="Times New Roman"/>
              </a:rPr>
              <a:t> </a:t>
            </a:r>
            <a:r>
              <a:rPr lang="ru-RU" sz="1400" kern="100" dirty="0" smtClean="0">
                <a:solidFill>
                  <a:srgbClr val="002060"/>
                </a:solidFill>
                <a:effectLst/>
                <a:latin typeface="Times New Roman"/>
                <a:ea typeface="SimSun"/>
                <a:cs typeface="Times New Roman"/>
              </a:rPr>
              <a:t>«Назовите слова со звуком «ш-ж</a:t>
            </a:r>
            <a:r>
              <a:rPr lang="ru-RU" sz="1400" kern="100" dirty="0" smtClean="0">
                <a:solidFill>
                  <a:srgbClr val="002060"/>
                </a:solidFill>
                <a:effectLst/>
                <a:latin typeface="Times New Roman"/>
                <a:ea typeface="SimSun"/>
                <a:cs typeface="Times New Roman"/>
              </a:rPr>
              <a:t>»    </a:t>
            </a:r>
            <a:r>
              <a:rPr lang="ru-RU" sz="1400" kern="100" dirty="0" smtClean="0">
                <a:solidFill>
                  <a:srgbClr val="002060"/>
                </a:solidFill>
                <a:effectLst/>
                <a:latin typeface="Times New Roman"/>
                <a:ea typeface="SimSun"/>
                <a:cs typeface="Times New Roman"/>
              </a:rPr>
              <a:t>Дети делятся на две команды. Одна команда называет как можно больше слов со звуком [Ж], а другая — со звуком [Ш].</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(На </a:t>
            </a:r>
            <a:r>
              <a:rPr lang="ru-RU" sz="1400" kern="100" dirty="0" err="1" smtClean="0">
                <a:solidFill>
                  <a:srgbClr val="002060"/>
                </a:solidFill>
                <a:effectLst/>
                <a:latin typeface="Times New Roman"/>
                <a:ea typeface="SimSun"/>
                <a:cs typeface="Times New Roman"/>
              </a:rPr>
              <a:t>фланелеграф</a:t>
            </a:r>
            <a:r>
              <a:rPr lang="ru-RU" sz="1400" kern="100" dirty="0" smtClean="0">
                <a:solidFill>
                  <a:srgbClr val="002060"/>
                </a:solidFill>
                <a:effectLst/>
                <a:latin typeface="Times New Roman"/>
                <a:ea typeface="SimSun"/>
                <a:cs typeface="Times New Roman"/>
              </a:rPr>
              <a:t> выставляется картинка с изображением фундамента)</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   </a:t>
            </a:r>
            <a:r>
              <a:rPr lang="ru-RU" sz="1400" kern="100" dirty="0">
                <a:solidFill>
                  <a:srgbClr val="002060"/>
                </a:solidFill>
                <a:latin typeface="Times New Roman"/>
                <a:ea typeface="SimSun"/>
                <a:cs typeface="Times New Roman"/>
              </a:rPr>
              <a:t> </a:t>
            </a:r>
            <a:r>
              <a:rPr lang="ru-RU" sz="1400" u="sng" kern="100" dirty="0" smtClean="0">
                <a:solidFill>
                  <a:srgbClr val="002060"/>
                </a:solidFill>
                <a:latin typeface="Times New Roman"/>
                <a:ea typeface="SimSun"/>
                <a:cs typeface="Times New Roman"/>
              </a:rPr>
              <a:t> </a:t>
            </a:r>
            <a:r>
              <a:rPr lang="ru-RU" sz="1400" u="sng" kern="100" dirty="0">
                <a:solidFill>
                  <a:srgbClr val="002060"/>
                </a:solidFill>
                <a:latin typeface="Times New Roman"/>
                <a:ea typeface="SimSun"/>
                <a:cs typeface="Times New Roman"/>
              </a:rPr>
              <a:t>Воспитатель:</a:t>
            </a:r>
            <a:r>
              <a:rPr lang="ru-RU" sz="1400" kern="100" dirty="0">
                <a:solidFill>
                  <a:srgbClr val="002060"/>
                </a:solidFill>
                <a:latin typeface="Times New Roman"/>
                <a:ea typeface="SimSun"/>
                <a:cs typeface="Times New Roman"/>
              </a:rPr>
              <a:t> </a:t>
            </a:r>
            <a:r>
              <a:rPr lang="ru-RU" sz="1400" kern="100" dirty="0" smtClean="0">
                <a:solidFill>
                  <a:srgbClr val="002060"/>
                </a:solidFill>
                <a:effectLst/>
                <a:latin typeface="Times New Roman"/>
                <a:ea typeface="SimSun"/>
                <a:cs typeface="Times New Roman"/>
              </a:rPr>
              <a:t> Кто вторым пришел к теремку? </a:t>
            </a:r>
            <a:r>
              <a:rPr lang="ru-RU" sz="1400" kern="100" dirty="0">
                <a:solidFill>
                  <a:srgbClr val="002060"/>
                </a:solidFill>
                <a:latin typeface="Times New Roman"/>
                <a:ea typeface="SimSun"/>
                <a:cs typeface="Times New Roman"/>
              </a:rPr>
              <a:t>(</a:t>
            </a:r>
            <a:r>
              <a:rPr lang="ru-RU" sz="1400" i="1" kern="100" dirty="0" smtClean="0">
                <a:solidFill>
                  <a:srgbClr val="002060"/>
                </a:solidFill>
                <a:effectLst/>
                <a:latin typeface="Times New Roman"/>
                <a:ea typeface="SimSun"/>
                <a:cs typeface="Times New Roman"/>
              </a:rPr>
              <a:t>Лягушка</a:t>
            </a:r>
            <a:r>
              <a:rPr lang="ru-RU" sz="1400" i="1" kern="100" dirty="0">
                <a:solidFill>
                  <a:srgbClr val="002060"/>
                </a:solidFill>
                <a:latin typeface="Times New Roman"/>
                <a:ea typeface="SimSun"/>
                <a:cs typeface="Times New Roman"/>
              </a:rPr>
              <a:t>)</a:t>
            </a:r>
            <a:r>
              <a:rPr lang="ru-RU" sz="1400" kern="100" dirty="0" smtClean="0">
                <a:solidFill>
                  <a:srgbClr val="002060"/>
                </a:solidFill>
                <a:effectLst/>
                <a:latin typeface="Times New Roman"/>
                <a:ea typeface="SimSun"/>
                <a:cs typeface="Times New Roman"/>
              </a:rPr>
              <a:t> </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Выпрыгивают лягушки и произносят:</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    «Речка, мошки и трава. Теплый дождичек, ква-ква. Мы лягушки, мы квакушки — дождя и сырости подружки». </a:t>
            </a:r>
            <a:endParaRPr lang="ru-RU" sz="1400" kern="100" dirty="0">
              <a:solidFill>
                <a:srgbClr val="002060"/>
              </a:solidFill>
              <a:effectLst/>
              <a:latin typeface="Times New Roman"/>
              <a:ea typeface="SimSun"/>
              <a:cs typeface="SimSun"/>
            </a:endParaRPr>
          </a:p>
        </p:txBody>
      </p:sp>
    </p:spTree>
    <p:extLst>
      <p:ext uri="{BB962C8B-B14F-4D97-AF65-F5344CB8AC3E}">
        <p14:creationId xmlns:p14="http://schemas.microsoft.com/office/powerpoint/2010/main" val="37445861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6858000" cy="9144000"/>
          </a:xfrm>
          <a:prstGeom prst="rect">
            <a:avLst/>
          </a:prstGeom>
          <a:ln>
            <a:noFill/>
          </a:ln>
          <a:effectLst>
            <a:outerShdw blurRad="292100" dist="139700" dir="2700000" algn="tl" rotWithShape="0">
              <a:srgbClr val="333333">
                <a:alpha val="65000"/>
              </a:srgbClr>
            </a:outerShdw>
          </a:effectLst>
        </p:spPr>
      </p:pic>
      <p:sp>
        <p:nvSpPr>
          <p:cNvPr id="6" name="Прямоугольник 5"/>
          <p:cNvSpPr/>
          <p:nvPr/>
        </p:nvSpPr>
        <p:spPr>
          <a:xfrm>
            <a:off x="548680" y="539552"/>
            <a:ext cx="5688632" cy="8206197"/>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w="57150">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TextBox 2"/>
          <p:cNvSpPr txBox="1"/>
          <p:nvPr/>
        </p:nvSpPr>
        <p:spPr>
          <a:xfrm>
            <a:off x="510704" y="551745"/>
            <a:ext cx="5688632" cy="1815882"/>
          </a:xfrm>
          <a:prstGeom prst="rect">
            <a:avLst/>
          </a:prstGeom>
          <a:noFill/>
        </p:spPr>
        <p:txBody>
          <a:bodyPr wrap="square" rtlCol="0">
            <a:spAutoFit/>
          </a:bodyPr>
          <a:lstStyle/>
          <a:p>
            <a:r>
              <a:rPr lang="ru-RU" sz="1400" kern="100" dirty="0" smtClean="0">
                <a:solidFill>
                  <a:srgbClr val="002060"/>
                </a:solidFill>
                <a:effectLst/>
                <a:latin typeface="Times New Roman"/>
                <a:ea typeface="SimSun"/>
                <a:cs typeface="Times New Roman"/>
              </a:rPr>
              <a:t>     </a:t>
            </a:r>
            <a:r>
              <a:rPr lang="ru-RU" sz="1400" u="sng" kern="100" dirty="0" smtClean="0">
                <a:solidFill>
                  <a:srgbClr val="002060"/>
                </a:solidFill>
                <a:latin typeface="Times New Roman"/>
                <a:ea typeface="SimSun"/>
                <a:cs typeface="Times New Roman"/>
              </a:rPr>
              <a:t> </a:t>
            </a:r>
            <a:r>
              <a:rPr lang="ru-RU" sz="1400" u="sng" kern="100" dirty="0">
                <a:solidFill>
                  <a:srgbClr val="002060"/>
                </a:solidFill>
                <a:latin typeface="Times New Roman"/>
                <a:ea typeface="SimSun"/>
                <a:cs typeface="Times New Roman"/>
              </a:rPr>
              <a:t>Воспитатель:</a:t>
            </a:r>
            <a:r>
              <a:rPr lang="ru-RU" sz="1400" kern="100" dirty="0">
                <a:solidFill>
                  <a:srgbClr val="002060"/>
                </a:solidFill>
                <a:latin typeface="Times New Roman"/>
                <a:ea typeface="SimSun"/>
                <a:cs typeface="Times New Roman"/>
              </a:rPr>
              <a:t> </a:t>
            </a:r>
            <a:r>
              <a:rPr lang="ru-RU" sz="1400" kern="100" dirty="0" smtClean="0">
                <a:solidFill>
                  <a:srgbClr val="002060"/>
                </a:solidFill>
                <a:effectLst/>
                <a:latin typeface="Times New Roman"/>
                <a:ea typeface="SimSun"/>
                <a:cs typeface="Times New Roman"/>
              </a:rPr>
              <a:t> Что нужно для продолжения строительства теремка? (</a:t>
            </a:r>
            <a:r>
              <a:rPr lang="ru-RU" sz="1400" i="1" kern="100" dirty="0" smtClean="0">
                <a:solidFill>
                  <a:srgbClr val="002060"/>
                </a:solidFill>
                <a:effectLst/>
                <a:latin typeface="Times New Roman"/>
                <a:ea typeface="SimSun"/>
                <a:cs typeface="Times New Roman"/>
              </a:rPr>
              <a:t>Стены</a:t>
            </a:r>
            <a:r>
              <a:rPr lang="ru-RU" sz="1400" i="1" kern="100" dirty="0" smtClean="0">
                <a:solidFill>
                  <a:srgbClr val="002060"/>
                </a:solidFill>
                <a:effectLst/>
                <a:latin typeface="Times New Roman"/>
                <a:ea typeface="SimSun"/>
                <a:cs typeface="Times New Roman"/>
              </a:rPr>
              <a:t>)</a:t>
            </a:r>
            <a:r>
              <a:rPr lang="ru-RU" sz="1400" kern="100" dirty="0" smtClean="0">
                <a:solidFill>
                  <a:srgbClr val="002060"/>
                </a:solidFill>
                <a:effectLst/>
                <a:latin typeface="Times New Roman"/>
                <a:ea typeface="SimSun"/>
                <a:cs typeface="Times New Roman"/>
              </a:rPr>
              <a:t> </a:t>
            </a:r>
            <a:r>
              <a:rPr lang="ru-RU" sz="1400" kern="100" dirty="0" smtClean="0">
                <a:solidFill>
                  <a:srgbClr val="002060"/>
                </a:solidFill>
                <a:effectLst/>
                <a:latin typeface="Times New Roman"/>
                <a:ea typeface="SimSun"/>
                <a:cs typeface="Times New Roman"/>
              </a:rPr>
              <a:t>Правильно. Давайте посмотрим, какое задание нам надо выполнить</a:t>
            </a:r>
            <a:r>
              <a:rPr lang="ru-RU" sz="1400" kern="100" dirty="0">
                <a:solidFill>
                  <a:srgbClr val="002060"/>
                </a:solidFill>
                <a:latin typeface="Times New Roman"/>
                <a:ea typeface="SimSun"/>
                <a:cs typeface="Times New Roman"/>
              </a:rPr>
              <a:t> </a:t>
            </a:r>
            <a:r>
              <a:rPr lang="ru-RU" sz="1400" kern="100" dirty="0" smtClean="0">
                <a:solidFill>
                  <a:srgbClr val="002060"/>
                </a:solidFill>
                <a:effectLst/>
                <a:latin typeface="Times New Roman"/>
                <a:ea typeface="SimSun"/>
                <a:cs typeface="Times New Roman"/>
              </a:rPr>
              <a:t>«Сосчитай шишки и грибы</a:t>
            </a:r>
            <a:r>
              <a:rPr lang="ru-RU" sz="1400" kern="100" dirty="0" smtClean="0">
                <a:solidFill>
                  <a:srgbClr val="002060"/>
                </a:solidFill>
                <a:effectLst/>
                <a:latin typeface="Times New Roman"/>
                <a:ea typeface="SimSun"/>
                <a:cs typeface="Times New Roman"/>
              </a:rPr>
              <a:t>» </a:t>
            </a:r>
            <a:endParaRPr lang="ru-RU" sz="1400" kern="100" dirty="0" smtClean="0">
              <a:solidFill>
                <a:srgbClr val="002060"/>
              </a:solidFill>
              <a:effectLst/>
              <a:latin typeface="Times New Roman"/>
              <a:ea typeface="SimSun"/>
              <a:cs typeface="Times New Roman"/>
            </a:endParaRPr>
          </a:p>
          <a:p>
            <a:r>
              <a:rPr lang="ru-RU" sz="1400" kern="100" dirty="0" smtClean="0">
                <a:solidFill>
                  <a:srgbClr val="002060"/>
                </a:solidFill>
                <a:effectLst/>
                <a:latin typeface="Times New Roman"/>
                <a:ea typeface="SimSun"/>
                <a:cs typeface="Times New Roman"/>
              </a:rPr>
              <a:t>     Дети </a:t>
            </a:r>
            <a:r>
              <a:rPr lang="ru-RU" sz="1400" kern="100" dirty="0" smtClean="0">
                <a:solidFill>
                  <a:srgbClr val="002060"/>
                </a:solidFill>
                <a:effectLst/>
                <a:latin typeface="Times New Roman"/>
                <a:ea typeface="SimSun"/>
                <a:cs typeface="Times New Roman"/>
              </a:rPr>
              <a:t>считают шишки и грибы, правильно согласуют существительные с числительными и складывают их в корзинки. Остальные дети считают вместе с ними.</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(На </a:t>
            </a:r>
            <a:r>
              <a:rPr lang="ru-RU" sz="1400" kern="100" dirty="0" err="1" smtClean="0">
                <a:solidFill>
                  <a:srgbClr val="002060"/>
                </a:solidFill>
                <a:effectLst/>
                <a:latin typeface="Times New Roman"/>
                <a:ea typeface="SimSun"/>
                <a:cs typeface="Times New Roman"/>
              </a:rPr>
              <a:t>фланелеграф</a:t>
            </a:r>
            <a:r>
              <a:rPr lang="ru-RU" sz="1400" kern="100" dirty="0" smtClean="0">
                <a:solidFill>
                  <a:srgbClr val="002060"/>
                </a:solidFill>
                <a:effectLst/>
                <a:latin typeface="Times New Roman"/>
                <a:ea typeface="SimSun"/>
                <a:cs typeface="Times New Roman"/>
              </a:rPr>
              <a:t> выставляется картинка с изображением стены теремка)</a:t>
            </a:r>
            <a:endParaRPr lang="ru-RU" sz="1400" kern="100" dirty="0">
              <a:solidFill>
                <a:srgbClr val="002060"/>
              </a:solidFill>
              <a:effectLst/>
              <a:latin typeface="Times New Roman"/>
              <a:ea typeface="SimSun"/>
              <a:cs typeface="SimSun"/>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4705" y="2414696"/>
            <a:ext cx="2088232" cy="200991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TextBox 6"/>
          <p:cNvSpPr txBox="1"/>
          <p:nvPr/>
        </p:nvSpPr>
        <p:spPr>
          <a:xfrm>
            <a:off x="2996952" y="2110240"/>
            <a:ext cx="3240360" cy="2308324"/>
          </a:xfrm>
          <a:prstGeom prst="rect">
            <a:avLst/>
          </a:prstGeom>
          <a:noFill/>
        </p:spPr>
        <p:txBody>
          <a:bodyPr wrap="square" rtlCol="0">
            <a:spAutoFit/>
          </a:bodyPr>
          <a:lstStyle/>
          <a:p>
            <a:r>
              <a:rPr lang="ru-RU" kern="100" dirty="0" smtClean="0">
                <a:effectLst/>
                <a:latin typeface="Times New Roman"/>
                <a:ea typeface="SimSun"/>
                <a:cs typeface="Times New Roman"/>
              </a:rPr>
              <a:t>  </a:t>
            </a:r>
            <a:r>
              <a:rPr lang="ru-RU" sz="1400" u="sng" kern="100" dirty="0" smtClean="0">
                <a:solidFill>
                  <a:srgbClr val="002060"/>
                </a:solidFill>
                <a:latin typeface="Times New Roman"/>
                <a:ea typeface="SimSun"/>
                <a:cs typeface="Times New Roman"/>
              </a:rPr>
              <a:t> </a:t>
            </a:r>
            <a:r>
              <a:rPr lang="ru-RU" sz="1400" u="sng" kern="100" dirty="0">
                <a:solidFill>
                  <a:srgbClr val="002060"/>
                </a:solidFill>
                <a:latin typeface="Times New Roman"/>
                <a:ea typeface="SimSun"/>
                <a:cs typeface="Times New Roman"/>
              </a:rPr>
              <a:t>Воспитатель:</a:t>
            </a:r>
            <a:r>
              <a:rPr lang="ru-RU" sz="1400" kern="100" dirty="0">
                <a:solidFill>
                  <a:srgbClr val="002060"/>
                </a:solidFill>
                <a:latin typeface="Times New Roman"/>
                <a:ea typeface="SimSun"/>
                <a:cs typeface="Times New Roman"/>
              </a:rPr>
              <a:t> </a:t>
            </a:r>
            <a:r>
              <a:rPr lang="ru-RU" sz="1400" kern="100" dirty="0" smtClean="0">
                <a:solidFill>
                  <a:srgbClr val="002060"/>
                </a:solidFill>
                <a:effectLst/>
                <a:latin typeface="Times New Roman"/>
                <a:ea typeface="SimSun"/>
                <a:cs typeface="Times New Roman"/>
              </a:rPr>
              <a:t>Тут </a:t>
            </a:r>
            <a:r>
              <a:rPr lang="ru-RU" sz="1400" kern="100" dirty="0" smtClean="0">
                <a:solidFill>
                  <a:srgbClr val="002060"/>
                </a:solidFill>
                <a:effectLst/>
                <a:latin typeface="Times New Roman"/>
                <a:ea typeface="SimSun"/>
                <a:cs typeface="Times New Roman"/>
              </a:rPr>
              <a:t>красавица лиса, к теремочку подошла.</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Выходит лиса и произносит:</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«Хвост пушистый, мех золотистый. Я кумушка-лиса, всему лесу я краса»</a:t>
            </a:r>
            <a:r>
              <a:rPr lang="ru-RU" sz="1400" kern="100" dirty="0" smtClean="0">
                <a:solidFill>
                  <a:srgbClr val="002060"/>
                </a:solidFill>
                <a:effectLst/>
                <a:latin typeface="Times New Roman"/>
                <a:ea typeface="Times New Roman"/>
                <a:cs typeface="Times New Roman"/>
              </a:rPr>
              <a:t>.</a:t>
            </a:r>
            <a:r>
              <a:rPr lang="ru-RU" sz="1400" kern="100" dirty="0" smtClean="0">
                <a:solidFill>
                  <a:srgbClr val="002060"/>
                </a:solidFill>
                <a:effectLst/>
                <a:latin typeface="Times New Roman"/>
                <a:ea typeface="SimSun"/>
                <a:cs typeface="Times New Roman"/>
              </a:rPr>
              <a:t> Вставить я хочу окно, чтобы было в теремочке светло. </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    </a:t>
            </a:r>
            <a:r>
              <a:rPr lang="ru-RU" sz="1400" u="sng" kern="100" dirty="0" smtClean="0">
                <a:solidFill>
                  <a:srgbClr val="002060"/>
                </a:solidFill>
                <a:latin typeface="Times New Roman"/>
                <a:ea typeface="SimSun"/>
                <a:cs typeface="Times New Roman"/>
              </a:rPr>
              <a:t> </a:t>
            </a:r>
            <a:r>
              <a:rPr lang="ru-RU" sz="1400" u="sng" kern="100" dirty="0">
                <a:solidFill>
                  <a:srgbClr val="002060"/>
                </a:solidFill>
                <a:latin typeface="Times New Roman"/>
                <a:ea typeface="SimSun"/>
                <a:cs typeface="Times New Roman"/>
              </a:rPr>
              <a:t>Воспитатель:</a:t>
            </a:r>
            <a:r>
              <a:rPr lang="ru-RU" sz="1400" kern="100" dirty="0">
                <a:solidFill>
                  <a:srgbClr val="002060"/>
                </a:solidFill>
                <a:latin typeface="Times New Roman"/>
                <a:ea typeface="SimSun"/>
                <a:cs typeface="Times New Roman"/>
              </a:rPr>
              <a:t> </a:t>
            </a:r>
            <a:r>
              <a:rPr lang="ru-RU" sz="1400" kern="100" dirty="0" smtClean="0">
                <a:solidFill>
                  <a:srgbClr val="002060"/>
                </a:solidFill>
                <a:effectLst/>
                <a:latin typeface="Times New Roman"/>
                <a:ea typeface="SimSun"/>
                <a:cs typeface="Times New Roman"/>
              </a:rPr>
              <a:t>Это очень хорошо, но нужно выполнить задание</a:t>
            </a:r>
            <a:r>
              <a:rPr lang="ru-RU" sz="1400" kern="100" dirty="0">
                <a:solidFill>
                  <a:srgbClr val="002060"/>
                </a:solidFill>
                <a:latin typeface="Times New Roman"/>
                <a:ea typeface="SimSun"/>
                <a:cs typeface="Times New Roman"/>
              </a:rPr>
              <a:t> </a:t>
            </a:r>
            <a:r>
              <a:rPr lang="ru-RU" sz="1400" kern="100" dirty="0" smtClean="0">
                <a:solidFill>
                  <a:srgbClr val="002060"/>
                </a:solidFill>
                <a:effectLst/>
                <a:latin typeface="Times New Roman"/>
                <a:ea typeface="SimSun"/>
                <a:cs typeface="Times New Roman"/>
              </a:rPr>
              <a:t>«Назови ласково героев теремка</a:t>
            </a:r>
            <a:r>
              <a:rPr lang="ru-RU" sz="1400" kern="100" dirty="0" smtClean="0">
                <a:solidFill>
                  <a:srgbClr val="002060"/>
                </a:solidFill>
                <a:effectLst/>
                <a:latin typeface="Times New Roman"/>
                <a:ea typeface="SimSun"/>
                <a:cs typeface="Times New Roman"/>
              </a:rPr>
              <a:t>» </a:t>
            </a:r>
            <a:endParaRPr lang="ru-RU" sz="1400" dirty="0">
              <a:solidFill>
                <a:srgbClr val="002060"/>
              </a:solidFill>
            </a:endParaRPr>
          </a:p>
        </p:txBody>
      </p:sp>
      <p:sp>
        <p:nvSpPr>
          <p:cNvPr id="8" name="TextBox 7"/>
          <p:cNvSpPr txBox="1"/>
          <p:nvPr/>
        </p:nvSpPr>
        <p:spPr>
          <a:xfrm>
            <a:off x="620689" y="4406384"/>
            <a:ext cx="5544616" cy="738664"/>
          </a:xfrm>
          <a:prstGeom prst="rect">
            <a:avLst/>
          </a:prstGeom>
          <a:noFill/>
        </p:spPr>
        <p:txBody>
          <a:bodyPr wrap="square" rtlCol="0">
            <a:spAutoFit/>
          </a:bodyPr>
          <a:lstStyle/>
          <a:p>
            <a:r>
              <a:rPr lang="ru-RU" sz="1400" kern="100" dirty="0" smtClean="0">
                <a:solidFill>
                  <a:srgbClr val="002060"/>
                </a:solidFill>
                <a:effectLst/>
                <a:latin typeface="Times New Roman"/>
                <a:ea typeface="SimSun"/>
                <a:cs typeface="Times New Roman"/>
              </a:rPr>
              <a:t> </a:t>
            </a:r>
            <a:r>
              <a:rPr lang="ru-RU" sz="1400" i="1" kern="100" dirty="0" smtClean="0">
                <a:solidFill>
                  <a:srgbClr val="002060"/>
                </a:solidFill>
                <a:effectLst/>
                <a:latin typeface="Times New Roman"/>
                <a:ea typeface="SimSun"/>
                <a:cs typeface="Times New Roman"/>
              </a:rPr>
              <a:t>(Мышоночек, </a:t>
            </a:r>
            <a:r>
              <a:rPr lang="ru-RU" sz="1400" i="1" kern="100" dirty="0" err="1">
                <a:solidFill>
                  <a:srgbClr val="002060"/>
                </a:solidFill>
                <a:latin typeface="Times New Roman"/>
                <a:ea typeface="SimSun"/>
                <a:cs typeface="Times New Roman"/>
              </a:rPr>
              <a:t>л</a:t>
            </a:r>
            <a:r>
              <a:rPr lang="ru-RU" sz="1400" i="1" kern="100" dirty="0" err="1" smtClean="0">
                <a:solidFill>
                  <a:srgbClr val="002060"/>
                </a:solidFill>
                <a:effectLst/>
                <a:latin typeface="Times New Roman"/>
                <a:ea typeface="SimSun"/>
                <a:cs typeface="Times New Roman"/>
              </a:rPr>
              <a:t>ягушоночек</a:t>
            </a:r>
            <a:r>
              <a:rPr lang="ru-RU" sz="1400" i="1" kern="100" dirty="0" smtClean="0">
                <a:solidFill>
                  <a:srgbClr val="002060"/>
                </a:solidFill>
                <a:effectLst/>
                <a:latin typeface="Times New Roman"/>
                <a:ea typeface="SimSun"/>
                <a:cs typeface="Times New Roman"/>
              </a:rPr>
              <a:t>, </a:t>
            </a:r>
            <a:r>
              <a:rPr lang="ru-RU" sz="1400" i="1" kern="100" dirty="0" err="1">
                <a:solidFill>
                  <a:srgbClr val="002060"/>
                </a:solidFill>
                <a:latin typeface="Times New Roman"/>
                <a:ea typeface="SimSun"/>
                <a:cs typeface="Times New Roman"/>
              </a:rPr>
              <a:t>з</a:t>
            </a:r>
            <a:r>
              <a:rPr lang="ru-RU" sz="1400" i="1" kern="100" dirty="0" err="1" smtClean="0">
                <a:solidFill>
                  <a:srgbClr val="002060"/>
                </a:solidFill>
                <a:effectLst/>
                <a:latin typeface="Times New Roman"/>
                <a:ea typeface="SimSun"/>
                <a:cs typeface="Times New Roman"/>
              </a:rPr>
              <a:t>айчоночек</a:t>
            </a:r>
            <a:r>
              <a:rPr lang="ru-RU" sz="1400" i="1" kern="100" dirty="0" smtClean="0">
                <a:solidFill>
                  <a:srgbClr val="002060"/>
                </a:solidFill>
                <a:effectLst/>
                <a:latin typeface="Times New Roman"/>
                <a:ea typeface="SimSun"/>
                <a:cs typeface="Times New Roman"/>
              </a:rPr>
              <a:t>, </a:t>
            </a:r>
            <a:r>
              <a:rPr lang="ru-RU" sz="1400" i="1" kern="100" dirty="0" err="1">
                <a:solidFill>
                  <a:srgbClr val="002060"/>
                </a:solidFill>
                <a:latin typeface="Times New Roman"/>
                <a:ea typeface="SimSun"/>
                <a:cs typeface="Times New Roman"/>
              </a:rPr>
              <a:t>м</a:t>
            </a:r>
            <a:r>
              <a:rPr lang="ru-RU" sz="1400" i="1" kern="100" dirty="0" err="1" smtClean="0">
                <a:solidFill>
                  <a:srgbClr val="002060"/>
                </a:solidFill>
                <a:effectLst/>
                <a:latin typeface="Times New Roman"/>
                <a:ea typeface="SimSun"/>
                <a:cs typeface="Times New Roman"/>
              </a:rPr>
              <a:t>едвежоночек</a:t>
            </a:r>
            <a:r>
              <a:rPr lang="ru-RU" sz="1400" i="1" kern="100" dirty="0" smtClean="0">
                <a:solidFill>
                  <a:srgbClr val="002060"/>
                </a:solidFill>
                <a:effectLst/>
                <a:latin typeface="Times New Roman"/>
                <a:ea typeface="SimSun"/>
                <a:cs typeface="Times New Roman"/>
              </a:rPr>
              <a:t>)</a:t>
            </a:r>
          </a:p>
          <a:p>
            <a:r>
              <a:rPr lang="ru-RU" sz="1400" kern="100" dirty="0">
                <a:solidFill>
                  <a:srgbClr val="002060"/>
                </a:solidFill>
                <a:latin typeface="Times New Roman"/>
                <a:ea typeface="SimSun"/>
                <a:cs typeface="Times New Roman"/>
              </a:rPr>
              <a:t> </a:t>
            </a:r>
            <a:r>
              <a:rPr lang="ru-RU" sz="1400" kern="100" dirty="0" smtClean="0">
                <a:solidFill>
                  <a:srgbClr val="002060"/>
                </a:solidFill>
                <a:latin typeface="Times New Roman"/>
                <a:ea typeface="SimSun"/>
                <a:cs typeface="Times New Roman"/>
              </a:rPr>
              <a:t>   </a:t>
            </a:r>
            <a:r>
              <a:rPr lang="ru-RU" sz="1400" u="sng" kern="100" dirty="0" smtClean="0">
                <a:solidFill>
                  <a:srgbClr val="002060"/>
                </a:solidFill>
                <a:latin typeface="Times New Roman"/>
                <a:ea typeface="SimSun"/>
                <a:cs typeface="Times New Roman"/>
              </a:rPr>
              <a:t> </a:t>
            </a:r>
            <a:r>
              <a:rPr lang="ru-RU" sz="1400" u="sng" kern="100" dirty="0">
                <a:solidFill>
                  <a:srgbClr val="002060"/>
                </a:solidFill>
                <a:latin typeface="Times New Roman"/>
                <a:ea typeface="SimSun"/>
                <a:cs typeface="Times New Roman"/>
              </a:rPr>
              <a:t>Воспитатель:</a:t>
            </a:r>
            <a:r>
              <a:rPr lang="ru-RU" sz="1400" kern="100" dirty="0">
                <a:solidFill>
                  <a:srgbClr val="002060"/>
                </a:solidFill>
                <a:latin typeface="Times New Roman"/>
                <a:ea typeface="SimSun"/>
                <a:cs typeface="Times New Roman"/>
              </a:rPr>
              <a:t> </a:t>
            </a:r>
            <a:r>
              <a:rPr lang="ru-RU" sz="1400" kern="100" dirty="0" smtClean="0">
                <a:solidFill>
                  <a:srgbClr val="002060"/>
                </a:solidFill>
                <a:effectLst/>
                <a:latin typeface="Times New Roman"/>
                <a:ea typeface="SimSun"/>
                <a:cs typeface="Times New Roman"/>
              </a:rPr>
              <a:t>А как мы назовем ласково лису? (</a:t>
            </a:r>
            <a:r>
              <a:rPr lang="ru-RU" sz="1400" i="1" kern="100" dirty="0" err="1" smtClean="0">
                <a:solidFill>
                  <a:srgbClr val="002060"/>
                </a:solidFill>
                <a:effectLst/>
                <a:latin typeface="Times New Roman"/>
                <a:ea typeface="SimSun"/>
                <a:cs typeface="Times New Roman"/>
              </a:rPr>
              <a:t>Лисеночек</a:t>
            </a:r>
            <a:r>
              <a:rPr lang="ru-RU" sz="1400" kern="100" dirty="0">
                <a:solidFill>
                  <a:srgbClr val="002060"/>
                </a:solidFill>
                <a:latin typeface="Times New Roman"/>
                <a:ea typeface="SimSun"/>
                <a:cs typeface="Times New Roman"/>
              </a:rPr>
              <a:t>)</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(На </a:t>
            </a:r>
            <a:r>
              <a:rPr lang="ru-RU" sz="1400" kern="100" dirty="0" err="1" smtClean="0">
                <a:solidFill>
                  <a:srgbClr val="002060"/>
                </a:solidFill>
                <a:effectLst/>
                <a:latin typeface="Times New Roman"/>
                <a:ea typeface="SimSun"/>
                <a:cs typeface="Times New Roman"/>
              </a:rPr>
              <a:t>фланелеграф</a:t>
            </a:r>
            <a:r>
              <a:rPr lang="ru-RU" sz="1400" kern="100" dirty="0" smtClean="0">
                <a:solidFill>
                  <a:srgbClr val="002060"/>
                </a:solidFill>
                <a:effectLst/>
                <a:latin typeface="Times New Roman"/>
                <a:ea typeface="SimSun"/>
                <a:cs typeface="Times New Roman"/>
              </a:rPr>
              <a:t> выставляется картинка с изображением окна)</a:t>
            </a:r>
            <a:endParaRPr lang="ru-RU" sz="1400" kern="100" dirty="0">
              <a:solidFill>
                <a:srgbClr val="002060"/>
              </a:solidFill>
              <a:effectLst/>
              <a:latin typeface="Times New Roman"/>
              <a:ea typeface="SimSun"/>
              <a:cs typeface="SimSun"/>
            </a:endParaRPr>
          </a:p>
        </p:txBody>
      </p:sp>
      <p:pic>
        <p:nvPicPr>
          <p:cNvPr id="10" name="Рисунок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32658" y="5204268"/>
            <a:ext cx="1728193" cy="174399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1" name="TextBox 10"/>
          <p:cNvSpPr txBox="1"/>
          <p:nvPr/>
        </p:nvSpPr>
        <p:spPr>
          <a:xfrm>
            <a:off x="620689" y="5145048"/>
            <a:ext cx="3528391" cy="1600438"/>
          </a:xfrm>
          <a:prstGeom prst="rect">
            <a:avLst/>
          </a:prstGeom>
          <a:noFill/>
        </p:spPr>
        <p:txBody>
          <a:bodyPr wrap="square" rtlCol="0">
            <a:spAutoFit/>
          </a:bodyPr>
          <a:lstStyle/>
          <a:p>
            <a:r>
              <a:rPr lang="ru-RU" sz="1400" kern="100" dirty="0" smtClean="0">
                <a:solidFill>
                  <a:srgbClr val="002060"/>
                </a:solidFill>
                <a:effectLst/>
                <a:latin typeface="Times New Roman"/>
                <a:ea typeface="SimSun"/>
                <a:cs typeface="Times New Roman"/>
              </a:rPr>
              <a:t>   </a:t>
            </a:r>
            <a:r>
              <a:rPr lang="ru-RU" sz="1400" u="sng" kern="100" dirty="0" smtClean="0">
                <a:solidFill>
                  <a:srgbClr val="002060"/>
                </a:solidFill>
                <a:latin typeface="Times New Roman"/>
                <a:ea typeface="SimSun"/>
                <a:cs typeface="Times New Roman"/>
              </a:rPr>
              <a:t> </a:t>
            </a:r>
            <a:r>
              <a:rPr lang="ru-RU" sz="1400" u="sng" kern="100" dirty="0">
                <a:solidFill>
                  <a:srgbClr val="002060"/>
                </a:solidFill>
                <a:latin typeface="Times New Roman"/>
                <a:ea typeface="SimSun"/>
                <a:cs typeface="Times New Roman"/>
              </a:rPr>
              <a:t>Воспитатель:</a:t>
            </a:r>
            <a:r>
              <a:rPr lang="ru-RU" sz="1400" kern="100" dirty="0">
                <a:solidFill>
                  <a:srgbClr val="002060"/>
                </a:solidFill>
                <a:latin typeface="Times New Roman"/>
                <a:ea typeface="SimSun"/>
                <a:cs typeface="Times New Roman"/>
              </a:rPr>
              <a:t> </a:t>
            </a:r>
            <a:r>
              <a:rPr lang="ru-RU" sz="1400" kern="100" dirty="0" smtClean="0">
                <a:solidFill>
                  <a:srgbClr val="002060"/>
                </a:solidFill>
                <a:effectLst/>
                <a:latin typeface="Times New Roman"/>
                <a:ea typeface="SimSun"/>
                <a:cs typeface="Times New Roman"/>
              </a:rPr>
              <a:t> Затем прибежали зайчата.  </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Дети в шапочках зайчиков произносят слова: </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«А мы — зайки-</a:t>
            </a:r>
            <a:r>
              <a:rPr lang="ru-RU" sz="1400" kern="100" dirty="0" err="1" smtClean="0">
                <a:solidFill>
                  <a:srgbClr val="002060"/>
                </a:solidFill>
                <a:effectLst/>
                <a:latin typeface="Times New Roman"/>
                <a:ea typeface="SimSun"/>
                <a:cs typeface="Times New Roman"/>
              </a:rPr>
              <a:t>побегайки</a:t>
            </a:r>
            <a:r>
              <a:rPr lang="ru-RU" sz="1400" kern="100" dirty="0" smtClean="0">
                <a:solidFill>
                  <a:srgbClr val="002060"/>
                </a:solidFill>
                <a:effectLst/>
                <a:latin typeface="Times New Roman"/>
                <a:ea typeface="SimSun"/>
                <a:cs typeface="Times New Roman"/>
              </a:rPr>
              <a:t>, </a:t>
            </a:r>
            <a:r>
              <a:rPr lang="ru-RU" sz="1400" kern="100" dirty="0" smtClean="0">
                <a:solidFill>
                  <a:srgbClr val="002060"/>
                </a:solidFill>
                <a:effectLst/>
                <a:latin typeface="Times New Roman"/>
                <a:ea typeface="SimSun"/>
                <a:cs typeface="Times New Roman"/>
              </a:rPr>
              <a:t>чуткие </a:t>
            </a:r>
            <a:r>
              <a:rPr lang="ru-RU" sz="1400" kern="100" dirty="0" smtClean="0">
                <a:solidFill>
                  <a:srgbClr val="002060"/>
                </a:solidFill>
                <a:effectLst/>
                <a:latin typeface="Times New Roman"/>
                <a:ea typeface="SimSun"/>
                <a:cs typeface="Times New Roman"/>
              </a:rPr>
              <a:t>ушки, быстрые </a:t>
            </a:r>
            <a:r>
              <a:rPr lang="ru-RU" sz="1400" kern="100" dirty="0" smtClean="0">
                <a:solidFill>
                  <a:srgbClr val="002060"/>
                </a:solidFill>
                <a:effectLst/>
                <a:latin typeface="Times New Roman"/>
                <a:ea typeface="SimSun"/>
                <a:cs typeface="Times New Roman"/>
              </a:rPr>
              <a:t>ножки» </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   </a:t>
            </a:r>
            <a:r>
              <a:rPr lang="ru-RU" sz="1400" u="sng" kern="100" dirty="0" smtClean="0">
                <a:solidFill>
                  <a:srgbClr val="002060"/>
                </a:solidFill>
                <a:latin typeface="Times New Roman"/>
                <a:ea typeface="SimSun"/>
                <a:cs typeface="Times New Roman"/>
              </a:rPr>
              <a:t> </a:t>
            </a:r>
            <a:r>
              <a:rPr lang="ru-RU" sz="1400" u="sng" kern="100" dirty="0">
                <a:solidFill>
                  <a:srgbClr val="002060"/>
                </a:solidFill>
                <a:latin typeface="Times New Roman"/>
                <a:ea typeface="SimSun"/>
                <a:cs typeface="Times New Roman"/>
              </a:rPr>
              <a:t>Воспитатель:</a:t>
            </a:r>
            <a:r>
              <a:rPr lang="ru-RU" sz="1400" kern="100" dirty="0">
                <a:solidFill>
                  <a:srgbClr val="002060"/>
                </a:solidFill>
                <a:latin typeface="Times New Roman"/>
                <a:ea typeface="SimSun"/>
                <a:cs typeface="Times New Roman"/>
              </a:rPr>
              <a:t> </a:t>
            </a:r>
            <a:r>
              <a:rPr lang="ru-RU" sz="1400" kern="100" dirty="0" smtClean="0">
                <a:solidFill>
                  <a:srgbClr val="002060"/>
                </a:solidFill>
                <a:effectLst/>
                <a:latin typeface="Times New Roman"/>
                <a:ea typeface="SimSun"/>
                <a:cs typeface="Times New Roman"/>
              </a:rPr>
              <a:t> Зайки-</a:t>
            </a:r>
            <a:r>
              <a:rPr lang="ru-RU" sz="1400" kern="100" dirty="0" err="1" smtClean="0">
                <a:solidFill>
                  <a:srgbClr val="002060"/>
                </a:solidFill>
                <a:effectLst/>
                <a:latin typeface="Times New Roman"/>
                <a:ea typeface="SimSun"/>
                <a:cs typeface="Times New Roman"/>
              </a:rPr>
              <a:t>побегайки</a:t>
            </a:r>
            <a:r>
              <a:rPr lang="ru-RU" sz="1400" kern="100" dirty="0" smtClean="0">
                <a:solidFill>
                  <a:srgbClr val="002060"/>
                </a:solidFill>
                <a:effectLst/>
                <a:latin typeface="Times New Roman"/>
                <a:ea typeface="SimSun"/>
                <a:cs typeface="Times New Roman"/>
              </a:rPr>
              <a:t>, вы, наверное, устали? </a:t>
            </a:r>
            <a:endParaRPr lang="ru-RU" sz="1400" kern="100" dirty="0">
              <a:solidFill>
                <a:srgbClr val="002060"/>
              </a:solidFill>
              <a:effectLst/>
              <a:latin typeface="Times New Roman"/>
              <a:ea typeface="SimSun"/>
              <a:cs typeface="SimSun"/>
            </a:endParaRPr>
          </a:p>
        </p:txBody>
      </p:sp>
      <p:pic>
        <p:nvPicPr>
          <p:cNvPr id="12" name="Рисунок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455" y="6948263"/>
            <a:ext cx="2232248" cy="165618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3" name="TextBox 12"/>
          <p:cNvSpPr txBox="1"/>
          <p:nvPr/>
        </p:nvSpPr>
        <p:spPr>
          <a:xfrm>
            <a:off x="3645024" y="7380312"/>
            <a:ext cx="2415827" cy="523220"/>
          </a:xfrm>
          <a:prstGeom prst="rect">
            <a:avLst/>
          </a:prstGeom>
          <a:noFill/>
        </p:spPr>
        <p:txBody>
          <a:bodyPr wrap="square" rtlCol="0">
            <a:spAutoFit/>
          </a:bodyPr>
          <a:lstStyle/>
          <a:p>
            <a:pPr lvl="0"/>
            <a:r>
              <a:rPr kumimoji="0" lang="ru-RU" sz="1400" b="0" i="0" u="none" strike="noStrike" kern="100" cap="none" spc="0" normalizeH="0" baseline="0" noProof="0" dirty="0" smtClean="0">
                <a:ln>
                  <a:noFill/>
                </a:ln>
                <a:solidFill>
                  <a:srgbClr val="002060"/>
                </a:solidFill>
                <a:effectLst/>
                <a:uLnTx/>
                <a:uFillTx/>
                <a:latin typeface="Times New Roman"/>
                <a:ea typeface="SimSun"/>
                <a:cs typeface="Times New Roman"/>
              </a:rPr>
              <a:t>Давайте все вместе сделаем дыхательную гимнастику.</a:t>
            </a:r>
            <a:endParaRPr kumimoji="0" lang="ru-RU" sz="1400" b="0" i="0" u="none" strike="noStrike" kern="100" cap="none" spc="0" normalizeH="0" baseline="0" noProof="0" dirty="0">
              <a:ln>
                <a:noFill/>
              </a:ln>
              <a:solidFill>
                <a:srgbClr val="002060"/>
              </a:solidFill>
              <a:effectLst/>
              <a:uLnTx/>
              <a:uFillTx/>
              <a:latin typeface="Times New Roman"/>
              <a:ea typeface="SimSun"/>
              <a:cs typeface="SimSun"/>
            </a:endParaRPr>
          </a:p>
        </p:txBody>
      </p:sp>
    </p:spTree>
    <p:extLst>
      <p:ext uri="{BB962C8B-B14F-4D97-AF65-F5344CB8AC3E}">
        <p14:creationId xmlns:p14="http://schemas.microsoft.com/office/powerpoint/2010/main" val="30352215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6858000" cy="9144000"/>
          </a:xfrm>
          <a:prstGeom prst="rect">
            <a:avLst/>
          </a:prstGeom>
          <a:ln>
            <a:noFill/>
          </a:ln>
          <a:effectLst>
            <a:outerShdw blurRad="292100" dist="139700" dir="2700000" algn="tl" rotWithShape="0">
              <a:srgbClr val="333333">
                <a:alpha val="65000"/>
              </a:srgbClr>
            </a:outerShdw>
          </a:effectLst>
        </p:spPr>
      </p:pic>
      <p:sp>
        <p:nvSpPr>
          <p:cNvPr id="6" name="Прямоугольник 5"/>
          <p:cNvSpPr/>
          <p:nvPr/>
        </p:nvSpPr>
        <p:spPr>
          <a:xfrm>
            <a:off x="548680" y="539552"/>
            <a:ext cx="5688632" cy="8206197"/>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w="57150">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TextBox 2"/>
          <p:cNvSpPr txBox="1"/>
          <p:nvPr/>
        </p:nvSpPr>
        <p:spPr>
          <a:xfrm>
            <a:off x="692696" y="755576"/>
            <a:ext cx="5400600" cy="2462213"/>
          </a:xfrm>
          <a:prstGeom prst="rect">
            <a:avLst/>
          </a:prstGeom>
          <a:noFill/>
        </p:spPr>
        <p:txBody>
          <a:bodyPr wrap="square" rtlCol="0">
            <a:spAutoFit/>
          </a:bodyPr>
          <a:lstStyle/>
          <a:p>
            <a:r>
              <a:rPr lang="ru-RU" sz="1400" kern="100" dirty="0" smtClean="0">
                <a:solidFill>
                  <a:srgbClr val="002060"/>
                </a:solidFill>
                <a:effectLst/>
                <a:latin typeface="Times New Roman"/>
                <a:ea typeface="SimSun"/>
                <a:cs typeface="Times New Roman"/>
              </a:rPr>
              <a:t> </a:t>
            </a:r>
            <a:r>
              <a:rPr lang="ru-RU" sz="1400" kern="100" dirty="0">
                <a:solidFill>
                  <a:srgbClr val="002060"/>
                </a:solidFill>
                <a:latin typeface="Times New Roman"/>
                <a:ea typeface="SimSun"/>
                <a:cs typeface="Times New Roman"/>
              </a:rPr>
              <a:t> </a:t>
            </a:r>
            <a:r>
              <a:rPr lang="ru-RU" sz="1400" kern="100" dirty="0" smtClean="0">
                <a:solidFill>
                  <a:srgbClr val="002060"/>
                </a:solidFill>
                <a:latin typeface="Times New Roman"/>
                <a:ea typeface="SimSun"/>
                <a:cs typeface="Times New Roman"/>
              </a:rPr>
              <a:t> </a:t>
            </a:r>
            <a:r>
              <a:rPr lang="ru-RU" sz="1400" u="sng" kern="100" dirty="0" smtClean="0">
                <a:solidFill>
                  <a:srgbClr val="002060"/>
                </a:solidFill>
                <a:latin typeface="Times New Roman"/>
                <a:ea typeface="SimSun"/>
                <a:cs typeface="Times New Roman"/>
              </a:rPr>
              <a:t> </a:t>
            </a:r>
            <a:r>
              <a:rPr lang="ru-RU" sz="1400" u="sng" kern="100" dirty="0">
                <a:solidFill>
                  <a:srgbClr val="002060"/>
                </a:solidFill>
                <a:latin typeface="Times New Roman"/>
                <a:ea typeface="SimSun"/>
                <a:cs typeface="Times New Roman"/>
              </a:rPr>
              <a:t>Воспитатель:</a:t>
            </a:r>
            <a:r>
              <a:rPr lang="ru-RU" sz="1400" kern="100" dirty="0">
                <a:solidFill>
                  <a:srgbClr val="002060"/>
                </a:solidFill>
                <a:latin typeface="Times New Roman"/>
                <a:ea typeface="SimSun"/>
                <a:cs typeface="Times New Roman"/>
              </a:rPr>
              <a:t> </a:t>
            </a:r>
            <a:r>
              <a:rPr lang="ru-RU" sz="1400" kern="100" dirty="0" smtClean="0">
                <a:solidFill>
                  <a:srgbClr val="002060"/>
                </a:solidFill>
                <a:effectLst/>
                <a:latin typeface="Times New Roman"/>
                <a:ea typeface="SimSun"/>
                <a:cs typeface="Times New Roman"/>
              </a:rPr>
              <a:t>Последним пришел медведь</a:t>
            </a:r>
            <a:r>
              <a:rPr lang="ru-RU" sz="1400" kern="100" dirty="0" smtClean="0">
                <a:solidFill>
                  <a:srgbClr val="002060"/>
                </a:solidFill>
                <a:effectLst/>
                <a:latin typeface="Times New Roman"/>
                <a:ea typeface="Times New Roman"/>
                <a:cs typeface="Times New Roman"/>
              </a:rPr>
              <a:t>.</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 «Я Мишка очень славный. В лесу я самый главный. По лесу я не зря хожу — За порядком здесь слежу. Сделать крышу я хочу и задание решу» </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«Звуковой анализ слова «ДОМ». Первый звук «Д», он согласный, твердый, отметим его синим цветом. Второй звук «О», он гласный, отметим его красным цветом. Третий звук «М», он согласный, твердый, отметим его синим цветом. </a:t>
            </a:r>
            <a:endParaRPr lang="ru-RU" sz="1400" kern="100" dirty="0" smtClean="0">
              <a:solidFill>
                <a:srgbClr val="002060"/>
              </a:solidFill>
              <a:effectLst/>
              <a:latin typeface="Times New Roman"/>
              <a:ea typeface="SimSun"/>
              <a:cs typeface="SimSun"/>
            </a:endParaRPr>
          </a:p>
          <a:p>
            <a:pPr lvl="0"/>
            <a:r>
              <a:rPr lang="ru-RU" sz="1400" kern="100" dirty="0" smtClean="0">
                <a:solidFill>
                  <a:srgbClr val="002060"/>
                </a:solidFill>
                <a:effectLst/>
                <a:latin typeface="Times New Roman"/>
                <a:ea typeface="SimSun"/>
                <a:cs typeface="Times New Roman"/>
              </a:rPr>
              <a:t>    </a:t>
            </a:r>
            <a:r>
              <a:rPr lang="ru-RU" sz="1400" u="sng" kern="100" dirty="0" smtClean="0">
                <a:solidFill>
                  <a:srgbClr val="002060"/>
                </a:solidFill>
                <a:latin typeface="Times New Roman"/>
                <a:ea typeface="SimSun"/>
                <a:cs typeface="Times New Roman"/>
              </a:rPr>
              <a:t> </a:t>
            </a:r>
            <a:r>
              <a:rPr lang="ru-RU" sz="1400" u="sng" kern="100" dirty="0">
                <a:solidFill>
                  <a:srgbClr val="002060"/>
                </a:solidFill>
                <a:latin typeface="Times New Roman"/>
                <a:ea typeface="SimSun"/>
                <a:cs typeface="Times New Roman"/>
              </a:rPr>
              <a:t>Воспитатель:</a:t>
            </a:r>
            <a:r>
              <a:rPr lang="ru-RU" sz="1400" kern="100" dirty="0">
                <a:solidFill>
                  <a:srgbClr val="002060"/>
                </a:solidFill>
                <a:latin typeface="Times New Roman"/>
                <a:ea typeface="SimSun"/>
                <a:cs typeface="Times New Roman"/>
              </a:rPr>
              <a:t> </a:t>
            </a:r>
            <a:r>
              <a:rPr lang="ru-RU" sz="1400" kern="100" dirty="0" smtClean="0">
                <a:solidFill>
                  <a:srgbClr val="002060"/>
                </a:solidFill>
                <a:effectLst/>
                <a:latin typeface="Times New Roman"/>
                <a:ea typeface="SimSun"/>
                <a:cs typeface="Times New Roman"/>
              </a:rPr>
              <a:t> Молодцы! Вот мы и построили те-ре-мок. </a:t>
            </a:r>
            <a:endParaRPr lang="ru-RU" sz="1400" kern="100" dirty="0" smtClean="0">
              <a:solidFill>
                <a:srgbClr val="002060"/>
              </a:solidFill>
              <a:effectLst/>
              <a:latin typeface="Times New Roman"/>
              <a:ea typeface="SimSun"/>
              <a:cs typeface="Times New Roman"/>
            </a:endParaRPr>
          </a:p>
          <a:p>
            <a:pPr lvl="0"/>
            <a:r>
              <a:rPr lang="ru-RU" sz="1400" kern="100" dirty="0" smtClean="0">
                <a:solidFill>
                  <a:srgbClr val="002060"/>
                </a:solidFill>
                <a:latin typeface="Times New Roman"/>
                <a:ea typeface="SimSun"/>
                <a:cs typeface="Times New Roman"/>
              </a:rPr>
              <a:t>(</a:t>
            </a:r>
            <a:r>
              <a:rPr lang="ru-RU" sz="1400" kern="100" dirty="0">
                <a:solidFill>
                  <a:srgbClr val="002060"/>
                </a:solidFill>
                <a:latin typeface="Times New Roman"/>
                <a:ea typeface="SimSun"/>
                <a:cs typeface="Times New Roman"/>
              </a:rPr>
              <a:t>На </a:t>
            </a:r>
            <a:r>
              <a:rPr lang="ru-RU" sz="1400" kern="100" dirty="0" err="1">
                <a:solidFill>
                  <a:srgbClr val="002060"/>
                </a:solidFill>
                <a:latin typeface="Times New Roman"/>
                <a:ea typeface="SimSun"/>
                <a:cs typeface="Times New Roman"/>
              </a:rPr>
              <a:t>фланелеграф</a:t>
            </a:r>
            <a:r>
              <a:rPr lang="ru-RU" sz="1400" kern="100" dirty="0">
                <a:solidFill>
                  <a:srgbClr val="002060"/>
                </a:solidFill>
                <a:latin typeface="Times New Roman"/>
                <a:ea typeface="SimSun"/>
                <a:cs typeface="Times New Roman"/>
              </a:rPr>
              <a:t> выставляется картинка с изображением </a:t>
            </a:r>
            <a:r>
              <a:rPr lang="ru-RU" sz="1400" kern="100" dirty="0" smtClean="0">
                <a:solidFill>
                  <a:srgbClr val="002060"/>
                </a:solidFill>
                <a:latin typeface="Times New Roman"/>
                <a:ea typeface="SimSun"/>
                <a:cs typeface="Times New Roman"/>
              </a:rPr>
              <a:t>крыши)</a:t>
            </a:r>
            <a:endParaRPr lang="ru-RU" sz="1400" kern="100" dirty="0">
              <a:solidFill>
                <a:srgbClr val="002060"/>
              </a:solidFill>
              <a:latin typeface="Times New Roman"/>
              <a:ea typeface="SimSun"/>
              <a:cs typeface="SimSun"/>
            </a:endParaRPr>
          </a:p>
          <a:p>
            <a:r>
              <a:rPr lang="ru-RU" sz="1400" kern="100" dirty="0" smtClean="0">
                <a:solidFill>
                  <a:srgbClr val="002060"/>
                </a:solidFill>
                <a:effectLst/>
                <a:latin typeface="Times New Roman"/>
                <a:ea typeface="SimSun"/>
                <a:cs typeface="Times New Roman"/>
              </a:rPr>
              <a:t> </a:t>
            </a:r>
            <a:endParaRPr lang="ru-RU" sz="1400" dirty="0">
              <a:solidFill>
                <a:srgbClr val="002060"/>
              </a:solidFill>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2138" y="3131840"/>
            <a:ext cx="2276822" cy="165654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TextBox 6"/>
          <p:cNvSpPr txBox="1"/>
          <p:nvPr/>
        </p:nvSpPr>
        <p:spPr>
          <a:xfrm>
            <a:off x="764704" y="4932040"/>
            <a:ext cx="5256584" cy="1600438"/>
          </a:xfrm>
          <a:prstGeom prst="rect">
            <a:avLst/>
          </a:prstGeom>
          <a:noFill/>
        </p:spPr>
        <p:txBody>
          <a:bodyPr wrap="square" rtlCol="0">
            <a:spAutoFit/>
          </a:bodyPr>
          <a:lstStyle/>
          <a:p>
            <a:r>
              <a:rPr lang="ru-RU" sz="1400" kern="100" dirty="0" smtClean="0">
                <a:solidFill>
                  <a:srgbClr val="002060"/>
                </a:solidFill>
                <a:effectLst/>
                <a:latin typeface="Times New Roman"/>
                <a:ea typeface="SimSun"/>
                <a:cs typeface="Times New Roman"/>
              </a:rPr>
              <a:t>   - А сейчас составьте предложение  со словом «теремок» </a:t>
            </a:r>
            <a:r>
              <a:rPr lang="ru-RU" sz="1400" i="1" kern="100" dirty="0" smtClean="0">
                <a:solidFill>
                  <a:srgbClr val="002060"/>
                </a:solidFill>
                <a:effectLst/>
                <a:latin typeface="Times New Roman"/>
                <a:ea typeface="SimSun"/>
                <a:cs typeface="Times New Roman"/>
              </a:rPr>
              <a:t>(Мы построили красивый теремок)</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   - Как вы думаете, что нас объединило и помогло построить теремок </a:t>
            </a:r>
            <a:r>
              <a:rPr lang="ru-RU" sz="1400" i="1" kern="100" dirty="0" smtClean="0">
                <a:solidFill>
                  <a:srgbClr val="002060"/>
                </a:solidFill>
                <a:effectLst/>
                <a:latin typeface="Times New Roman"/>
                <a:ea typeface="SimSun"/>
                <a:cs typeface="Times New Roman"/>
              </a:rPr>
              <a:t>(Дружба!)</a:t>
            </a:r>
            <a:endParaRPr lang="ru-RU" sz="1400" kern="100" dirty="0" smtClean="0">
              <a:solidFill>
                <a:srgbClr val="002060"/>
              </a:solidFill>
              <a:effectLst/>
              <a:latin typeface="Times New Roman"/>
              <a:ea typeface="SimSun"/>
              <a:cs typeface="SimSun"/>
            </a:endParaRPr>
          </a:p>
          <a:p>
            <a:r>
              <a:rPr lang="ru-RU" sz="1400" kern="100" dirty="0" smtClean="0">
                <a:solidFill>
                  <a:srgbClr val="002060"/>
                </a:solidFill>
                <a:effectLst/>
                <a:latin typeface="Times New Roman"/>
                <a:ea typeface="SimSun"/>
                <a:cs typeface="Times New Roman"/>
              </a:rPr>
              <a:t>   - Но, чтобы войти в теремок нужно составить предложение «Я хочу жить в теремке, потому, что….» </a:t>
            </a:r>
          </a:p>
          <a:p>
            <a:r>
              <a:rPr lang="ru-RU" sz="1400" kern="100" dirty="0" smtClean="0">
                <a:solidFill>
                  <a:srgbClr val="002060"/>
                </a:solidFill>
                <a:effectLst/>
                <a:latin typeface="Times New Roman"/>
                <a:ea typeface="SimSun"/>
                <a:cs typeface="Times New Roman"/>
              </a:rPr>
              <a:t>   Персонажи составляют предложение и прячутся в теремке.</a:t>
            </a:r>
            <a:endParaRPr lang="ru-RU" sz="1400" kern="100" dirty="0" smtClean="0">
              <a:solidFill>
                <a:srgbClr val="002060"/>
              </a:solidFill>
              <a:effectLst/>
              <a:latin typeface="Times New Roman"/>
              <a:ea typeface="SimSun"/>
              <a:cs typeface="SimSun"/>
            </a:endParaRPr>
          </a:p>
        </p:txBody>
      </p:sp>
      <p:sp>
        <p:nvSpPr>
          <p:cNvPr id="8" name="TextBox 7"/>
          <p:cNvSpPr txBox="1"/>
          <p:nvPr/>
        </p:nvSpPr>
        <p:spPr>
          <a:xfrm>
            <a:off x="3424168" y="2987824"/>
            <a:ext cx="2664296" cy="2031325"/>
          </a:xfrm>
          <a:prstGeom prst="rect">
            <a:avLst/>
          </a:prstGeom>
          <a:noFill/>
        </p:spPr>
        <p:txBody>
          <a:bodyPr wrap="square" rtlCol="0">
            <a:spAutoFit/>
          </a:bodyPr>
          <a:lstStyle/>
          <a:p>
            <a:pPr lvl="0"/>
            <a:r>
              <a:rPr kumimoji="0" lang="ru-RU" sz="1400" b="1" i="0" u="sng" strike="noStrike" kern="100" cap="none" spc="0" normalizeH="0" baseline="0" noProof="0" dirty="0" err="1" smtClean="0">
                <a:ln>
                  <a:noFill/>
                </a:ln>
                <a:solidFill>
                  <a:srgbClr val="002060"/>
                </a:solidFill>
                <a:effectLst/>
                <a:uLnTx/>
                <a:uFillTx/>
                <a:latin typeface="Times New Roman"/>
                <a:ea typeface="SimSun"/>
                <a:cs typeface="Times New Roman"/>
              </a:rPr>
              <a:t>синквейн</a:t>
            </a:r>
            <a:r>
              <a:rPr kumimoji="0" lang="ru-RU" sz="1400" b="1" i="0" u="sng" strike="noStrike" kern="100" cap="none" spc="0" normalizeH="0" baseline="0" noProof="0" dirty="0" smtClean="0">
                <a:ln>
                  <a:noFill/>
                </a:ln>
                <a:solidFill>
                  <a:srgbClr val="002060"/>
                </a:solidFill>
                <a:effectLst/>
                <a:uLnTx/>
                <a:uFillTx/>
                <a:latin typeface="Times New Roman"/>
                <a:ea typeface="SimSun"/>
                <a:cs typeface="Times New Roman"/>
              </a:rPr>
              <a:t> </a:t>
            </a:r>
            <a:r>
              <a:rPr kumimoji="0" lang="ru-RU" sz="1400" b="0" i="0" u="sng" strike="noStrike" kern="100" cap="none" spc="0" normalizeH="0" baseline="0" noProof="0" dirty="0" smtClean="0">
                <a:ln>
                  <a:noFill/>
                </a:ln>
                <a:solidFill>
                  <a:srgbClr val="002060"/>
                </a:solidFill>
                <a:effectLst/>
                <a:uLnTx/>
                <a:uFillTx/>
                <a:latin typeface="Times New Roman"/>
                <a:ea typeface="SimSun"/>
                <a:cs typeface="Times New Roman"/>
              </a:rPr>
              <a:t>слова</a:t>
            </a:r>
            <a:r>
              <a:rPr kumimoji="0" lang="ru-RU" sz="1400" b="1" i="0" u="sng" strike="noStrike" kern="100" cap="none" spc="0" normalizeH="0" baseline="0" noProof="0" dirty="0" smtClean="0">
                <a:ln>
                  <a:noFill/>
                </a:ln>
                <a:solidFill>
                  <a:srgbClr val="002060"/>
                </a:solidFill>
                <a:effectLst/>
                <a:uLnTx/>
                <a:uFillTx/>
                <a:latin typeface="Times New Roman"/>
                <a:ea typeface="SimSun"/>
                <a:cs typeface="Times New Roman"/>
              </a:rPr>
              <a:t> ТЕРЕМОК</a:t>
            </a:r>
            <a:endParaRPr kumimoji="0" lang="ru-RU" sz="1400" b="0" i="0" u="none" strike="noStrike" kern="100" cap="none" spc="0" normalizeH="0" baseline="0" noProof="0" dirty="0" smtClean="0">
              <a:ln>
                <a:noFill/>
              </a:ln>
              <a:solidFill>
                <a:srgbClr val="002060"/>
              </a:solidFill>
              <a:effectLst/>
              <a:uLnTx/>
              <a:uFillTx/>
              <a:latin typeface="Times New Roman"/>
              <a:ea typeface="SimSun"/>
              <a:cs typeface="SimSun"/>
            </a:endParaRPr>
          </a:p>
          <a:p>
            <a:pPr lvl="0"/>
            <a:r>
              <a:rPr kumimoji="0" lang="ru-RU" sz="1400" b="0" i="0" u="none" strike="noStrike" kern="100" cap="none" spc="0" normalizeH="0" baseline="0" noProof="0" dirty="0" smtClean="0">
                <a:ln>
                  <a:noFill/>
                </a:ln>
                <a:solidFill>
                  <a:srgbClr val="002060"/>
                </a:solidFill>
                <a:effectLst/>
                <a:uLnTx/>
                <a:uFillTx/>
                <a:latin typeface="Times New Roman"/>
                <a:ea typeface="SimSun"/>
                <a:cs typeface="Times New Roman"/>
              </a:rPr>
              <a:t>   - Давайте скажем, какой у нас теремок? </a:t>
            </a:r>
            <a:r>
              <a:rPr kumimoji="0" lang="ru-RU" sz="1400" b="0" i="1" u="none" strike="noStrike" kern="100" cap="none" spc="0" normalizeH="0" baseline="0" noProof="0" dirty="0" smtClean="0">
                <a:ln>
                  <a:noFill/>
                </a:ln>
                <a:solidFill>
                  <a:srgbClr val="002060"/>
                </a:solidFill>
                <a:effectLst/>
                <a:uLnTx/>
                <a:uFillTx/>
                <a:latin typeface="Times New Roman"/>
                <a:ea typeface="SimSun"/>
                <a:cs typeface="Times New Roman"/>
              </a:rPr>
              <a:t>(дети называют прилагательные: красивый, высокий)</a:t>
            </a:r>
            <a:endParaRPr kumimoji="0" lang="ru-RU" sz="1400" b="0" i="0" u="none" strike="noStrike" kern="100" cap="none" spc="0" normalizeH="0" baseline="0" noProof="0" dirty="0" smtClean="0">
              <a:ln>
                <a:noFill/>
              </a:ln>
              <a:solidFill>
                <a:srgbClr val="002060"/>
              </a:solidFill>
              <a:effectLst/>
              <a:uLnTx/>
              <a:uFillTx/>
              <a:latin typeface="Times New Roman"/>
              <a:ea typeface="SimSun"/>
              <a:cs typeface="SimSun"/>
            </a:endParaRPr>
          </a:p>
          <a:p>
            <a:pPr lvl="0"/>
            <a:r>
              <a:rPr kumimoji="0" lang="ru-RU" sz="1400" b="0" i="0" u="none" strike="noStrike" kern="100" cap="none" spc="0" normalizeH="0" baseline="0" noProof="0" dirty="0" smtClean="0">
                <a:ln>
                  <a:noFill/>
                </a:ln>
                <a:solidFill>
                  <a:srgbClr val="002060"/>
                </a:solidFill>
                <a:effectLst/>
                <a:uLnTx/>
                <a:uFillTx/>
                <a:latin typeface="Times New Roman"/>
                <a:ea typeface="SimSun"/>
                <a:cs typeface="Times New Roman"/>
              </a:rPr>
              <a:t>   - А теперь давайте скажем, что можно делать в теремке </a:t>
            </a:r>
            <a:r>
              <a:rPr kumimoji="0" lang="ru-RU" sz="1400" b="0" i="1" u="none" strike="noStrike" kern="100" cap="none" spc="0" normalizeH="0" baseline="0" noProof="0" dirty="0" smtClean="0">
                <a:ln>
                  <a:noFill/>
                </a:ln>
                <a:solidFill>
                  <a:srgbClr val="002060"/>
                </a:solidFill>
                <a:effectLst/>
                <a:uLnTx/>
                <a:uFillTx/>
                <a:latin typeface="Times New Roman"/>
                <a:ea typeface="SimSun"/>
                <a:cs typeface="Times New Roman"/>
              </a:rPr>
              <a:t>(дети называют глаголы: жить, дружить, отдыхать)</a:t>
            </a:r>
            <a:endParaRPr kumimoji="0" lang="ru-RU" sz="1400" b="0" i="0" u="none" strike="noStrike" kern="100" cap="none" spc="0" normalizeH="0" baseline="0" noProof="0" dirty="0" smtClean="0">
              <a:ln>
                <a:noFill/>
              </a:ln>
              <a:solidFill>
                <a:srgbClr val="002060"/>
              </a:solidFill>
              <a:effectLst/>
              <a:uLnTx/>
              <a:uFillTx/>
              <a:latin typeface="Times New Roman"/>
              <a:ea typeface="SimSun"/>
              <a:cs typeface="SimSun"/>
            </a:endParaRPr>
          </a:p>
        </p:txBody>
      </p:sp>
      <p:sp>
        <p:nvSpPr>
          <p:cNvPr id="9" name="TextBox 8"/>
          <p:cNvSpPr txBox="1"/>
          <p:nvPr/>
        </p:nvSpPr>
        <p:spPr>
          <a:xfrm>
            <a:off x="792138" y="6444208"/>
            <a:ext cx="2852886" cy="2246769"/>
          </a:xfrm>
          <a:prstGeom prst="rect">
            <a:avLst/>
          </a:prstGeom>
          <a:noFill/>
        </p:spPr>
        <p:txBody>
          <a:bodyPr wrap="square" rtlCol="0">
            <a:spAutoFit/>
          </a:bodyPr>
          <a:lstStyle/>
          <a:p>
            <a:pPr lvl="0"/>
            <a:r>
              <a:rPr kumimoji="0" lang="ru-RU" sz="1400" b="0" i="0" u="none" strike="noStrike" kern="100" cap="none" spc="0" normalizeH="0" baseline="0" noProof="0" dirty="0" smtClean="0">
                <a:ln>
                  <a:noFill/>
                </a:ln>
                <a:solidFill>
                  <a:srgbClr val="002060"/>
                </a:solidFill>
                <a:effectLst/>
                <a:uLnTx/>
                <a:uFillTx/>
                <a:latin typeface="Times New Roman"/>
                <a:ea typeface="SimSun"/>
                <a:cs typeface="Times New Roman"/>
              </a:rPr>
              <a:t>На экране появляется теремок с веселыми животными, звучит песня о дружбе. Все выходят  в хоровод.</a:t>
            </a:r>
            <a:endParaRPr kumimoji="0" lang="ru-RU" sz="1400" b="0" i="0" u="none" strike="noStrike" kern="100" cap="none" spc="0" normalizeH="0" baseline="0" noProof="0" dirty="0" smtClean="0">
              <a:ln>
                <a:noFill/>
              </a:ln>
              <a:solidFill>
                <a:srgbClr val="002060"/>
              </a:solidFill>
              <a:effectLst/>
              <a:uLnTx/>
              <a:uFillTx/>
              <a:latin typeface="Times New Roman"/>
              <a:ea typeface="SimSun"/>
              <a:cs typeface="SimSun"/>
            </a:endParaRPr>
          </a:p>
          <a:p>
            <a:pPr lvl="0"/>
            <a:r>
              <a:rPr kumimoji="0" lang="ru-RU" sz="1400" b="0" i="0" u="none" strike="noStrike" kern="100" cap="none" spc="0" normalizeH="0" baseline="0" noProof="0" dirty="0" smtClean="0">
                <a:ln>
                  <a:noFill/>
                </a:ln>
                <a:solidFill>
                  <a:srgbClr val="002060"/>
                </a:solidFill>
                <a:effectLst/>
                <a:uLnTx/>
                <a:uFillTx/>
                <a:latin typeface="Times New Roman"/>
                <a:ea typeface="SimSun"/>
                <a:cs typeface="Times New Roman"/>
              </a:rPr>
              <a:t>    </a:t>
            </a:r>
            <a:r>
              <a:rPr lang="ru-RU" sz="1400" u="sng" kern="100" dirty="0" smtClean="0">
                <a:solidFill>
                  <a:srgbClr val="002060"/>
                </a:solidFill>
                <a:latin typeface="Times New Roman"/>
                <a:ea typeface="SimSun"/>
                <a:cs typeface="Times New Roman"/>
              </a:rPr>
              <a:t> </a:t>
            </a:r>
            <a:r>
              <a:rPr lang="ru-RU" sz="1400" u="sng" kern="100" dirty="0">
                <a:solidFill>
                  <a:srgbClr val="002060"/>
                </a:solidFill>
                <a:latin typeface="Times New Roman"/>
                <a:ea typeface="SimSun"/>
                <a:cs typeface="Times New Roman"/>
              </a:rPr>
              <a:t>Воспитатель:</a:t>
            </a:r>
            <a:r>
              <a:rPr lang="ru-RU" sz="1400" kern="100" dirty="0">
                <a:solidFill>
                  <a:srgbClr val="002060"/>
                </a:solidFill>
                <a:latin typeface="Times New Roman"/>
                <a:ea typeface="SimSun"/>
                <a:cs typeface="Times New Roman"/>
              </a:rPr>
              <a:t> К</a:t>
            </a:r>
            <a:r>
              <a:rPr kumimoji="0" lang="ru-RU" sz="1400" b="0" i="0" u="none" strike="noStrike" kern="100" cap="none" spc="0" normalizeH="0" baseline="0" noProof="0" dirty="0" smtClean="0">
                <a:ln>
                  <a:noFill/>
                </a:ln>
                <a:solidFill>
                  <a:srgbClr val="002060"/>
                </a:solidFill>
                <a:effectLst/>
                <a:uLnTx/>
                <a:uFillTx/>
                <a:latin typeface="Times New Roman"/>
                <a:ea typeface="SimSun"/>
                <a:cs typeface="Times New Roman"/>
              </a:rPr>
              <a:t> сожалению, наше время истекло, мы должны вернуться в детский сад. Всем спасибо за работу, с которой каждый из вас справился очень хорошо! Молодцы!</a:t>
            </a:r>
            <a:endParaRPr kumimoji="0" lang="ru-RU" sz="1400" b="0" i="0" u="none" strike="noStrike" kern="100" cap="none" spc="0" normalizeH="0" baseline="0" noProof="0" dirty="0">
              <a:ln>
                <a:noFill/>
              </a:ln>
              <a:solidFill>
                <a:srgbClr val="002060"/>
              </a:solidFill>
              <a:effectLst/>
              <a:uLnTx/>
              <a:uFillTx/>
              <a:latin typeface="Times New Roman"/>
              <a:ea typeface="SimSun"/>
              <a:cs typeface="SimSun"/>
            </a:endParaRPr>
          </a:p>
        </p:txBody>
      </p:sp>
      <p:pic>
        <p:nvPicPr>
          <p:cNvPr id="10" name="Рисунок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21224" y="6640179"/>
            <a:ext cx="1885367" cy="181112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0717401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2" y="0"/>
            <a:ext cx="6858000" cy="9144000"/>
          </a:xfrm>
          <a:prstGeom prst="rect">
            <a:avLst/>
          </a:prstGeom>
          <a:ln>
            <a:noFill/>
          </a:ln>
          <a:effectLst>
            <a:outerShdw blurRad="292100" dist="139700" dir="2700000" algn="tl" rotWithShape="0">
              <a:srgbClr val="333333">
                <a:alpha val="65000"/>
              </a:srgbClr>
            </a:outerShdw>
          </a:effectLst>
        </p:spPr>
      </p:pic>
      <p:sp>
        <p:nvSpPr>
          <p:cNvPr id="6" name="Прямоугольник 5"/>
          <p:cNvSpPr/>
          <p:nvPr/>
        </p:nvSpPr>
        <p:spPr>
          <a:xfrm>
            <a:off x="476672" y="522944"/>
            <a:ext cx="5832648" cy="8352928"/>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w="57150">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4" name="Рисунок 3"/>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l="7153" t="10861" b="10861"/>
          <a:stretch/>
        </p:blipFill>
        <p:spPr>
          <a:xfrm>
            <a:off x="4519081" y="6444208"/>
            <a:ext cx="2315183" cy="2253485"/>
          </a:xfrm>
          <a:prstGeom prst="rect">
            <a:avLst/>
          </a:prstGeom>
        </p:spPr>
      </p:pic>
      <p:sp>
        <p:nvSpPr>
          <p:cNvPr id="3" name="TextBox 2"/>
          <p:cNvSpPr txBox="1"/>
          <p:nvPr/>
        </p:nvSpPr>
        <p:spPr>
          <a:xfrm>
            <a:off x="548680" y="539552"/>
            <a:ext cx="5688632" cy="8355621"/>
          </a:xfrm>
          <a:prstGeom prst="rect">
            <a:avLst/>
          </a:prstGeom>
          <a:noFill/>
        </p:spPr>
        <p:txBody>
          <a:bodyPr wrap="square" rtlCol="0">
            <a:spAutoFit/>
          </a:bodyPr>
          <a:lstStyle/>
          <a:p>
            <a:pPr algn="ctr">
              <a:lnSpc>
                <a:spcPct val="115000"/>
              </a:lnSpc>
              <a:spcAft>
                <a:spcPts val="1000"/>
              </a:spcAft>
            </a:pPr>
            <a:r>
              <a:rPr lang="ru-RU" sz="1400" dirty="0">
                <a:solidFill>
                  <a:srgbClr val="002060"/>
                </a:solidFill>
                <a:latin typeface="Times New Roman"/>
                <a:ea typeface="SimSun"/>
                <a:cs typeface="Times New Roman"/>
              </a:rPr>
              <a:t>Результативность применения конспекта занятия по развитию речи с элементами драматизации по мотивам сказки «Теремок» с детьми старшего дошкольного возраста. </a:t>
            </a:r>
            <a:endParaRPr lang="ru-RU" sz="1400" dirty="0">
              <a:ea typeface="SimSun"/>
              <a:cs typeface="Times New Roman"/>
            </a:endParaRPr>
          </a:p>
          <a:p>
            <a:pPr algn="r">
              <a:spcAft>
                <a:spcPts val="1000"/>
              </a:spcAft>
            </a:pPr>
            <a:r>
              <a:rPr lang="ru-RU" sz="1400" i="1" dirty="0" smtClean="0">
                <a:latin typeface="Times New Roman"/>
                <a:ea typeface="SimSun"/>
                <a:cs typeface="Times New Roman"/>
              </a:rPr>
              <a:t>          </a:t>
            </a:r>
            <a:r>
              <a:rPr lang="ru-RU" sz="1400" i="1" dirty="0" smtClean="0">
                <a:latin typeface="Times New Roman"/>
                <a:ea typeface="Times New Roman"/>
                <a:cs typeface="Times New Roman"/>
              </a:rPr>
              <a:t>«</a:t>
            </a:r>
            <a:r>
              <a:rPr lang="ru-RU" sz="1400" i="1" dirty="0">
                <a:latin typeface="Times New Roman"/>
                <a:ea typeface="Times New Roman"/>
                <a:cs typeface="Times New Roman"/>
              </a:rPr>
              <a:t>Надо уметь правильно произносить звуки, слова, фразы. Научившись этому так, чтобы все это вошло в привычку, - </a:t>
            </a:r>
            <a:r>
              <a:rPr lang="ru-RU" sz="1400" i="1" dirty="0" smtClean="0">
                <a:latin typeface="Times New Roman"/>
                <a:ea typeface="Times New Roman"/>
                <a:cs typeface="Times New Roman"/>
              </a:rPr>
              <a:t>можно </a:t>
            </a:r>
            <a:r>
              <a:rPr lang="ru-RU" sz="1400" i="1" dirty="0" smtClean="0">
                <a:latin typeface="Times New Roman"/>
                <a:ea typeface="Times New Roman"/>
                <a:cs typeface="Times New Roman"/>
              </a:rPr>
              <a:t>творить»</a:t>
            </a:r>
            <a:r>
              <a:rPr lang="ru-RU" sz="1400" dirty="0">
                <a:ea typeface="Times New Roman"/>
                <a:cs typeface="Times New Roman"/>
              </a:rPr>
              <a:t> </a:t>
            </a:r>
            <a:endParaRPr lang="ru-RU" sz="1400" dirty="0" smtClean="0">
              <a:ea typeface="Times New Roman"/>
              <a:cs typeface="Times New Roman"/>
            </a:endParaRPr>
          </a:p>
          <a:p>
            <a:pPr>
              <a:spcAft>
                <a:spcPts val="1000"/>
              </a:spcAft>
            </a:pPr>
            <a:r>
              <a:rPr lang="ru-RU" sz="1400" i="1" dirty="0" smtClean="0">
                <a:latin typeface="Times New Roman"/>
                <a:ea typeface="Calibri"/>
                <a:cs typeface="Times New Roman"/>
              </a:rPr>
              <a:t>                                                               </a:t>
            </a:r>
            <a:r>
              <a:rPr lang="ru-RU" sz="1400" i="1" dirty="0" smtClean="0">
                <a:latin typeface="Times New Roman"/>
                <a:ea typeface="Calibri"/>
                <a:cs typeface="Times New Roman"/>
              </a:rPr>
              <a:t>К</a:t>
            </a:r>
            <a:r>
              <a:rPr lang="ru-RU" sz="1400" i="1" dirty="0">
                <a:latin typeface="Times New Roman"/>
                <a:ea typeface="Calibri"/>
                <a:cs typeface="Times New Roman"/>
              </a:rPr>
              <a:t>. С. </a:t>
            </a:r>
            <a:r>
              <a:rPr lang="ru-RU" sz="1400" i="1" dirty="0" smtClean="0">
                <a:latin typeface="Times New Roman"/>
                <a:ea typeface="Calibri"/>
                <a:cs typeface="Times New Roman"/>
              </a:rPr>
              <a:t>Станиславский. </a:t>
            </a:r>
            <a:r>
              <a:rPr lang="ru-RU" sz="1400" dirty="0">
                <a:latin typeface="Times New Roman"/>
                <a:ea typeface="Calibri"/>
              </a:rPr>
              <a:t> </a:t>
            </a:r>
            <a:r>
              <a:rPr lang="ru-RU" sz="1400" dirty="0" smtClean="0">
                <a:latin typeface="Times New Roman"/>
                <a:ea typeface="Calibri"/>
              </a:rPr>
              <a:t>     </a:t>
            </a:r>
            <a:r>
              <a:rPr lang="ru-RU" sz="1400" dirty="0" smtClean="0">
                <a:solidFill>
                  <a:srgbClr val="002060"/>
                </a:solidFill>
                <a:latin typeface="Times New Roman"/>
                <a:ea typeface="SimSun"/>
              </a:rPr>
              <a:t>Предлагаемый </a:t>
            </a:r>
            <a:r>
              <a:rPr lang="ru-RU" sz="1400" dirty="0">
                <a:solidFill>
                  <a:srgbClr val="002060"/>
                </a:solidFill>
                <a:latin typeface="Times New Roman"/>
                <a:ea typeface="SimSun"/>
              </a:rPr>
              <a:t>конспект предназначен для детей старшего дошкольного возраста и может быть использован  в работе </a:t>
            </a:r>
            <a:r>
              <a:rPr lang="ru-RU" sz="1400" dirty="0" smtClean="0">
                <a:solidFill>
                  <a:srgbClr val="002060"/>
                </a:solidFill>
                <a:latin typeface="Times New Roman"/>
                <a:ea typeface="SimSun"/>
              </a:rPr>
              <a:t>воспитателями ДОО </a:t>
            </a:r>
            <a:r>
              <a:rPr lang="ru-RU" sz="1400" dirty="0">
                <a:solidFill>
                  <a:srgbClr val="002060"/>
                </a:solidFill>
                <a:latin typeface="Times New Roman"/>
                <a:ea typeface="SimSun"/>
              </a:rPr>
              <a:t>и педагогами дополнительного образования.</a:t>
            </a:r>
            <a:br>
              <a:rPr lang="ru-RU" sz="1400" dirty="0">
                <a:solidFill>
                  <a:srgbClr val="002060"/>
                </a:solidFill>
                <a:latin typeface="Times New Roman"/>
                <a:ea typeface="SimSun"/>
              </a:rPr>
            </a:br>
            <a:r>
              <a:rPr lang="ru-RU" sz="1400" b="1" i="1" dirty="0">
                <a:solidFill>
                  <a:srgbClr val="002060"/>
                </a:solidFill>
                <a:latin typeface="Times New Roman"/>
                <a:ea typeface="SimSun"/>
              </a:rPr>
              <a:t>     Основной целью</a:t>
            </a:r>
            <a:r>
              <a:rPr lang="ru-RU" sz="1400" b="1" dirty="0">
                <a:solidFill>
                  <a:srgbClr val="002060"/>
                </a:solidFill>
                <a:latin typeface="Times New Roman"/>
                <a:ea typeface="SimSun"/>
              </a:rPr>
              <a:t> </a:t>
            </a:r>
            <a:r>
              <a:rPr lang="ru-RU" sz="1400" dirty="0">
                <a:solidFill>
                  <a:srgbClr val="002060"/>
                </a:solidFill>
                <a:latin typeface="Times New Roman"/>
                <a:ea typeface="SimSun"/>
              </a:rPr>
              <a:t>данной работы  является </a:t>
            </a:r>
            <a:r>
              <a:rPr lang="ru-RU" sz="1400" dirty="0">
                <a:solidFill>
                  <a:srgbClr val="002060"/>
                </a:solidFill>
                <a:latin typeface="Times New Roman"/>
              </a:rPr>
              <a:t>создание условий для развития речевой, познавательной, творческой инициативы дошкольников. </a:t>
            </a:r>
            <a:r>
              <a:rPr lang="ru-RU" sz="1400" dirty="0" smtClean="0">
                <a:solidFill>
                  <a:srgbClr val="002060"/>
                </a:solidFill>
                <a:latin typeface="Times New Roman"/>
                <a:ea typeface="Times New Roman"/>
              </a:rPr>
              <a:t>На занятии по развитию речи использовалась </a:t>
            </a:r>
            <a:r>
              <a:rPr lang="ru-RU" sz="1400" dirty="0" err="1" smtClean="0">
                <a:solidFill>
                  <a:srgbClr val="002060"/>
                </a:solidFill>
                <a:latin typeface="Times New Roman"/>
                <a:ea typeface="Times New Roman"/>
              </a:rPr>
              <a:t>педтехнология</a:t>
            </a:r>
            <a:r>
              <a:rPr lang="ru-RU" sz="1400" dirty="0" smtClean="0">
                <a:solidFill>
                  <a:srgbClr val="002060"/>
                </a:solidFill>
                <a:latin typeface="Times New Roman"/>
                <a:ea typeface="Times New Roman"/>
              </a:rPr>
              <a:t> «ситуация». </a:t>
            </a:r>
            <a:r>
              <a:rPr lang="ru-RU" sz="1400" dirty="0" smtClean="0">
                <a:solidFill>
                  <a:srgbClr val="002060"/>
                </a:solidFill>
                <a:latin typeface="Times New Roman" pitchFamily="18" charset="0"/>
                <a:cs typeface="Times New Roman" pitchFamily="18" charset="0"/>
              </a:rPr>
              <a:t>С ее помощью педагог развивает у детей разные мыслительные операции: </a:t>
            </a:r>
            <a:r>
              <a:rPr lang="ru-RU" sz="1400" dirty="0" smtClean="0">
                <a:solidFill>
                  <a:srgbClr val="002060"/>
                </a:solidFill>
                <a:latin typeface="Times New Roman" pitchFamily="18" charset="0"/>
                <a:cs typeface="Times New Roman" pitchFamily="18" charset="0"/>
              </a:rPr>
              <a:t>анализ, </a:t>
            </a:r>
            <a:r>
              <a:rPr lang="ru-RU" sz="1400" dirty="0" smtClean="0">
                <a:solidFill>
                  <a:srgbClr val="002060"/>
                </a:solidFill>
                <a:latin typeface="Times New Roman" pitchFamily="18" charset="0"/>
                <a:cs typeface="Times New Roman" pitchFamily="18" charset="0"/>
              </a:rPr>
              <a:t>синтез , а также вариативность мышления. Дети учатся понимать, что задача может иметь несколько разных решений, и каждое из них будет правильным. Главное для ребенка – обосновать свое мнение, и это уже мощный стимул для развития речи, для того, чтобы облечь свою мысль в слова, донести ее до сверстников и </a:t>
            </a:r>
            <a:r>
              <a:rPr lang="ru-RU" sz="1400" dirty="0" smtClean="0">
                <a:solidFill>
                  <a:srgbClr val="002060"/>
                </a:solidFill>
                <a:latin typeface="Times New Roman" pitchFamily="18" charset="0"/>
                <a:cs typeface="Times New Roman" pitchFamily="18" charset="0"/>
              </a:rPr>
              <a:t>взрослого.</a:t>
            </a:r>
            <a:r>
              <a:rPr lang="ru-RU" sz="1400" dirty="0">
                <a:solidFill>
                  <a:srgbClr val="002060"/>
                </a:solidFill>
                <a:latin typeface="Times New Roman" pitchFamily="18" charset="0"/>
                <a:cs typeface="Times New Roman" pitchFamily="18" charset="0"/>
              </a:rPr>
              <a:t> </a:t>
            </a:r>
            <a:r>
              <a:rPr lang="ru-RU" sz="1400" dirty="0" smtClean="0">
                <a:solidFill>
                  <a:srgbClr val="002060"/>
                </a:solidFill>
                <a:latin typeface="Times New Roman" pitchFamily="18" charset="0"/>
                <a:cs typeface="Times New Roman" pitchFamily="18" charset="0"/>
              </a:rPr>
              <a:t>                                                         </a:t>
            </a:r>
            <a:r>
              <a:rPr lang="ru-RU" sz="1400" dirty="0" smtClean="0">
                <a:solidFill>
                  <a:srgbClr val="002060"/>
                </a:solidFill>
                <a:latin typeface="Times New Roman" pitchFamily="18" charset="0"/>
                <a:cs typeface="Times New Roman" pitchFamily="18" charset="0"/>
              </a:rPr>
              <a:t>Используя </a:t>
            </a:r>
            <a:r>
              <a:rPr lang="ru-RU" sz="1400" dirty="0" smtClean="0">
                <a:solidFill>
                  <a:srgbClr val="002060"/>
                </a:solidFill>
                <a:latin typeface="Times New Roman" pitchFamily="18" charset="0"/>
                <a:cs typeface="Times New Roman" pitchFamily="18" charset="0"/>
              </a:rPr>
              <a:t>данный материл по развитию речи </a:t>
            </a:r>
            <a:r>
              <a:rPr lang="ru-RU" sz="1400" dirty="0" smtClean="0">
                <a:solidFill>
                  <a:srgbClr val="002060"/>
                </a:solidFill>
                <a:latin typeface="Times New Roman"/>
                <a:ea typeface="Times New Roman"/>
              </a:rPr>
              <a:t>у </a:t>
            </a:r>
            <a:r>
              <a:rPr lang="ru-RU" sz="1400" dirty="0">
                <a:solidFill>
                  <a:srgbClr val="002060"/>
                </a:solidFill>
                <a:latin typeface="Times New Roman"/>
                <a:ea typeface="Times New Roman"/>
              </a:rPr>
              <a:t>детей </a:t>
            </a:r>
            <a:r>
              <a:rPr lang="ru-RU" sz="1400" dirty="0">
                <a:solidFill>
                  <a:srgbClr val="002060"/>
                </a:solidFill>
                <a:latin typeface="Times New Roman"/>
              </a:rPr>
              <a:t>закрепляется правильное произношение свистящих и шипящих звуков,  умение составлять сложноподчиненные предложения, образовывать слова с уменьшительно-ласкательными суффиксами, согласовывать числительные с существительными, совершенствуется </a:t>
            </a:r>
            <a:r>
              <a:rPr lang="ru-RU" sz="1400" dirty="0" smtClean="0">
                <a:solidFill>
                  <a:srgbClr val="002060"/>
                </a:solidFill>
                <a:latin typeface="Times New Roman"/>
              </a:rPr>
              <a:t>    интонационная </a:t>
            </a:r>
            <a:r>
              <a:rPr lang="ru-RU" sz="1400" dirty="0">
                <a:solidFill>
                  <a:srgbClr val="002060"/>
                </a:solidFill>
                <a:latin typeface="Times New Roman"/>
              </a:rPr>
              <a:t>выразительность речи, умение делать </a:t>
            </a:r>
            <a:r>
              <a:rPr lang="ru-RU" sz="1400" dirty="0" smtClean="0">
                <a:solidFill>
                  <a:srgbClr val="002060"/>
                </a:solidFill>
                <a:latin typeface="Times New Roman"/>
              </a:rPr>
              <a:t>звуковой     анализ </a:t>
            </a:r>
            <a:r>
              <a:rPr lang="ru-RU" sz="1400" dirty="0">
                <a:solidFill>
                  <a:srgbClr val="002060"/>
                </a:solidFill>
                <a:latin typeface="Times New Roman"/>
              </a:rPr>
              <a:t>слов,</a:t>
            </a:r>
            <a:r>
              <a:rPr lang="ru-RU" sz="1400" dirty="0">
                <a:solidFill>
                  <a:srgbClr val="002060"/>
                </a:solidFill>
                <a:latin typeface="Times New Roman"/>
                <a:ea typeface="Times New Roman"/>
              </a:rPr>
              <a:t> </a:t>
            </a:r>
            <a:r>
              <a:rPr lang="ru-RU" sz="1400" dirty="0">
                <a:solidFill>
                  <a:srgbClr val="002060"/>
                </a:solidFill>
                <a:latin typeface="Times New Roman"/>
              </a:rPr>
              <a:t>развивается память, внимание</a:t>
            </a:r>
            <a:r>
              <a:rPr lang="ru-RU" sz="1400" dirty="0" smtClean="0">
                <a:solidFill>
                  <a:srgbClr val="002060"/>
                </a:solidFill>
                <a:latin typeface="Times New Roman"/>
              </a:rPr>
              <a:t>, </a:t>
            </a:r>
            <a:r>
              <a:rPr lang="ru-RU" sz="1400" dirty="0" smtClean="0">
                <a:solidFill>
                  <a:srgbClr val="002060"/>
                </a:solidFill>
                <a:latin typeface="Times New Roman"/>
              </a:rPr>
              <a:t>мышление</a:t>
            </a:r>
            <a:r>
              <a:rPr lang="ru-RU" sz="1400" dirty="0">
                <a:solidFill>
                  <a:srgbClr val="002060"/>
                </a:solidFill>
                <a:latin typeface="Times New Roman"/>
              </a:rPr>
              <a:t>, </a:t>
            </a:r>
            <a:r>
              <a:rPr lang="ru-RU" sz="1400" dirty="0" smtClean="0">
                <a:solidFill>
                  <a:srgbClr val="002060"/>
                </a:solidFill>
                <a:latin typeface="Times New Roman"/>
              </a:rPr>
              <a:t>    воспитывается </a:t>
            </a:r>
            <a:r>
              <a:rPr lang="ru-RU" sz="1400" dirty="0">
                <a:solidFill>
                  <a:srgbClr val="002060"/>
                </a:solidFill>
                <a:latin typeface="Times New Roman"/>
              </a:rPr>
              <a:t>эстетическое отношение </a:t>
            </a:r>
            <a:r>
              <a:rPr lang="ru-RU" sz="1400" dirty="0" smtClean="0">
                <a:solidFill>
                  <a:srgbClr val="002060"/>
                </a:solidFill>
                <a:latin typeface="Times New Roman"/>
              </a:rPr>
              <a:t>к </a:t>
            </a:r>
            <a:r>
              <a:rPr lang="ru-RU" sz="1400" dirty="0">
                <a:solidFill>
                  <a:srgbClr val="002060"/>
                </a:solidFill>
                <a:latin typeface="Times New Roman"/>
              </a:rPr>
              <a:t>окружающему </a:t>
            </a:r>
            <a:r>
              <a:rPr lang="ru-RU" sz="1400" dirty="0" smtClean="0">
                <a:solidFill>
                  <a:srgbClr val="002060"/>
                </a:solidFill>
                <a:latin typeface="Times New Roman"/>
              </a:rPr>
              <a:t>                 миру</a:t>
            </a:r>
            <a:r>
              <a:rPr lang="ru-RU" sz="1400" dirty="0">
                <a:solidFill>
                  <a:srgbClr val="002060"/>
                </a:solidFill>
                <a:latin typeface="Times New Roman"/>
              </a:rPr>
              <a:t>, дружеские </a:t>
            </a:r>
            <a:r>
              <a:rPr lang="ru-RU" sz="1400" dirty="0" smtClean="0">
                <a:solidFill>
                  <a:srgbClr val="002060"/>
                </a:solidFill>
                <a:latin typeface="Times New Roman"/>
              </a:rPr>
              <a:t>взаимоотношения, нравственно-                          волевые </a:t>
            </a:r>
            <a:r>
              <a:rPr lang="ru-RU" sz="1400" dirty="0">
                <a:solidFill>
                  <a:srgbClr val="002060"/>
                </a:solidFill>
                <a:latin typeface="Times New Roman"/>
              </a:rPr>
              <a:t>качества. </a:t>
            </a:r>
            <a:r>
              <a:rPr lang="ru-RU" sz="1400" dirty="0">
                <a:latin typeface="Times New Roman"/>
              </a:rPr>
              <a:t> </a:t>
            </a:r>
            <a:r>
              <a:rPr lang="ru-RU" sz="1400" dirty="0" smtClean="0">
                <a:latin typeface="Times New Roman"/>
              </a:rPr>
              <a:t>                                                                                                </a:t>
            </a:r>
            <a:r>
              <a:rPr lang="ru-RU" sz="1400" dirty="0" smtClean="0">
                <a:solidFill>
                  <a:srgbClr val="002060"/>
                </a:solidFill>
                <a:latin typeface="Times New Roman"/>
                <a:ea typeface="Times New Roman"/>
              </a:rPr>
              <a:t>Таким </a:t>
            </a:r>
            <a:r>
              <a:rPr lang="ru-RU" sz="1400" dirty="0">
                <a:solidFill>
                  <a:srgbClr val="002060"/>
                </a:solidFill>
                <a:latin typeface="Times New Roman"/>
                <a:ea typeface="Times New Roman"/>
              </a:rPr>
              <a:t>образом, создавая благоприятные </a:t>
            </a:r>
            <a:r>
              <a:rPr lang="ru-RU" sz="1400" dirty="0" smtClean="0">
                <a:solidFill>
                  <a:srgbClr val="002060"/>
                </a:solidFill>
                <a:latin typeface="Times New Roman"/>
                <a:ea typeface="Times New Roman"/>
              </a:rPr>
              <a:t>условия                      для</a:t>
            </a:r>
            <a:r>
              <a:rPr lang="ru-RU" sz="1400" dirty="0">
                <a:solidFill>
                  <a:srgbClr val="002060"/>
                </a:solidFill>
                <a:latin typeface="Times New Roman"/>
                <a:ea typeface="Times New Roman"/>
              </a:rPr>
              <a:t> развития речи, закладывается </a:t>
            </a:r>
            <a:r>
              <a:rPr lang="ru-RU" sz="1400" dirty="0" smtClean="0">
                <a:solidFill>
                  <a:srgbClr val="002060"/>
                </a:solidFill>
                <a:latin typeface="Times New Roman"/>
                <a:ea typeface="Times New Roman"/>
              </a:rPr>
              <a:t>фундамент </a:t>
            </a:r>
            <a:r>
              <a:rPr lang="ru-RU" sz="1400" dirty="0" smtClean="0">
                <a:solidFill>
                  <a:srgbClr val="002060"/>
                </a:solidFill>
                <a:latin typeface="Times New Roman"/>
                <a:ea typeface="Times New Roman"/>
              </a:rPr>
              <a:t>для         письменных</a:t>
            </a:r>
            <a:r>
              <a:rPr lang="ru-RU" sz="1400" dirty="0">
                <a:solidFill>
                  <a:srgbClr val="002060"/>
                </a:solidFill>
                <a:latin typeface="Times New Roman"/>
                <a:ea typeface="Times New Roman"/>
              </a:rPr>
              <a:t> </a:t>
            </a:r>
            <a:r>
              <a:rPr lang="ru-RU" sz="1400" dirty="0" smtClean="0">
                <a:solidFill>
                  <a:srgbClr val="002060"/>
                </a:solidFill>
                <a:latin typeface="Times New Roman"/>
                <a:ea typeface="Times New Roman"/>
              </a:rPr>
              <a:t>форм речи – чтения    и письма,                    и последующего речевого и языкового развития.</a:t>
            </a:r>
          </a:p>
          <a:p>
            <a:pPr>
              <a:spcBef>
                <a:spcPts val="225"/>
              </a:spcBef>
              <a:spcAft>
                <a:spcPts val="525"/>
              </a:spcAft>
            </a:pPr>
            <a:r>
              <a:rPr lang="ru-RU" sz="1400" dirty="0" smtClean="0">
                <a:solidFill>
                  <a:srgbClr val="002060"/>
                </a:solidFill>
                <a:latin typeface="Times New Roman"/>
                <a:ea typeface="Times New Roman"/>
              </a:rPr>
              <a:t>14.11.2023</a:t>
            </a:r>
            <a:r>
              <a:rPr lang="ru-RU" sz="1400" dirty="0" smtClean="0">
                <a:solidFill>
                  <a:srgbClr val="002060"/>
                </a:solidFill>
                <a:latin typeface="Times New Roman"/>
                <a:ea typeface="Times New Roman"/>
              </a:rPr>
              <a:t>.                                   Трошина А.Л</a:t>
            </a:r>
            <a:r>
              <a:rPr lang="ru-RU" sz="1400" dirty="0" smtClean="0">
                <a:solidFill>
                  <a:srgbClr val="002060"/>
                </a:solidFill>
                <a:latin typeface="Times New Roman"/>
                <a:ea typeface="Times New Roman"/>
              </a:rPr>
              <a:t>.</a:t>
            </a:r>
            <a:endParaRPr lang="ru-RU" sz="1400" dirty="0" smtClean="0">
              <a:solidFill>
                <a:srgbClr val="002060"/>
              </a:solidFill>
              <a:latin typeface="Times New Roman"/>
              <a:ea typeface="Times New Roman"/>
            </a:endParaRPr>
          </a:p>
        </p:txBody>
      </p:sp>
    </p:spTree>
    <p:extLst>
      <p:ext uri="{BB962C8B-B14F-4D97-AF65-F5344CB8AC3E}">
        <p14:creationId xmlns:p14="http://schemas.microsoft.com/office/powerpoint/2010/main" val="352250416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504</TotalTime>
  <Words>730</Words>
  <Application>Microsoft Office PowerPoint</Application>
  <PresentationFormat>Экран (4:3)</PresentationFormat>
  <Paragraphs>103</Paragraphs>
  <Slides>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33</cp:revision>
  <cp:lastPrinted>2023-11-11T12:21:25Z</cp:lastPrinted>
  <dcterms:created xsi:type="dcterms:W3CDTF">2023-11-09T16:17:04Z</dcterms:created>
  <dcterms:modified xsi:type="dcterms:W3CDTF">2023-11-11T12:22:50Z</dcterms:modified>
</cp:coreProperties>
</file>