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0" r:id="rId6"/>
    <p:sldId id="262" r:id="rId7"/>
    <p:sldId id="265" r:id="rId8"/>
    <p:sldId id="264" r:id="rId9"/>
    <p:sldId id="266" r:id="rId10"/>
    <p:sldId id="268" r:id="rId11"/>
    <p:sldId id="269" r:id="rId12"/>
    <p:sldId id="270" r:id="rId13"/>
    <p:sldId id="272" r:id="rId14"/>
    <p:sldId id="273" r:id="rId15"/>
    <p:sldId id="276" r:id="rId16"/>
    <p:sldId id="277" r:id="rId1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10"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A6D5EDE6-A35C-4838-94DC-C59FB893207D}" type="datetimeFigureOut">
              <a:rPr lang="ru-RU"/>
              <a:pPr>
                <a:defRPr/>
              </a:pPr>
              <a:t>15.12.2023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DCAB467-1A36-4729-AF1B-2AE7EFC550B0}"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8B0780B-6F39-4855-889A-C70122048526}" type="datetimeFigureOut">
              <a:rPr lang="ru-RU"/>
              <a:pPr>
                <a:defRPr/>
              </a:pPr>
              <a:t>15.12.2023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8362103-C467-4B76-A323-F457F049DF26}"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A0540DB-EE4A-4EFA-B5C1-C91540044F22}" type="datetimeFigureOut">
              <a:rPr lang="ru-RU"/>
              <a:pPr>
                <a:defRPr/>
              </a:pPr>
              <a:t>15.12.2023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E03A05B-9DA7-4FF3-82E1-02B1F5CE743A}"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9134679-CDA7-4648-9F0B-5CB7F5979B68}" type="datetimeFigureOut">
              <a:rPr lang="ru-RU"/>
              <a:pPr>
                <a:defRPr/>
              </a:pPr>
              <a:t>15.12.2023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C09B339-B433-4898-944A-7B014966BD08}"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352E98F5-CA64-4FFB-AFDA-E53413D6ABCC}" type="datetimeFigureOut">
              <a:rPr lang="ru-RU"/>
              <a:pPr>
                <a:defRPr/>
              </a:pPr>
              <a:t>15.12.2023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B42A096-0348-49D9-9E62-6C8185841DBF}"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ED00F238-FA5D-4EB8-8E8F-7DD900BA642E}" type="datetimeFigureOut">
              <a:rPr lang="ru-RU"/>
              <a:pPr>
                <a:defRPr/>
              </a:pPr>
              <a:t>15.12.2023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1D1DC26-D930-4F4D-841D-0FBFC8A0F7FE}"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86A9B081-3555-4CF4-94C0-76E05B9CDB48}" type="datetimeFigureOut">
              <a:rPr lang="ru-RU"/>
              <a:pPr>
                <a:defRPr/>
              </a:pPr>
              <a:t>15.12.2023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A3265FAB-2818-4C7C-874B-37A6B9745861}"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3EDAE1C7-4A97-4D7D-BFA4-4521BBA54A18}" type="datetimeFigureOut">
              <a:rPr lang="ru-RU"/>
              <a:pPr>
                <a:defRPr/>
              </a:pPr>
              <a:t>15.12.2023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E8C99BB3-DB07-4A89-A0E1-91C0D4757493}"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0F93B96C-1D74-4BF2-8A74-AC6A1F5A9105}" type="datetimeFigureOut">
              <a:rPr lang="ru-RU"/>
              <a:pPr>
                <a:defRPr/>
              </a:pPr>
              <a:t>15.12.2023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63AD2A00-B9F1-46BD-A863-4DBC88FB4791}"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0D34ACD-2EEF-4E6F-BA2E-EF35AD4A7F1C}" type="datetimeFigureOut">
              <a:rPr lang="ru-RU"/>
              <a:pPr>
                <a:defRPr/>
              </a:pPr>
              <a:t>15.12.2023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0DE70777-408A-4E1E-8F73-FDD062C8A18E}"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833171C7-7A85-4E0A-9A80-B0259224C196}" type="datetimeFigureOut">
              <a:rPr lang="ru-RU"/>
              <a:pPr>
                <a:defRPr/>
              </a:pPr>
              <a:t>15.12.2023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617F306C-D901-4F2A-BC94-473D3596282D}"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C705310F-D9A9-4E8D-9CBD-0C2D1D9BA836}" type="datetimeFigureOut">
              <a:rPr lang="ru-RU"/>
              <a:pPr>
                <a:defRPr/>
              </a:pPr>
              <a:t>15.12.2023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2ABFF29-91F8-4E73-A6F5-BA0388F6B588}"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audio" Target="../media/audio1.wav"/><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audio" Target="../media/audio10.wav"/><Relationship Id="rId5" Type="http://schemas.openxmlformats.org/officeDocument/2006/relationships/image" Target="../media/image2.pn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audio" Target="../media/audio11.wav"/><Relationship Id="rId5" Type="http://schemas.openxmlformats.org/officeDocument/2006/relationships/image" Target="../media/image2.pn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audio" Target="../media/audio12.wav"/><Relationship Id="rId5" Type="http://schemas.openxmlformats.org/officeDocument/2006/relationships/image" Target="../media/image2.pn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audio" Target="../media/audio13.wav"/><Relationship Id="rId5" Type="http://schemas.openxmlformats.org/officeDocument/2006/relationships/image" Target="../media/image2.png"/><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audio" Target="../media/audio14.wav"/><Relationship Id="rId5" Type="http://schemas.openxmlformats.org/officeDocument/2006/relationships/image" Target="../media/image2.png"/><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audio" Target="../media/audio15.wav"/><Relationship Id="rId5" Type="http://schemas.openxmlformats.org/officeDocument/2006/relationships/image" Target="../media/image2.png"/><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audio" Target="../media/audio16.wav"/><Relationship Id="rId5" Type="http://schemas.openxmlformats.org/officeDocument/2006/relationships/image" Target="../media/image2.png"/><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audio" Target="../media/audio2.wav"/><Relationship Id="rId5" Type="http://schemas.openxmlformats.org/officeDocument/2006/relationships/image" Target="../media/image2.pn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audio" Target="../media/audio3.wav"/><Relationship Id="rId5" Type="http://schemas.openxmlformats.org/officeDocument/2006/relationships/image" Target="../media/image2.pn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audio" Target="../media/audio4.wav"/><Relationship Id="rId5" Type="http://schemas.openxmlformats.org/officeDocument/2006/relationships/image" Target="../media/image2.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audio" Target="../media/audio5.wav"/><Relationship Id="rId6" Type="http://schemas.openxmlformats.org/officeDocument/2006/relationships/image" Target="../media/image2.pn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audio" Target="../media/audio6.wav"/><Relationship Id="rId5" Type="http://schemas.openxmlformats.org/officeDocument/2006/relationships/image" Target="../media/image2.pn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audio" Target="../media/audio7.wav"/><Relationship Id="rId5" Type="http://schemas.openxmlformats.org/officeDocument/2006/relationships/image" Target="../media/image2.pn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audio" Target="../media/audio8.wav"/><Relationship Id="rId5" Type="http://schemas.openxmlformats.org/officeDocument/2006/relationships/image" Target="../media/image2.pn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audio" Target="../media/audio9.wav"/><Relationship Id="rId5" Type="http://schemas.openxmlformats.org/officeDocument/2006/relationships/image" Target="../media/image2.pn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619375"/>
            <a:ext cx="9144000" cy="9477375"/>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 name="Овал 2"/>
          <p:cNvSpPr/>
          <p:nvPr/>
        </p:nvSpPr>
        <p:spPr>
          <a:xfrm>
            <a:off x="827088" y="981075"/>
            <a:ext cx="6840537" cy="4032250"/>
          </a:xfrm>
          <a:prstGeom prst="ellipse">
            <a:avLst/>
          </a:prstGeom>
          <a:solidFill>
            <a:schemeClr val="bg1"/>
          </a:solidFill>
          <a:ln>
            <a:solidFill>
              <a:srgbClr val="002060"/>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2052" name="Рисунок 3" descr="pdd.png"/>
          <p:cNvPicPr>
            <a:picLocks noChangeAspect="1"/>
          </p:cNvPicPr>
          <p:nvPr/>
        </p:nvPicPr>
        <p:blipFill>
          <a:blip r:embed="rId3"/>
          <a:srcRect/>
          <a:stretch>
            <a:fillRect/>
          </a:stretch>
        </p:blipFill>
        <p:spPr bwMode="auto">
          <a:xfrm>
            <a:off x="5795963" y="2420938"/>
            <a:ext cx="2808287" cy="3527425"/>
          </a:xfrm>
          <a:prstGeom prst="rect">
            <a:avLst/>
          </a:prstGeom>
          <a:noFill/>
          <a:ln w="9525">
            <a:noFill/>
            <a:miter lim="800000"/>
            <a:headEnd/>
            <a:tailEnd/>
          </a:ln>
        </p:spPr>
      </p:pic>
      <p:sp>
        <p:nvSpPr>
          <p:cNvPr id="6" name="Прямоугольник 5"/>
          <p:cNvSpPr/>
          <p:nvPr/>
        </p:nvSpPr>
        <p:spPr>
          <a:xfrm>
            <a:off x="827584" y="2276872"/>
            <a:ext cx="6480720" cy="1446550"/>
          </a:xfrm>
          <a:prstGeom prst="rect">
            <a:avLst/>
          </a:prstGeom>
          <a:noFill/>
        </p:spPr>
        <p:txBody>
          <a:bodyPr>
            <a:spAutoFit/>
          </a:bodyPr>
          <a:lstStyle/>
          <a:p>
            <a:pPr algn="ctr" fontAlgn="auto">
              <a:spcBef>
                <a:spcPts val="0"/>
              </a:spcBef>
              <a:spcAft>
                <a:spcPts val="0"/>
              </a:spcAft>
              <a:defRPr/>
            </a:pPr>
            <a:r>
              <a:rPr lang="ru-RU"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cs typeface="+mn-cs"/>
              </a:rPr>
              <a:t>Правила дорожного движения.</a:t>
            </a:r>
          </a:p>
        </p:txBody>
      </p:sp>
      <p:pic>
        <p:nvPicPr>
          <p:cNvPr id="7" name="Записанный звук">
            <a:hlinkClick r:id="" action="ppaction://media"/>
          </p:cNvPr>
          <p:cNvPicPr>
            <a:picLocks noRot="1" noChangeAspect="1"/>
          </p:cNvPicPr>
          <p:nvPr>
            <a:wavAudioFile r:embed="rId1" name="2D25DBFA.wav"/>
          </p:nvPr>
        </p:nvPicPr>
        <p:blipFill>
          <a:blip r:embed="rId4" cstate="email"/>
          <a:srcRect/>
          <a:stretch>
            <a:fillRect/>
          </a:stretch>
        </p:blipFill>
        <p:spPr bwMode="auto">
          <a:xfrm>
            <a:off x="4295775" y="3152775"/>
            <a:ext cx="552450" cy="552450"/>
          </a:xfrm>
          <a:prstGeom prst="rect">
            <a:avLst/>
          </a:prstGeom>
          <a:noFill/>
          <a:ln w="9525">
            <a:noFill/>
            <a:miter lim="800000"/>
            <a:headEnd/>
            <a:tailEnd/>
          </a:ln>
        </p:spPr>
      </p:pic>
    </p:spTree>
  </p:cSld>
  <p:clrMapOvr>
    <a:masterClrMapping/>
  </p:clrMapOvr>
  <p:transition spd="slow" advTm="402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26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Рисунок 1" descr="0_e2b15_41c26639_XL.pn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16387" name="Рисунок 2" descr="11._Polzujsya_podzemnym_perehodom..jpg"/>
          <p:cNvPicPr>
            <a:picLocks noChangeAspect="1"/>
          </p:cNvPicPr>
          <p:nvPr/>
        </p:nvPicPr>
        <p:blipFill>
          <a:blip r:embed="rId4" cstate="email"/>
          <a:srcRect/>
          <a:stretch>
            <a:fillRect/>
          </a:stretch>
        </p:blipFill>
        <p:spPr bwMode="auto">
          <a:xfrm>
            <a:off x="250825" y="692150"/>
            <a:ext cx="5113338" cy="5329238"/>
          </a:xfrm>
          <a:prstGeom prst="rect">
            <a:avLst/>
          </a:prstGeom>
          <a:noFill/>
          <a:ln w="76200">
            <a:solidFill>
              <a:srgbClr val="0070C0"/>
            </a:solidFill>
            <a:miter lim="800000"/>
            <a:headEnd/>
            <a:tailEnd/>
          </a:ln>
        </p:spPr>
      </p:pic>
      <p:sp>
        <p:nvSpPr>
          <p:cNvPr id="16388" name="TextBox 3"/>
          <p:cNvSpPr txBox="1">
            <a:spLocks noChangeArrowheads="1"/>
          </p:cNvSpPr>
          <p:nvPr/>
        </p:nvSpPr>
        <p:spPr bwMode="auto">
          <a:xfrm>
            <a:off x="5724525" y="2781300"/>
            <a:ext cx="2879725" cy="1200150"/>
          </a:xfrm>
          <a:prstGeom prst="rect">
            <a:avLst/>
          </a:prstGeom>
          <a:noFill/>
          <a:ln w="9525">
            <a:noFill/>
            <a:miter lim="800000"/>
            <a:headEnd/>
            <a:tailEnd/>
          </a:ln>
        </p:spPr>
        <p:txBody>
          <a:bodyPr>
            <a:spAutoFit/>
          </a:bodyPr>
          <a:lstStyle/>
          <a:p>
            <a:r>
              <a:rPr lang="ru-RU" b="1"/>
              <a:t>Кроме зебры бывают переходы, которые делают под землей, их называют подземными.</a:t>
            </a:r>
          </a:p>
        </p:txBody>
      </p:sp>
      <p:pic>
        <p:nvPicPr>
          <p:cNvPr id="5" name="Записанный звук">
            <a:hlinkClick r:id="" action="ppaction://media"/>
          </p:cNvPr>
          <p:cNvPicPr>
            <a:picLocks noRot="1" noChangeAspect="1"/>
          </p:cNvPicPr>
          <p:nvPr>
            <a:wavAudioFile r:embed="rId1" name="E0085D03.wav"/>
          </p:nvPr>
        </p:nvPicPr>
        <p:blipFill>
          <a:blip r:embed="rId5" cstate="email"/>
          <a:srcRect/>
          <a:stretch>
            <a:fillRect/>
          </a:stretch>
        </p:blipFill>
        <p:spPr bwMode="auto">
          <a:xfrm>
            <a:off x="4295775" y="3152775"/>
            <a:ext cx="552450" cy="552450"/>
          </a:xfrm>
          <a:prstGeom prst="rect">
            <a:avLst/>
          </a:prstGeom>
          <a:noFill/>
          <a:ln w="9525">
            <a:noFill/>
            <a:miter lim="800000"/>
            <a:headEnd/>
            <a:tailEnd/>
          </a:ln>
        </p:spPr>
      </p:pic>
    </p:spTree>
  </p:cSld>
  <p:clrMapOvr>
    <a:masterClrMapping/>
  </p:clrMapOvr>
  <p:transition spd="slow" advTm="854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09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Рисунок 1" descr="0_e2b15_41c26639_XL.pn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17411" name="Рисунок 2" descr="3.jpg"/>
          <p:cNvPicPr>
            <a:picLocks noChangeAspect="1"/>
          </p:cNvPicPr>
          <p:nvPr/>
        </p:nvPicPr>
        <p:blipFill>
          <a:blip r:embed="rId4"/>
          <a:srcRect/>
          <a:stretch>
            <a:fillRect/>
          </a:stretch>
        </p:blipFill>
        <p:spPr bwMode="auto">
          <a:xfrm>
            <a:off x="323850" y="765175"/>
            <a:ext cx="5184775" cy="5184775"/>
          </a:xfrm>
          <a:prstGeom prst="rect">
            <a:avLst/>
          </a:prstGeom>
          <a:noFill/>
          <a:ln w="76200">
            <a:solidFill>
              <a:srgbClr val="0070C0"/>
            </a:solidFill>
            <a:miter lim="800000"/>
            <a:headEnd/>
            <a:tailEnd/>
          </a:ln>
        </p:spPr>
      </p:pic>
      <p:sp>
        <p:nvSpPr>
          <p:cNvPr id="17412" name="TextBox 3"/>
          <p:cNvSpPr txBox="1">
            <a:spLocks noChangeArrowheads="1"/>
          </p:cNvSpPr>
          <p:nvPr/>
        </p:nvSpPr>
        <p:spPr bwMode="auto">
          <a:xfrm>
            <a:off x="5867400" y="2565400"/>
            <a:ext cx="2952750" cy="1476375"/>
          </a:xfrm>
          <a:prstGeom prst="rect">
            <a:avLst/>
          </a:prstGeom>
          <a:noFill/>
          <a:ln w="9525">
            <a:noFill/>
            <a:miter lim="800000"/>
            <a:headEnd/>
            <a:tailEnd/>
          </a:ln>
        </p:spPr>
        <p:txBody>
          <a:bodyPr>
            <a:spAutoFit/>
          </a:bodyPr>
          <a:lstStyle/>
          <a:p>
            <a:r>
              <a:rPr lang="ru-RU" b="1"/>
              <a:t>А это надземный пешеходный переход, по которому ты тоже можешь попасть на другую сторону улицы.</a:t>
            </a:r>
          </a:p>
        </p:txBody>
      </p:sp>
      <p:pic>
        <p:nvPicPr>
          <p:cNvPr id="5" name="Записанный звук">
            <a:hlinkClick r:id="" action="ppaction://media"/>
          </p:cNvPr>
          <p:cNvPicPr>
            <a:picLocks noRot="1" noChangeAspect="1"/>
          </p:cNvPicPr>
          <p:nvPr>
            <a:wavAudioFile r:embed="rId1" name="30653F40.wav"/>
          </p:nvPr>
        </p:nvPicPr>
        <p:blipFill>
          <a:blip r:embed="rId5" cstate="email"/>
          <a:srcRect/>
          <a:stretch>
            <a:fillRect/>
          </a:stretch>
        </p:blipFill>
        <p:spPr bwMode="auto">
          <a:xfrm>
            <a:off x="4295775" y="3152775"/>
            <a:ext cx="552450" cy="552450"/>
          </a:xfrm>
          <a:prstGeom prst="rect">
            <a:avLst/>
          </a:prstGeom>
          <a:noFill/>
          <a:ln w="9525">
            <a:noFill/>
            <a:miter lim="800000"/>
            <a:headEnd/>
            <a:tailEnd/>
          </a:ln>
        </p:spPr>
      </p:pic>
    </p:spTree>
  </p:cSld>
  <p:clrMapOvr>
    <a:masterClrMapping/>
  </p:clrMapOvr>
  <p:transition spd="slow" advTm="951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84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Рисунок 1" descr="0_e2b15_41c26639_XL.pn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18435" name="Рисунок 2" descr="imgFull.jpg"/>
          <p:cNvPicPr>
            <a:picLocks noChangeAspect="1"/>
          </p:cNvPicPr>
          <p:nvPr/>
        </p:nvPicPr>
        <p:blipFill>
          <a:blip r:embed="rId4"/>
          <a:srcRect/>
          <a:stretch>
            <a:fillRect/>
          </a:stretch>
        </p:blipFill>
        <p:spPr bwMode="auto">
          <a:xfrm>
            <a:off x="468313" y="549275"/>
            <a:ext cx="4608512" cy="5759450"/>
          </a:xfrm>
          <a:prstGeom prst="rect">
            <a:avLst/>
          </a:prstGeom>
          <a:noFill/>
          <a:ln w="76200">
            <a:solidFill>
              <a:schemeClr val="accent1"/>
            </a:solidFill>
            <a:miter lim="800000"/>
            <a:headEnd/>
            <a:tailEnd/>
          </a:ln>
        </p:spPr>
      </p:pic>
      <p:sp>
        <p:nvSpPr>
          <p:cNvPr id="18436" name="TextBox 3"/>
          <p:cNvSpPr txBox="1">
            <a:spLocks noChangeArrowheads="1"/>
          </p:cNvSpPr>
          <p:nvPr/>
        </p:nvSpPr>
        <p:spPr bwMode="auto">
          <a:xfrm>
            <a:off x="5292725" y="2133600"/>
            <a:ext cx="3527425" cy="2308225"/>
          </a:xfrm>
          <a:prstGeom prst="rect">
            <a:avLst/>
          </a:prstGeom>
          <a:noFill/>
          <a:ln w="9525">
            <a:noFill/>
            <a:miter lim="800000"/>
            <a:headEnd/>
            <a:tailEnd/>
          </a:ln>
        </p:spPr>
        <p:txBody>
          <a:bodyPr>
            <a:spAutoFit/>
          </a:bodyPr>
          <a:lstStyle/>
          <a:p>
            <a:r>
              <a:rPr lang="ru-RU" b="1"/>
              <a:t>А это – светофор. Он на дороге самый главный, его слушаются все водители. Он указывает кому можно ехать, а кому надо оставаться на месте.</a:t>
            </a:r>
          </a:p>
          <a:p>
            <a:r>
              <a:rPr lang="ru-RU" b="1"/>
              <a:t>У него одна нога и три глаза : верхний – красный, средний – желтый, нижний – зеленый. </a:t>
            </a:r>
          </a:p>
        </p:txBody>
      </p:sp>
      <p:pic>
        <p:nvPicPr>
          <p:cNvPr id="5" name="Записанный звук">
            <a:hlinkClick r:id="" action="ppaction://media"/>
          </p:cNvPr>
          <p:cNvPicPr>
            <a:picLocks noRot="1" noChangeAspect="1"/>
          </p:cNvPicPr>
          <p:nvPr>
            <a:wavAudioFile r:embed="rId1" name="893EAC02.wav"/>
          </p:nvPr>
        </p:nvPicPr>
        <p:blipFill>
          <a:blip r:embed="rId5" cstate="email"/>
          <a:srcRect/>
          <a:stretch>
            <a:fillRect/>
          </a:stretch>
        </p:blipFill>
        <p:spPr bwMode="auto">
          <a:xfrm>
            <a:off x="4295775" y="3152775"/>
            <a:ext cx="552450" cy="552450"/>
          </a:xfrm>
          <a:prstGeom prst="rect">
            <a:avLst/>
          </a:prstGeom>
          <a:noFill/>
          <a:ln w="9525">
            <a:noFill/>
            <a:miter lim="800000"/>
            <a:headEnd/>
            <a:tailEnd/>
          </a:ln>
        </p:spPr>
      </p:pic>
    </p:spTree>
  </p:cSld>
  <p:clrMapOvr>
    <a:masterClrMapping/>
  </p:clrMapOvr>
  <p:transition spd="slow" advTm="2040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96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Рисунок 1" descr="0_e2b15_41c26639_XL.pn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19459" name="Рисунок 2" descr="4119_1_0.jpg"/>
          <p:cNvPicPr>
            <a:picLocks noChangeAspect="1"/>
          </p:cNvPicPr>
          <p:nvPr/>
        </p:nvPicPr>
        <p:blipFill>
          <a:blip r:embed="rId4"/>
          <a:srcRect/>
          <a:stretch>
            <a:fillRect/>
          </a:stretch>
        </p:blipFill>
        <p:spPr bwMode="auto">
          <a:xfrm>
            <a:off x="395288" y="692150"/>
            <a:ext cx="4681537" cy="5616575"/>
          </a:xfrm>
          <a:prstGeom prst="rect">
            <a:avLst/>
          </a:prstGeom>
          <a:noFill/>
          <a:ln w="76200">
            <a:solidFill>
              <a:schemeClr val="accent1"/>
            </a:solidFill>
            <a:miter lim="800000"/>
            <a:headEnd/>
            <a:tailEnd/>
          </a:ln>
        </p:spPr>
      </p:pic>
      <p:sp>
        <p:nvSpPr>
          <p:cNvPr id="19460" name="TextBox 3"/>
          <p:cNvSpPr txBox="1">
            <a:spLocks noChangeArrowheads="1"/>
          </p:cNvSpPr>
          <p:nvPr/>
        </p:nvSpPr>
        <p:spPr bwMode="auto">
          <a:xfrm>
            <a:off x="5364163" y="2492375"/>
            <a:ext cx="3311525" cy="1477963"/>
          </a:xfrm>
          <a:prstGeom prst="rect">
            <a:avLst/>
          </a:prstGeom>
          <a:noFill/>
          <a:ln w="9525">
            <a:noFill/>
            <a:miter lim="800000"/>
            <a:headEnd/>
            <a:tailEnd/>
          </a:ln>
        </p:spPr>
        <p:txBody>
          <a:bodyPr>
            <a:spAutoFit/>
          </a:bodyPr>
          <a:lstStyle/>
          <a:p>
            <a:r>
              <a:rPr lang="ru-RU" b="1"/>
              <a:t>Красный сигнал означает, что машине нужно остановиться, желтый – светит к переменам, а зеленый значит, что машине можно ехать.</a:t>
            </a:r>
          </a:p>
        </p:txBody>
      </p:sp>
      <p:pic>
        <p:nvPicPr>
          <p:cNvPr id="5" name="Записанный звук">
            <a:hlinkClick r:id="" action="ppaction://media"/>
          </p:cNvPr>
          <p:cNvPicPr>
            <a:picLocks noRot="1" noChangeAspect="1"/>
          </p:cNvPicPr>
          <p:nvPr>
            <a:wavAudioFile r:embed="rId1" name="C092CA91.wav"/>
          </p:nvPr>
        </p:nvPicPr>
        <p:blipFill>
          <a:blip r:embed="rId5" cstate="email"/>
          <a:srcRect/>
          <a:stretch>
            <a:fillRect/>
          </a:stretch>
        </p:blipFill>
        <p:spPr bwMode="auto">
          <a:xfrm>
            <a:off x="4295775" y="3152775"/>
            <a:ext cx="552450" cy="552450"/>
          </a:xfrm>
          <a:prstGeom prst="rect">
            <a:avLst/>
          </a:prstGeom>
          <a:noFill/>
          <a:ln w="9525">
            <a:noFill/>
            <a:miter lim="800000"/>
            <a:headEnd/>
            <a:tailEnd/>
          </a:ln>
        </p:spPr>
      </p:pic>
    </p:spTree>
  </p:cSld>
  <p:clrMapOvr>
    <a:masterClrMapping/>
  </p:clrMapOvr>
  <p:transition spd="slow" advTm="1132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56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Рисунок 1" descr="0_e2b15_41c26639_XL.pn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20483" name="Рисунок 2" descr="post-2-13177647524490.jpg"/>
          <p:cNvPicPr>
            <a:picLocks noChangeAspect="1"/>
          </p:cNvPicPr>
          <p:nvPr/>
        </p:nvPicPr>
        <p:blipFill>
          <a:blip r:embed="rId4" cstate="email"/>
          <a:srcRect/>
          <a:stretch>
            <a:fillRect/>
          </a:stretch>
        </p:blipFill>
        <p:spPr bwMode="auto">
          <a:xfrm>
            <a:off x="468313" y="620713"/>
            <a:ext cx="5040312" cy="5688012"/>
          </a:xfrm>
          <a:prstGeom prst="rect">
            <a:avLst/>
          </a:prstGeom>
          <a:noFill/>
          <a:ln w="76200">
            <a:solidFill>
              <a:schemeClr val="accent1"/>
            </a:solidFill>
            <a:miter lim="800000"/>
            <a:headEnd/>
            <a:tailEnd/>
          </a:ln>
        </p:spPr>
      </p:pic>
      <p:sp>
        <p:nvSpPr>
          <p:cNvPr id="20484" name="TextBox 3"/>
          <p:cNvSpPr txBox="1">
            <a:spLocks noChangeArrowheads="1"/>
          </p:cNvSpPr>
          <p:nvPr/>
        </p:nvSpPr>
        <p:spPr bwMode="auto">
          <a:xfrm>
            <a:off x="5795963" y="2636838"/>
            <a:ext cx="2952750" cy="1200150"/>
          </a:xfrm>
          <a:prstGeom prst="rect">
            <a:avLst/>
          </a:prstGeom>
          <a:noFill/>
          <a:ln w="9525">
            <a:noFill/>
            <a:miter lim="800000"/>
            <a:headEnd/>
            <a:tailEnd/>
          </a:ln>
        </p:spPr>
        <p:txBody>
          <a:bodyPr>
            <a:spAutoFit/>
          </a:bodyPr>
          <a:lstStyle/>
          <a:p>
            <a:r>
              <a:rPr lang="ru-RU" b="1"/>
              <a:t>Для пешеходов на дороге стоит другой светофор. У него два глаза, красный и зеленый.</a:t>
            </a:r>
          </a:p>
        </p:txBody>
      </p:sp>
      <p:pic>
        <p:nvPicPr>
          <p:cNvPr id="5" name="Записанный звук">
            <a:hlinkClick r:id="" action="ppaction://media"/>
          </p:cNvPr>
          <p:cNvPicPr>
            <a:picLocks noRot="1" noChangeAspect="1"/>
          </p:cNvPicPr>
          <p:nvPr>
            <a:wavAudioFile r:embed="rId1" name="F49556BD.wav"/>
          </p:nvPr>
        </p:nvPicPr>
        <p:blipFill>
          <a:blip r:embed="rId5" cstate="email"/>
          <a:srcRect/>
          <a:stretch>
            <a:fillRect/>
          </a:stretch>
        </p:blipFill>
        <p:spPr bwMode="auto">
          <a:xfrm>
            <a:off x="4295775" y="3152775"/>
            <a:ext cx="552450" cy="552450"/>
          </a:xfrm>
          <a:prstGeom prst="rect">
            <a:avLst/>
          </a:prstGeom>
          <a:noFill/>
          <a:ln w="9525">
            <a:noFill/>
            <a:miter lim="800000"/>
            <a:headEnd/>
            <a:tailEnd/>
          </a:ln>
        </p:spPr>
      </p:pic>
    </p:spTree>
  </p:cSld>
  <p:clrMapOvr>
    <a:masterClrMapping/>
  </p:clrMapOvr>
  <p:transition spd="slow" advTm="865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11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Рисунок 1" descr="0_e2b15_41c26639_XL.pn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22531" name="Рисунок 4" descr="PDD_18.JPG"/>
          <p:cNvPicPr>
            <a:picLocks noChangeAspect="1"/>
          </p:cNvPicPr>
          <p:nvPr/>
        </p:nvPicPr>
        <p:blipFill>
          <a:blip r:embed="rId4"/>
          <a:srcRect/>
          <a:stretch>
            <a:fillRect/>
          </a:stretch>
        </p:blipFill>
        <p:spPr bwMode="auto">
          <a:xfrm>
            <a:off x="539750" y="620713"/>
            <a:ext cx="5256213" cy="5603875"/>
          </a:xfrm>
          <a:prstGeom prst="rect">
            <a:avLst/>
          </a:prstGeom>
          <a:noFill/>
          <a:ln w="76200">
            <a:solidFill>
              <a:schemeClr val="accent1"/>
            </a:solidFill>
            <a:miter lim="800000"/>
            <a:headEnd/>
            <a:tailEnd/>
          </a:ln>
        </p:spPr>
      </p:pic>
      <p:sp>
        <p:nvSpPr>
          <p:cNvPr id="22532" name="TextBox 5"/>
          <p:cNvSpPr txBox="1">
            <a:spLocks noChangeArrowheads="1"/>
          </p:cNvSpPr>
          <p:nvPr/>
        </p:nvSpPr>
        <p:spPr bwMode="auto">
          <a:xfrm>
            <a:off x="6227763" y="2708275"/>
            <a:ext cx="2592387" cy="647700"/>
          </a:xfrm>
          <a:prstGeom prst="rect">
            <a:avLst/>
          </a:prstGeom>
          <a:noFill/>
          <a:ln w="9525">
            <a:noFill/>
            <a:miter lim="800000"/>
            <a:headEnd/>
            <a:tailEnd/>
          </a:ln>
        </p:spPr>
        <p:txBody>
          <a:bodyPr>
            <a:spAutoFit/>
          </a:bodyPr>
          <a:lstStyle/>
          <a:p>
            <a:r>
              <a:rPr lang="ru-RU" b="1"/>
              <a:t>Ожидая автобус стой только на тротуаре.</a:t>
            </a:r>
          </a:p>
        </p:txBody>
      </p:sp>
      <p:sp>
        <p:nvSpPr>
          <p:cNvPr id="7" name="Умножение 6"/>
          <p:cNvSpPr/>
          <p:nvPr/>
        </p:nvSpPr>
        <p:spPr>
          <a:xfrm>
            <a:off x="3708400" y="0"/>
            <a:ext cx="3095625" cy="2420938"/>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3" name="Записанный звук">
            <a:hlinkClick r:id="" action="ppaction://media"/>
          </p:cNvPr>
          <p:cNvPicPr>
            <a:picLocks noRot="1" noChangeAspect="1"/>
          </p:cNvPicPr>
          <p:nvPr>
            <a:wavAudioFile r:embed="rId1" name="49B3FFAC.wav"/>
          </p:nvPr>
        </p:nvPicPr>
        <p:blipFill>
          <a:blip r:embed="rId5" cstate="email"/>
          <a:srcRect/>
          <a:stretch>
            <a:fillRect/>
          </a:stretch>
        </p:blipFill>
        <p:spPr bwMode="auto">
          <a:xfrm>
            <a:off x="4295775" y="3152775"/>
            <a:ext cx="552450" cy="552450"/>
          </a:xfrm>
          <a:prstGeom prst="rect">
            <a:avLst/>
          </a:prstGeom>
          <a:noFill/>
          <a:ln w="9525">
            <a:noFill/>
            <a:miter lim="800000"/>
            <a:headEnd/>
            <a:tailEnd/>
          </a:ln>
        </p:spPr>
      </p:pic>
    </p:spTree>
  </p:cSld>
  <p:clrMapOvr>
    <a:masterClrMapping/>
  </p:clrMapOvr>
  <p:transition spd="slow" advTm="5777"/>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69"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Рисунок 1" descr="0_e2b15_41c26639_XL.pn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23555" name="Рисунок 3" descr="novosti-206.jpg"/>
          <p:cNvPicPr>
            <a:picLocks noChangeAspect="1"/>
          </p:cNvPicPr>
          <p:nvPr/>
        </p:nvPicPr>
        <p:blipFill>
          <a:blip r:embed="rId4"/>
          <a:srcRect/>
          <a:stretch>
            <a:fillRect/>
          </a:stretch>
        </p:blipFill>
        <p:spPr bwMode="auto">
          <a:xfrm>
            <a:off x="539750" y="836613"/>
            <a:ext cx="4537075" cy="5400675"/>
          </a:xfrm>
          <a:prstGeom prst="rect">
            <a:avLst/>
          </a:prstGeom>
          <a:noFill/>
          <a:ln w="76200">
            <a:solidFill>
              <a:schemeClr val="accent1"/>
            </a:solidFill>
            <a:miter lim="800000"/>
            <a:headEnd/>
            <a:tailEnd/>
          </a:ln>
        </p:spPr>
      </p:pic>
      <p:sp>
        <p:nvSpPr>
          <p:cNvPr id="6" name="Прямоугольник 5"/>
          <p:cNvSpPr/>
          <p:nvPr/>
        </p:nvSpPr>
        <p:spPr>
          <a:xfrm>
            <a:off x="5364088" y="1412776"/>
            <a:ext cx="3024336" cy="3970318"/>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Соблюдение правил дорожного движения – залог твоей безопасности.</a:t>
            </a:r>
          </a:p>
        </p:txBody>
      </p:sp>
      <p:pic>
        <p:nvPicPr>
          <p:cNvPr id="3" name="Записанный звук">
            <a:hlinkClick r:id="" action="ppaction://media"/>
          </p:cNvPr>
          <p:cNvPicPr>
            <a:picLocks noRot="1" noChangeAspect="1"/>
          </p:cNvPicPr>
          <p:nvPr>
            <a:wavAudioFile r:embed="rId1" name="85AAED65.wav"/>
          </p:nvPr>
        </p:nvPicPr>
        <p:blipFill>
          <a:blip r:embed="rId5" cstate="email"/>
          <a:srcRect/>
          <a:stretch>
            <a:fillRect/>
          </a:stretch>
        </p:blipFill>
        <p:spPr bwMode="auto">
          <a:xfrm>
            <a:off x="4295775" y="3152775"/>
            <a:ext cx="552450" cy="552450"/>
          </a:xfrm>
          <a:prstGeom prst="rect">
            <a:avLst/>
          </a:prstGeom>
          <a:noFill/>
          <a:ln w="9525">
            <a:noFill/>
            <a:miter lim="800000"/>
            <a:headEnd/>
            <a:tailEnd/>
          </a:ln>
        </p:spPr>
      </p:pic>
    </p:spTree>
  </p:cSld>
  <p:clrMapOvr>
    <a:masterClrMapping/>
  </p:clrMapOvr>
  <p:transition spd="slow" advTm="6862"/>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46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Рисунок 7" descr="0_e2b15_41c26639_XL.pn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3075" name="Рисунок 3" descr="8193_1_20110224085452sw.jpg"/>
          <p:cNvPicPr>
            <a:picLocks noChangeAspect="1"/>
          </p:cNvPicPr>
          <p:nvPr/>
        </p:nvPicPr>
        <p:blipFill>
          <a:blip r:embed="rId4"/>
          <a:srcRect/>
          <a:stretch>
            <a:fillRect/>
          </a:stretch>
        </p:blipFill>
        <p:spPr bwMode="auto">
          <a:xfrm>
            <a:off x="539750" y="765175"/>
            <a:ext cx="5210175" cy="5464175"/>
          </a:xfrm>
          <a:prstGeom prst="rect">
            <a:avLst/>
          </a:prstGeom>
          <a:noFill/>
          <a:ln w="76200">
            <a:solidFill>
              <a:srgbClr val="0070C0"/>
            </a:solidFill>
            <a:miter lim="800000"/>
            <a:headEnd/>
            <a:tailEnd/>
          </a:ln>
        </p:spPr>
      </p:pic>
      <p:sp>
        <p:nvSpPr>
          <p:cNvPr id="9" name="TextBox 8"/>
          <p:cNvSpPr txBox="1"/>
          <p:nvPr/>
        </p:nvSpPr>
        <p:spPr>
          <a:xfrm>
            <a:off x="5867400" y="2636838"/>
            <a:ext cx="3025775" cy="1200150"/>
          </a:xfrm>
          <a:prstGeom prst="rect">
            <a:avLst/>
          </a:prstGeom>
          <a:solidFill>
            <a:schemeClr val="accent4">
              <a:lumMod val="20000"/>
              <a:lumOff val="80000"/>
            </a:schemeClr>
          </a:solidFill>
        </p:spPr>
        <p:txBody>
          <a:bodyPr>
            <a:spAutoFit/>
          </a:bodyPr>
          <a:lstStyle/>
          <a:p>
            <a:pPr fontAlgn="auto">
              <a:spcBef>
                <a:spcPts val="0"/>
              </a:spcBef>
              <a:spcAft>
                <a:spcPts val="0"/>
              </a:spcAft>
              <a:defRPr/>
            </a:pPr>
            <a:r>
              <a:rPr lang="ru-RU" b="1" dirty="0">
                <a:latin typeface="+mn-lt"/>
                <a:cs typeface="+mn-cs"/>
              </a:rPr>
              <a:t>Чтобы не попасть на улице в опасное положение, нужно знать правила дорожного  движения. </a:t>
            </a:r>
          </a:p>
        </p:txBody>
      </p:sp>
      <p:pic>
        <p:nvPicPr>
          <p:cNvPr id="2" name="Записанный звук">
            <a:hlinkClick r:id="" action="ppaction://media"/>
          </p:cNvPr>
          <p:cNvPicPr>
            <a:picLocks noRot="1" noChangeAspect="1"/>
          </p:cNvPicPr>
          <p:nvPr>
            <a:wavAudioFile r:embed="rId1" name="FD38B6A8.wav"/>
          </p:nvPr>
        </p:nvPicPr>
        <p:blipFill>
          <a:blip r:embed="rId5" cstate="email"/>
          <a:srcRect/>
          <a:stretch>
            <a:fillRect/>
          </a:stretch>
        </p:blipFill>
        <p:spPr bwMode="auto">
          <a:xfrm>
            <a:off x="4295775" y="3152775"/>
            <a:ext cx="552450" cy="552450"/>
          </a:xfrm>
          <a:prstGeom prst="rect">
            <a:avLst/>
          </a:prstGeom>
          <a:noFill/>
          <a:ln w="9525">
            <a:noFill/>
            <a:miter lim="800000"/>
            <a:headEnd/>
            <a:tailEnd/>
          </a:ln>
        </p:spPr>
      </p:pic>
    </p:spTree>
  </p:cSld>
  <p:clrMapOvr>
    <a:masterClrMapping/>
  </p:clrMapOvr>
  <p:transition spd="slow" advTm="88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25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Рисунок 1" descr="0_e2b15_41c26639_XL.pn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4099" name="Рисунок 3" descr="0018-026-Kakie-pravila-narushili-deti.jpg"/>
          <p:cNvPicPr>
            <a:picLocks noChangeAspect="1"/>
          </p:cNvPicPr>
          <p:nvPr/>
        </p:nvPicPr>
        <p:blipFill>
          <a:blip r:embed="rId4" cstate="email"/>
          <a:srcRect/>
          <a:stretch>
            <a:fillRect/>
          </a:stretch>
        </p:blipFill>
        <p:spPr bwMode="auto">
          <a:xfrm>
            <a:off x="468313" y="476250"/>
            <a:ext cx="5111750" cy="5694363"/>
          </a:xfrm>
          <a:prstGeom prst="rect">
            <a:avLst/>
          </a:prstGeom>
          <a:noFill/>
          <a:ln w="76200">
            <a:solidFill>
              <a:srgbClr val="0070C0"/>
            </a:solidFill>
            <a:miter lim="800000"/>
            <a:headEnd/>
            <a:tailEnd/>
          </a:ln>
        </p:spPr>
      </p:pic>
      <p:sp>
        <p:nvSpPr>
          <p:cNvPr id="4100" name="TextBox 4"/>
          <p:cNvSpPr txBox="1">
            <a:spLocks noChangeArrowheads="1"/>
          </p:cNvSpPr>
          <p:nvPr/>
        </p:nvSpPr>
        <p:spPr bwMode="auto">
          <a:xfrm>
            <a:off x="6011863" y="2636838"/>
            <a:ext cx="2447925" cy="1477962"/>
          </a:xfrm>
          <a:prstGeom prst="rect">
            <a:avLst/>
          </a:prstGeom>
          <a:noFill/>
          <a:ln w="9525">
            <a:noFill/>
            <a:miter lim="800000"/>
            <a:headEnd/>
            <a:tailEnd/>
          </a:ln>
        </p:spPr>
        <p:txBody>
          <a:bodyPr>
            <a:spAutoFit/>
          </a:bodyPr>
          <a:lstStyle/>
          <a:p>
            <a:r>
              <a:rPr lang="ru-RU" b="1"/>
              <a:t>Из-за нарушения правил случаются аварии, гибнут и получают травмы люди.</a:t>
            </a:r>
          </a:p>
        </p:txBody>
      </p:sp>
      <p:pic>
        <p:nvPicPr>
          <p:cNvPr id="3" name="Записанный звук">
            <a:hlinkClick r:id="" action="ppaction://media"/>
          </p:cNvPr>
          <p:cNvPicPr>
            <a:picLocks noRot="1" noChangeAspect="1"/>
          </p:cNvPicPr>
          <p:nvPr>
            <a:wavAudioFile r:embed="rId1" name="68F54445.wav"/>
          </p:nvPr>
        </p:nvPicPr>
        <p:blipFill>
          <a:blip r:embed="rId5" cstate="email"/>
          <a:srcRect/>
          <a:stretch>
            <a:fillRect/>
          </a:stretch>
        </p:blipFill>
        <p:spPr bwMode="auto">
          <a:xfrm>
            <a:off x="4295775" y="3152775"/>
            <a:ext cx="552450" cy="552450"/>
          </a:xfrm>
          <a:prstGeom prst="rect">
            <a:avLst/>
          </a:prstGeom>
          <a:noFill/>
          <a:ln w="9525">
            <a:noFill/>
            <a:miter lim="800000"/>
            <a:headEnd/>
            <a:tailEnd/>
          </a:ln>
        </p:spPr>
      </p:pic>
    </p:spTree>
  </p:cSld>
  <p:clrMapOvr>
    <a:masterClrMapping/>
  </p:clrMapOvr>
  <p:transition spd="slow" advTm="772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19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Рисунок 1" descr="0_e2b15_41c26639_XL.pn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5123" name="Рисунок 2" descr="4444444444444444444444.jpg"/>
          <p:cNvPicPr>
            <a:picLocks noChangeAspect="1"/>
          </p:cNvPicPr>
          <p:nvPr/>
        </p:nvPicPr>
        <p:blipFill>
          <a:blip r:embed="rId4"/>
          <a:srcRect/>
          <a:stretch>
            <a:fillRect/>
          </a:stretch>
        </p:blipFill>
        <p:spPr bwMode="auto">
          <a:xfrm>
            <a:off x="323850" y="549275"/>
            <a:ext cx="5184775" cy="5745163"/>
          </a:xfrm>
          <a:prstGeom prst="rect">
            <a:avLst/>
          </a:prstGeom>
          <a:noFill/>
          <a:ln w="76200">
            <a:solidFill>
              <a:srgbClr val="0070C0"/>
            </a:solidFill>
            <a:miter lim="800000"/>
            <a:headEnd/>
            <a:tailEnd/>
          </a:ln>
        </p:spPr>
      </p:pic>
      <p:sp>
        <p:nvSpPr>
          <p:cNvPr id="5124" name="TextBox 3"/>
          <p:cNvSpPr txBox="1">
            <a:spLocks noChangeArrowheads="1"/>
          </p:cNvSpPr>
          <p:nvPr/>
        </p:nvSpPr>
        <p:spPr bwMode="auto">
          <a:xfrm>
            <a:off x="5867400" y="2852738"/>
            <a:ext cx="2665413" cy="923925"/>
          </a:xfrm>
          <a:prstGeom prst="rect">
            <a:avLst/>
          </a:prstGeom>
          <a:noFill/>
          <a:ln w="9525">
            <a:noFill/>
            <a:miter lim="800000"/>
            <a:headEnd/>
            <a:tailEnd/>
          </a:ln>
        </p:spPr>
        <p:txBody>
          <a:bodyPr>
            <a:spAutoFit/>
          </a:bodyPr>
          <a:lstStyle/>
          <a:p>
            <a:r>
              <a:rPr lang="ru-RU" b="1"/>
              <a:t>Человек, который идет по улице пешком называется –пешеход.</a:t>
            </a:r>
          </a:p>
        </p:txBody>
      </p:sp>
      <p:pic>
        <p:nvPicPr>
          <p:cNvPr id="5" name="Записанный звук">
            <a:hlinkClick r:id="" action="ppaction://media"/>
          </p:cNvPr>
          <p:cNvPicPr>
            <a:picLocks noRot="1" noChangeAspect="1"/>
          </p:cNvPicPr>
          <p:nvPr>
            <a:wavAudioFile r:embed="rId1" name="D69C399E.wav"/>
          </p:nvPr>
        </p:nvPicPr>
        <p:blipFill>
          <a:blip r:embed="rId5" cstate="email"/>
          <a:srcRect/>
          <a:stretch>
            <a:fillRect/>
          </a:stretch>
        </p:blipFill>
        <p:spPr bwMode="auto">
          <a:xfrm>
            <a:off x="4295775" y="3152775"/>
            <a:ext cx="552450" cy="552450"/>
          </a:xfrm>
          <a:prstGeom prst="rect">
            <a:avLst/>
          </a:prstGeom>
          <a:noFill/>
          <a:ln w="9525">
            <a:noFill/>
            <a:miter lim="800000"/>
            <a:headEnd/>
            <a:tailEnd/>
          </a:ln>
        </p:spPr>
      </p:pic>
    </p:spTree>
  </p:cSld>
  <p:clrMapOvr>
    <a:masterClrMapping/>
  </p:clrMapOvr>
  <p:transition spd="slow" advTm="5785"/>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07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Рисунок 1" descr="0_e2b15_41c26639_XL.pn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6147" name="Рисунок 4" descr="пешеход.jpg"/>
          <p:cNvPicPr>
            <a:picLocks noChangeAspect="1"/>
          </p:cNvPicPr>
          <p:nvPr/>
        </p:nvPicPr>
        <p:blipFill>
          <a:blip r:embed="rId4"/>
          <a:srcRect/>
          <a:stretch>
            <a:fillRect/>
          </a:stretch>
        </p:blipFill>
        <p:spPr bwMode="auto">
          <a:xfrm>
            <a:off x="250825" y="404813"/>
            <a:ext cx="4105275" cy="4598987"/>
          </a:xfrm>
          <a:prstGeom prst="rect">
            <a:avLst/>
          </a:prstGeom>
          <a:noFill/>
          <a:ln w="76200">
            <a:solidFill>
              <a:srgbClr val="0070C0"/>
            </a:solidFill>
            <a:miter lim="800000"/>
            <a:headEnd/>
            <a:tailEnd/>
          </a:ln>
        </p:spPr>
      </p:pic>
      <p:pic>
        <p:nvPicPr>
          <p:cNvPr id="6148" name="Рисунок 5" descr="school_bus.jpg"/>
          <p:cNvPicPr>
            <a:picLocks noChangeAspect="1"/>
          </p:cNvPicPr>
          <p:nvPr/>
        </p:nvPicPr>
        <p:blipFill>
          <a:blip r:embed="rId5" cstate="email"/>
          <a:srcRect/>
          <a:stretch>
            <a:fillRect/>
          </a:stretch>
        </p:blipFill>
        <p:spPr bwMode="auto">
          <a:xfrm>
            <a:off x="4910138" y="404813"/>
            <a:ext cx="3870325" cy="4679950"/>
          </a:xfrm>
          <a:prstGeom prst="rect">
            <a:avLst/>
          </a:prstGeom>
          <a:noFill/>
          <a:ln w="76200">
            <a:solidFill>
              <a:srgbClr val="0070C0"/>
            </a:solidFill>
            <a:miter lim="800000"/>
            <a:headEnd/>
            <a:tailEnd/>
          </a:ln>
        </p:spPr>
      </p:pic>
      <p:sp>
        <p:nvSpPr>
          <p:cNvPr id="6149" name="TextBox 6"/>
          <p:cNvSpPr txBox="1">
            <a:spLocks noChangeArrowheads="1"/>
          </p:cNvSpPr>
          <p:nvPr/>
        </p:nvSpPr>
        <p:spPr bwMode="auto">
          <a:xfrm>
            <a:off x="468313" y="5732463"/>
            <a:ext cx="8424862" cy="647700"/>
          </a:xfrm>
          <a:prstGeom prst="rect">
            <a:avLst/>
          </a:prstGeom>
          <a:noFill/>
          <a:ln w="9525">
            <a:noFill/>
            <a:miter lim="800000"/>
            <a:headEnd/>
            <a:tailEnd/>
          </a:ln>
        </p:spPr>
        <p:txBody>
          <a:bodyPr>
            <a:spAutoFit/>
          </a:bodyPr>
          <a:lstStyle/>
          <a:p>
            <a:r>
              <a:rPr lang="ru-RU" b="1"/>
              <a:t>Водитель – это человек, который водит машину. Пассажирами называют людей, которые находятся в машине.</a:t>
            </a:r>
          </a:p>
        </p:txBody>
      </p:sp>
      <p:pic>
        <p:nvPicPr>
          <p:cNvPr id="3" name="Записанный звук">
            <a:hlinkClick r:id="" action="ppaction://media"/>
          </p:cNvPr>
          <p:cNvPicPr>
            <a:picLocks noRot="1" noChangeAspect="1"/>
          </p:cNvPicPr>
          <p:nvPr>
            <a:wavAudioFile r:embed="rId1" name="A5ED928B.wav"/>
          </p:nvPr>
        </p:nvPicPr>
        <p:blipFill>
          <a:blip r:embed="rId6" cstate="email"/>
          <a:srcRect/>
          <a:stretch>
            <a:fillRect/>
          </a:stretch>
        </p:blipFill>
        <p:spPr bwMode="auto">
          <a:xfrm>
            <a:off x="4295775" y="3152775"/>
            <a:ext cx="552450" cy="552450"/>
          </a:xfrm>
          <a:prstGeom prst="rect">
            <a:avLst/>
          </a:prstGeom>
          <a:noFill/>
          <a:ln w="9525">
            <a:noFill/>
            <a:miter lim="800000"/>
            <a:headEnd/>
            <a:tailEnd/>
          </a:ln>
        </p:spPr>
      </p:pic>
    </p:spTree>
  </p:cSld>
  <p:clrMapOvr>
    <a:masterClrMapping/>
  </p:clrMapOvr>
  <p:transition spd="slow" advTm="950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64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Рисунок 1" descr="0_e2b15_41c26639_XL.pn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8195" name="Рисунок 2" descr="11445950.jpg"/>
          <p:cNvPicPr>
            <a:picLocks noChangeAspect="1"/>
          </p:cNvPicPr>
          <p:nvPr/>
        </p:nvPicPr>
        <p:blipFill>
          <a:blip r:embed="rId4"/>
          <a:srcRect/>
          <a:stretch>
            <a:fillRect/>
          </a:stretch>
        </p:blipFill>
        <p:spPr bwMode="auto">
          <a:xfrm>
            <a:off x="323850" y="620713"/>
            <a:ext cx="5327650" cy="5472112"/>
          </a:xfrm>
          <a:prstGeom prst="rect">
            <a:avLst/>
          </a:prstGeom>
          <a:noFill/>
          <a:ln w="76200">
            <a:solidFill>
              <a:srgbClr val="0070C0"/>
            </a:solidFill>
            <a:miter lim="800000"/>
            <a:headEnd/>
            <a:tailEnd/>
          </a:ln>
        </p:spPr>
      </p:pic>
      <p:sp>
        <p:nvSpPr>
          <p:cNvPr id="8196" name="TextBox 3"/>
          <p:cNvSpPr txBox="1">
            <a:spLocks noChangeArrowheads="1"/>
          </p:cNvSpPr>
          <p:nvPr/>
        </p:nvSpPr>
        <p:spPr bwMode="auto">
          <a:xfrm>
            <a:off x="6011863" y="2781300"/>
            <a:ext cx="2592387" cy="922338"/>
          </a:xfrm>
          <a:prstGeom prst="rect">
            <a:avLst/>
          </a:prstGeom>
          <a:noFill/>
          <a:ln w="9525">
            <a:noFill/>
            <a:miter lim="800000"/>
            <a:headEnd/>
            <a:tailEnd/>
          </a:ln>
        </p:spPr>
        <p:txBody>
          <a:bodyPr>
            <a:spAutoFit/>
          </a:bodyPr>
          <a:lstStyle/>
          <a:p>
            <a:r>
              <a:rPr lang="ru-RU" b="1"/>
              <a:t>А это проезжая часть, по которой ездит транспорт.</a:t>
            </a:r>
          </a:p>
        </p:txBody>
      </p:sp>
      <p:pic>
        <p:nvPicPr>
          <p:cNvPr id="5" name="Записанный звук">
            <a:hlinkClick r:id="" action="ppaction://media"/>
          </p:cNvPr>
          <p:cNvPicPr>
            <a:picLocks noRot="1" noChangeAspect="1"/>
          </p:cNvPicPr>
          <p:nvPr>
            <a:wavAudioFile r:embed="rId1" name="8F7FB445.wav"/>
          </p:nvPr>
        </p:nvPicPr>
        <p:blipFill>
          <a:blip r:embed="rId5" cstate="email"/>
          <a:srcRect/>
          <a:stretch>
            <a:fillRect/>
          </a:stretch>
        </p:blipFill>
        <p:spPr bwMode="auto">
          <a:xfrm>
            <a:off x="4295775" y="3152775"/>
            <a:ext cx="552450" cy="552450"/>
          </a:xfrm>
          <a:prstGeom prst="rect">
            <a:avLst/>
          </a:prstGeom>
          <a:noFill/>
          <a:ln w="9525">
            <a:noFill/>
            <a:miter lim="800000"/>
            <a:headEnd/>
            <a:tailEnd/>
          </a:ln>
        </p:spPr>
      </p:pic>
    </p:spTree>
  </p:cSld>
  <p:clrMapOvr>
    <a:masterClrMapping/>
  </p:clrMapOvr>
  <p:transition spd="slow" advTm="596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55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Рисунок 1" descr="0_e2b15_41c26639_XL.pn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9219" name="Рисунок 2" descr="161612.jpg"/>
          <p:cNvPicPr>
            <a:picLocks noChangeAspect="1"/>
          </p:cNvPicPr>
          <p:nvPr/>
        </p:nvPicPr>
        <p:blipFill>
          <a:blip r:embed="rId4"/>
          <a:srcRect/>
          <a:stretch>
            <a:fillRect/>
          </a:stretch>
        </p:blipFill>
        <p:spPr bwMode="auto">
          <a:xfrm>
            <a:off x="395288" y="765175"/>
            <a:ext cx="5256212" cy="5184775"/>
          </a:xfrm>
          <a:prstGeom prst="rect">
            <a:avLst/>
          </a:prstGeom>
          <a:noFill/>
          <a:ln w="76200">
            <a:solidFill>
              <a:srgbClr val="0070C0"/>
            </a:solidFill>
            <a:miter lim="800000"/>
            <a:headEnd/>
            <a:tailEnd/>
          </a:ln>
        </p:spPr>
      </p:pic>
      <p:sp>
        <p:nvSpPr>
          <p:cNvPr id="9220" name="TextBox 3"/>
          <p:cNvSpPr txBox="1">
            <a:spLocks noChangeArrowheads="1"/>
          </p:cNvSpPr>
          <p:nvPr/>
        </p:nvSpPr>
        <p:spPr bwMode="auto">
          <a:xfrm>
            <a:off x="5940425" y="2133600"/>
            <a:ext cx="2735263" cy="3138488"/>
          </a:xfrm>
          <a:prstGeom prst="rect">
            <a:avLst/>
          </a:prstGeom>
          <a:noFill/>
          <a:ln w="9525">
            <a:noFill/>
            <a:miter lim="800000"/>
            <a:headEnd/>
            <a:tailEnd/>
          </a:ln>
        </p:spPr>
        <p:txBody>
          <a:bodyPr>
            <a:spAutoFit/>
          </a:bodyPr>
          <a:lstStyle/>
          <a:p>
            <a:r>
              <a:rPr lang="ru-RU" b="1"/>
              <a:t>Как только ты попадаешь на улицу, ты становишься пешеходом. Та часть улицы по которой ходят пешеходы, называется тротуар. Тротуар делают немного выше проезжей части, для того, чтобы машина не смогла на него заехать.</a:t>
            </a:r>
          </a:p>
        </p:txBody>
      </p:sp>
      <p:pic>
        <p:nvPicPr>
          <p:cNvPr id="5" name="Записанный звук">
            <a:hlinkClick r:id="" action="ppaction://media"/>
          </p:cNvPr>
          <p:cNvPicPr>
            <a:picLocks noRot="1" noChangeAspect="1"/>
          </p:cNvPicPr>
          <p:nvPr>
            <a:wavAudioFile r:embed="rId1" name="B532E06C.wav"/>
          </p:nvPr>
        </p:nvPicPr>
        <p:blipFill>
          <a:blip r:embed="rId5" cstate="email"/>
          <a:srcRect/>
          <a:stretch>
            <a:fillRect/>
          </a:stretch>
        </p:blipFill>
        <p:spPr bwMode="auto">
          <a:xfrm>
            <a:off x="4295775" y="3152775"/>
            <a:ext cx="552450" cy="552450"/>
          </a:xfrm>
          <a:prstGeom prst="rect">
            <a:avLst/>
          </a:prstGeom>
          <a:noFill/>
          <a:ln w="9525">
            <a:noFill/>
            <a:miter lim="800000"/>
            <a:headEnd/>
            <a:tailEnd/>
          </a:ln>
        </p:spPr>
      </p:pic>
    </p:spTree>
  </p:cSld>
  <p:clrMapOvr>
    <a:masterClrMapping/>
  </p:clrMapOvr>
  <p:transition spd="slow" advTm="18717"/>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19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Рисунок 1" descr="0_e2b15_41c26639_XL.pn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11267" name="Рисунок 2" descr="image006.jpg"/>
          <p:cNvPicPr>
            <a:picLocks noChangeAspect="1"/>
          </p:cNvPicPr>
          <p:nvPr/>
        </p:nvPicPr>
        <p:blipFill>
          <a:blip r:embed="rId4"/>
          <a:srcRect/>
          <a:stretch>
            <a:fillRect/>
          </a:stretch>
        </p:blipFill>
        <p:spPr bwMode="auto">
          <a:xfrm>
            <a:off x="395288" y="620713"/>
            <a:ext cx="4824412" cy="5256212"/>
          </a:xfrm>
          <a:prstGeom prst="rect">
            <a:avLst/>
          </a:prstGeom>
          <a:noFill/>
          <a:ln w="76200">
            <a:solidFill>
              <a:srgbClr val="0070C0"/>
            </a:solidFill>
            <a:miter lim="800000"/>
            <a:headEnd/>
            <a:tailEnd/>
          </a:ln>
        </p:spPr>
      </p:pic>
      <p:sp>
        <p:nvSpPr>
          <p:cNvPr id="11268" name="TextBox 3"/>
          <p:cNvSpPr txBox="1">
            <a:spLocks noChangeArrowheads="1"/>
          </p:cNvSpPr>
          <p:nvPr/>
        </p:nvSpPr>
        <p:spPr bwMode="auto">
          <a:xfrm>
            <a:off x="5508625" y="2349500"/>
            <a:ext cx="3024188" cy="2030413"/>
          </a:xfrm>
          <a:prstGeom prst="rect">
            <a:avLst/>
          </a:prstGeom>
          <a:noFill/>
          <a:ln w="9525">
            <a:noFill/>
            <a:miter lim="800000"/>
            <a:headEnd/>
            <a:tailEnd/>
          </a:ln>
        </p:spPr>
        <p:txBody>
          <a:bodyPr>
            <a:spAutoFit/>
          </a:bodyPr>
          <a:lstStyle/>
          <a:p>
            <a:r>
              <a:rPr lang="ru-RU" b="1"/>
              <a:t>На улице надо быть очень осторожным. Опасность подстерегает  на дороге тех, кто не выучил правила дорожного движения.  Их учат и водители и пешеходы, выучи их и ты.</a:t>
            </a:r>
          </a:p>
        </p:txBody>
      </p:sp>
      <p:pic>
        <p:nvPicPr>
          <p:cNvPr id="5" name="Записанный звук">
            <a:hlinkClick r:id="" action="ppaction://media"/>
          </p:cNvPr>
          <p:cNvPicPr>
            <a:picLocks noRot="1" noChangeAspect="1"/>
          </p:cNvPicPr>
          <p:nvPr>
            <a:wavAudioFile r:embed="rId1" name="079B0AA0.wav"/>
          </p:nvPr>
        </p:nvPicPr>
        <p:blipFill>
          <a:blip r:embed="rId5" cstate="email"/>
          <a:srcRect/>
          <a:stretch>
            <a:fillRect/>
          </a:stretch>
        </p:blipFill>
        <p:spPr bwMode="auto">
          <a:xfrm>
            <a:off x="4295775" y="3152775"/>
            <a:ext cx="552450" cy="552450"/>
          </a:xfrm>
          <a:prstGeom prst="rect">
            <a:avLst/>
          </a:prstGeom>
          <a:noFill/>
          <a:ln w="9525">
            <a:noFill/>
            <a:miter lim="800000"/>
            <a:headEnd/>
            <a:tailEnd/>
          </a:ln>
        </p:spPr>
      </p:pic>
    </p:spTree>
  </p:cSld>
  <p:clrMapOvr>
    <a:masterClrMapping/>
  </p:clrMapOvr>
  <p:transition spd="slow" advTm="1527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48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Рисунок 1" descr="0_e2b15_41c26639_XL.pn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12291" name="Рисунок 3" descr="image-7830.jpg"/>
          <p:cNvPicPr>
            <a:picLocks noChangeAspect="1"/>
          </p:cNvPicPr>
          <p:nvPr/>
        </p:nvPicPr>
        <p:blipFill>
          <a:blip r:embed="rId4"/>
          <a:srcRect/>
          <a:stretch>
            <a:fillRect/>
          </a:stretch>
        </p:blipFill>
        <p:spPr bwMode="auto">
          <a:xfrm>
            <a:off x="395288" y="549275"/>
            <a:ext cx="4897437" cy="5543550"/>
          </a:xfrm>
          <a:prstGeom prst="rect">
            <a:avLst/>
          </a:prstGeom>
          <a:noFill/>
          <a:ln w="76200">
            <a:solidFill>
              <a:srgbClr val="0070C0"/>
            </a:solidFill>
            <a:miter lim="800000"/>
            <a:headEnd/>
            <a:tailEnd/>
          </a:ln>
        </p:spPr>
      </p:pic>
      <p:sp>
        <p:nvSpPr>
          <p:cNvPr id="12292" name="TextBox 4"/>
          <p:cNvSpPr txBox="1">
            <a:spLocks noChangeArrowheads="1"/>
          </p:cNvSpPr>
          <p:nvPr/>
        </p:nvSpPr>
        <p:spPr bwMode="auto">
          <a:xfrm>
            <a:off x="5508625" y="2205038"/>
            <a:ext cx="3311525" cy="2030412"/>
          </a:xfrm>
          <a:prstGeom prst="rect">
            <a:avLst/>
          </a:prstGeom>
          <a:noFill/>
          <a:ln w="9525">
            <a:noFill/>
            <a:miter lim="800000"/>
            <a:headEnd/>
            <a:tailEnd/>
          </a:ln>
        </p:spPr>
        <p:txBody>
          <a:bodyPr>
            <a:spAutoFit/>
          </a:bodyPr>
          <a:lstStyle/>
          <a:p>
            <a:r>
              <a:rPr lang="ru-RU" b="1"/>
              <a:t>Что нужно делать, если надо попасть на другую сторону улицы? В этом тебе поможет пешеходный переход, в виде специальных белых полосок на дороге. Этот переход еще называют зебра.</a:t>
            </a:r>
          </a:p>
        </p:txBody>
      </p:sp>
      <p:pic>
        <p:nvPicPr>
          <p:cNvPr id="6" name="Записанный звук">
            <a:hlinkClick r:id="" action="ppaction://media"/>
          </p:cNvPr>
          <p:cNvPicPr>
            <a:picLocks noRot="1" noChangeAspect="1"/>
          </p:cNvPicPr>
          <p:nvPr>
            <a:wavAudioFile r:embed="rId1" name="C3875FE7.wav"/>
          </p:nvPr>
        </p:nvPicPr>
        <p:blipFill>
          <a:blip r:embed="rId5" cstate="email"/>
          <a:srcRect/>
          <a:stretch>
            <a:fillRect/>
          </a:stretch>
        </p:blipFill>
        <p:spPr bwMode="auto">
          <a:xfrm>
            <a:off x="4295775" y="3152775"/>
            <a:ext cx="552450" cy="552450"/>
          </a:xfrm>
          <a:prstGeom prst="rect">
            <a:avLst/>
          </a:prstGeom>
          <a:noFill/>
          <a:ln w="9525">
            <a:noFill/>
            <a:miter lim="800000"/>
            <a:headEnd/>
            <a:tailEnd/>
          </a:ln>
        </p:spPr>
      </p:pic>
    </p:spTree>
  </p:cSld>
  <p:clrMapOvr>
    <a:masterClrMapping/>
  </p:clrMapOvr>
  <p:transition spd="slow" advTm="16149"/>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48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199</TotalTime>
  <Words>312</Words>
  <Application>Microsoft Office PowerPoint</Application>
  <PresentationFormat>Экран (4:3)</PresentationFormat>
  <Paragraphs>17</Paragraphs>
  <Slides>16</Slides>
  <Notes>0</Notes>
  <HiddenSlides>0</HiddenSlides>
  <MMClips>16</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Андрей</dc:creator>
  <cp:lastModifiedBy>Пользователь</cp:lastModifiedBy>
  <cp:revision>24</cp:revision>
  <dcterms:created xsi:type="dcterms:W3CDTF">2012-09-28T17:53:39Z</dcterms:created>
  <dcterms:modified xsi:type="dcterms:W3CDTF">2023-12-15T09:21:51Z</dcterms:modified>
</cp:coreProperties>
</file>