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2"/>
  </p:notesMasterIdLst>
  <p:sldIdLst>
    <p:sldId id="282" r:id="rId2"/>
    <p:sldId id="257" r:id="rId3"/>
    <p:sldId id="267" r:id="rId4"/>
    <p:sldId id="261" r:id="rId5"/>
    <p:sldId id="291" r:id="rId6"/>
    <p:sldId id="287" r:id="rId7"/>
    <p:sldId id="258" r:id="rId8"/>
    <p:sldId id="293" r:id="rId9"/>
    <p:sldId id="266" r:id="rId10"/>
    <p:sldId id="297" r:id="rId11"/>
    <p:sldId id="269" r:id="rId12"/>
    <p:sldId id="298" r:id="rId13"/>
    <p:sldId id="270" r:id="rId14"/>
    <p:sldId id="286" r:id="rId15"/>
    <p:sldId id="280" r:id="rId16"/>
    <p:sldId id="302" r:id="rId17"/>
    <p:sldId id="305" r:id="rId18"/>
    <p:sldId id="306" r:id="rId19"/>
    <p:sldId id="304" r:id="rId20"/>
    <p:sldId id="303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9900CC"/>
    <a:srgbClr val="33CC33"/>
    <a:srgbClr val="FF0000"/>
    <a:srgbClr val="6600CC"/>
    <a:srgbClr val="FF33CC"/>
    <a:srgbClr val="0099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659" autoAdjust="0"/>
  </p:normalViewPr>
  <p:slideViewPr>
    <p:cSldViewPr>
      <p:cViewPr varScale="1">
        <p:scale>
          <a:sx n="62" d="100"/>
          <a:sy n="62" d="100"/>
        </p:scale>
        <p:origin x="-13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E70472-23A1-4EF1-93D1-DFFF145530E2}" type="datetimeFigureOut">
              <a:rPr lang="ru-RU"/>
              <a:pPr>
                <a:defRPr/>
              </a:pPr>
              <a:t>15.12.2023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60B41EB-A3CE-4785-870F-AACAD1E5DC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99D2EF-A623-4A07-87AE-8BF0CD19967F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5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554197EB-5824-4E2C-BB7C-7D6EE368711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5B10-EA0A-4BDA-B651-368C90C3C1A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DEEFE-67A1-463B-B9CD-5FB88613B5D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90F1F-5740-462E-9B11-A31CE12A729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D1307CA7-8990-4610-969B-881396CF7C1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FEB36-B97B-4FBB-BD26-7B19238653E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0A49E-6CA0-4334-9619-159E688EADE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17D57-E903-4F26-9AA3-2E197F93044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BFB90-5D16-43D2-A1EF-27347857C9D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F11A6-DF3C-4128-A425-1D86047D34E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24EFD-E41E-40DF-AE00-4B5E5F6BCC8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AB75D08A-A2C1-44C7-AE97-8C7B03F2030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59" r:id="rId2"/>
    <p:sldLayoutId id="2147484068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9" r:id="rId9"/>
    <p:sldLayoutId id="2147484065" r:id="rId10"/>
    <p:sldLayoutId id="2147484066" r:id="rId11"/>
  </p:sldLayoutIdLst>
  <p:transition spd="slow" advClick="0" advTm="2000">
    <p:newsflash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ru-RU" sz="2000" smtClean="0">
                <a:solidFill>
                  <a:srgbClr val="9900CC"/>
                </a:solidFill>
              </a:rPr>
              <a:t> </a:t>
            </a:r>
            <a:endParaRPr lang="ru-RU" altLang="ru-RU" sz="2000" smtClean="0">
              <a:solidFill>
                <a:srgbClr val="9900CC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25" indent="-255588" algn="ctr" eaLnBrk="1" hangingPunct="1">
              <a:buFontTx/>
              <a:buNone/>
              <a:defRPr/>
            </a:pPr>
            <a:r>
              <a:rPr lang="ru-RU" sz="240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 </a:t>
            </a:r>
          </a:p>
          <a:p>
            <a:pPr marL="365125" indent="-255588" algn="ctr" eaLnBrk="1" hangingPunct="1">
              <a:buFontTx/>
              <a:buNone/>
              <a:defRPr/>
            </a:pPr>
            <a:r>
              <a:rPr lang="ru-RU" sz="4000" b="1" i="1" smtClean="0">
                <a:solidFill>
                  <a:srgbClr val="0000FF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«Современные здоровьесберегающие </a:t>
            </a:r>
          </a:p>
          <a:p>
            <a:pPr marL="365125" indent="-255588" algn="ctr" eaLnBrk="1" hangingPunct="1">
              <a:buFontTx/>
              <a:buNone/>
              <a:defRPr/>
            </a:pPr>
            <a:r>
              <a:rPr lang="ru-RU" sz="4000" b="1" i="1" smtClean="0">
                <a:solidFill>
                  <a:srgbClr val="0000FF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технологии в детском саду»</a:t>
            </a:r>
            <a:endParaRPr lang="ru-RU" sz="4000" b="1" i="1" smtClean="0">
              <a:solidFill>
                <a:srgbClr val="33CC33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23850" y="4581525"/>
            <a:ext cx="84963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ru-RU" sz="32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Презентацию подготовили:</a:t>
            </a:r>
          </a:p>
          <a:p>
            <a:pPr algn="r" eaLnBrk="1" hangingPunct="1">
              <a:defRPr/>
            </a:pPr>
            <a:r>
              <a:rPr lang="ru-RU" sz="3200" b="1" i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Сутайкина</a:t>
            </a:r>
            <a:r>
              <a:rPr lang="ru-RU" sz="32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А.А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altLang="ru-RU" sz="4000" b="1" i="1" smtClean="0">
                <a:solidFill>
                  <a:srgbClr val="0000FF"/>
                </a:solidFill>
                <a:latin typeface="Times New Roman" pitchFamily="18" charset="0"/>
              </a:rPr>
              <a:t>Гимнастика пальчиковая</a:t>
            </a:r>
            <a:r>
              <a:rPr lang="ru-RU" altLang="ru-RU" sz="4000" b="1" i="1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4000" b="1" i="1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altLang="ru-RU" sz="2900" b="1" i="1" smtClean="0">
              <a:solidFill>
                <a:srgbClr val="9900CC"/>
              </a:solidFill>
              <a:latin typeface="Times New Roman" pitchFamily="18" charset="0"/>
            </a:endParaRPr>
          </a:p>
        </p:txBody>
      </p:sp>
      <p:sp>
        <p:nvSpPr>
          <p:cNvPr id="14340" name="Rectangle 8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ru-RU" altLang="ru-RU" sz="2200" smtClean="0"/>
          </a:p>
        </p:txBody>
      </p:sp>
      <p:sp>
        <p:nvSpPr>
          <p:cNvPr id="14341" name="Rectangle 9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ru-RU" altLang="ru-RU" sz="2400" b="1" i="1" smtClean="0">
                <a:solidFill>
                  <a:srgbClr val="FF33CC"/>
                </a:solidFill>
                <a:latin typeface="Times New Roman" pitchFamily="18" charset="0"/>
              </a:rPr>
              <a:t>Способствует овладению навыкам мелкой моторики</a:t>
            </a:r>
          </a:p>
          <a:p>
            <a:r>
              <a:rPr lang="ru-RU" altLang="ru-RU" sz="2400" b="1" i="1" smtClean="0">
                <a:solidFill>
                  <a:srgbClr val="FF33CC"/>
                </a:solidFill>
                <a:latin typeface="Times New Roman" pitchFamily="18" charset="0"/>
              </a:rPr>
              <a:t>Помогает развивать речь</a:t>
            </a:r>
          </a:p>
          <a:p>
            <a:r>
              <a:rPr lang="ru-RU" altLang="ru-RU" sz="2400" b="1" i="1" smtClean="0">
                <a:solidFill>
                  <a:srgbClr val="FF33CC"/>
                </a:solidFill>
                <a:latin typeface="Times New Roman" pitchFamily="18" charset="0"/>
              </a:rPr>
              <a:t>Повышает работоспособность коры головного мозга</a:t>
            </a:r>
          </a:p>
          <a:p>
            <a:r>
              <a:rPr lang="ru-RU" altLang="ru-RU" sz="2400" b="1" i="1" smtClean="0">
                <a:solidFill>
                  <a:srgbClr val="FF33CC"/>
                </a:solidFill>
                <a:latin typeface="Times New Roman" pitchFamily="18" charset="0"/>
              </a:rPr>
              <a:t>Развивает психические способности: мышление, память, воображение</a:t>
            </a:r>
          </a:p>
          <a:p>
            <a:r>
              <a:rPr lang="ru-RU" altLang="ru-RU" sz="2400" b="1" i="1" smtClean="0">
                <a:solidFill>
                  <a:srgbClr val="FF33CC"/>
                </a:solidFill>
                <a:latin typeface="Times New Roman" pitchFamily="18" charset="0"/>
              </a:rPr>
              <a:t>Снимает тревожность</a:t>
            </a:r>
          </a:p>
        </p:txBody>
      </p:sp>
      <p:pic>
        <p:nvPicPr>
          <p:cNvPr id="14342" name="Picture 11" descr="http://i48.fastpic.ru/big/2012/1202/ee/6daed3ba63b409ce3828678a912bdae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916113"/>
            <a:ext cx="4321175" cy="4465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i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Дыхательная гимнастика </a:t>
            </a:r>
            <a:br>
              <a:rPr lang="ru-RU" sz="4000" b="1" i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endParaRPr lang="ru-RU" sz="4000" b="1" i="1" dirty="0" smtClean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4" name="Rectangle 16"/>
          <p:cNvSpPr>
            <a:spLocks noGrp="1"/>
          </p:cNvSpPr>
          <p:nvPr>
            <p:ph sz="half" idx="4294967295"/>
          </p:nvPr>
        </p:nvSpPr>
        <p:spPr>
          <a:xfrm>
            <a:off x="0" y="1341438"/>
            <a:ext cx="3851275" cy="5400675"/>
          </a:xfrm>
        </p:spPr>
        <p:txBody>
          <a:bodyPr/>
          <a:lstStyle/>
          <a:p>
            <a:r>
              <a:rPr lang="ru-RU" altLang="ru-RU" sz="2000" b="1" i="1" smtClean="0">
                <a:solidFill>
                  <a:srgbClr val="FF0000"/>
                </a:solidFill>
                <a:latin typeface="Times New Roman" pitchFamily="18" charset="0"/>
              </a:rPr>
              <a:t>Положительно влияет на обменные процессы, играющие важную роль в кровоснабжении, в том числе и легочной ткани</a:t>
            </a:r>
          </a:p>
          <a:p>
            <a:r>
              <a:rPr lang="ru-RU" altLang="ru-RU" sz="2000" b="1" i="1" smtClean="0">
                <a:solidFill>
                  <a:srgbClr val="FF0000"/>
                </a:solidFill>
                <a:latin typeface="Times New Roman" pitchFamily="18" charset="0"/>
              </a:rPr>
              <a:t> Улучшает дренажную функцию бронхов; - восстанавливает нарушенное носовое дыхание </a:t>
            </a:r>
          </a:p>
          <a:p>
            <a:r>
              <a:rPr lang="ru-RU" altLang="ru-RU" sz="2000" b="1" i="1" smtClean="0">
                <a:solidFill>
                  <a:srgbClr val="FF0000"/>
                </a:solidFill>
                <a:latin typeface="Times New Roman" pitchFamily="18" charset="0"/>
              </a:rPr>
              <a:t>Способствует восстановлению нормального крово - и лимфоснабжения</a:t>
            </a:r>
          </a:p>
          <a:p>
            <a:r>
              <a:rPr lang="ru-RU" altLang="ru-RU" sz="2000" b="1" i="1" smtClean="0">
                <a:solidFill>
                  <a:srgbClr val="FF0000"/>
                </a:solidFill>
                <a:latin typeface="Times New Roman" pitchFamily="18" charset="0"/>
              </a:rPr>
              <a:t> Повышает общую сопротивляемость организма </a:t>
            </a:r>
          </a:p>
        </p:txBody>
      </p:sp>
      <p:pic>
        <p:nvPicPr>
          <p:cNvPr id="15365" name="Объект 2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24300" y="1979613"/>
            <a:ext cx="4978400" cy="375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49275"/>
            <a:ext cx="8229600" cy="863600"/>
          </a:xfrm>
        </p:spPr>
        <p:txBody>
          <a:bodyPr/>
          <a:lstStyle/>
          <a:p>
            <a:pPr algn="ctr" eaLnBrk="1" hangingPunct="1"/>
            <a:r>
              <a:rPr lang="ru-RU" altLang="ru-RU" sz="4400" b="1" i="1" smtClean="0">
                <a:solidFill>
                  <a:srgbClr val="0000FF"/>
                </a:solidFill>
                <a:latin typeface="Times New Roman" pitchFamily="18" charset="0"/>
              </a:rPr>
              <a:t>Су-Джок терапия</a:t>
            </a:r>
          </a:p>
        </p:txBody>
      </p:sp>
      <p:sp>
        <p:nvSpPr>
          <p:cNvPr id="16388" name="Rectangle 4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911725"/>
          </a:xfrm>
        </p:spPr>
        <p:txBody>
          <a:bodyPr/>
          <a:lstStyle/>
          <a:p>
            <a:r>
              <a:rPr lang="ru-RU" altLang="ru-RU" sz="2200" b="1" i="1" smtClean="0">
                <a:solidFill>
                  <a:srgbClr val="009900"/>
                </a:solidFill>
                <a:latin typeface="Times New Roman" pitchFamily="18" charset="0"/>
              </a:rPr>
              <a:t>Воздействует на биологически активные точки организма</a:t>
            </a:r>
          </a:p>
          <a:p>
            <a:r>
              <a:rPr lang="ru-RU" altLang="ru-RU" sz="2200" b="1" i="1" smtClean="0">
                <a:solidFill>
                  <a:srgbClr val="009900"/>
                </a:solidFill>
                <a:latin typeface="Times New Roman" pitchFamily="18" charset="0"/>
              </a:rPr>
              <a:t>Стимулирует речевые зоны коры головного мозга</a:t>
            </a:r>
          </a:p>
          <a:p>
            <a:r>
              <a:rPr lang="ru-RU" altLang="ru-RU" sz="2200" b="1" i="1" smtClean="0">
                <a:solidFill>
                  <a:srgbClr val="009900"/>
                </a:solidFill>
                <a:latin typeface="Times New Roman" pitchFamily="18" charset="0"/>
              </a:rPr>
              <a:t>Способствует лечению внутренних органов, нормализует работу организма в целом</a:t>
            </a:r>
          </a:p>
          <a:p>
            <a:r>
              <a:rPr lang="ru-RU" altLang="ru-RU" sz="2200" b="1" i="1" smtClean="0">
                <a:solidFill>
                  <a:srgbClr val="009900"/>
                </a:solidFill>
                <a:latin typeface="Times New Roman" pitchFamily="18" charset="0"/>
              </a:rPr>
              <a:t>Развивает мелкую моторику рук</a:t>
            </a:r>
          </a:p>
          <a:p>
            <a:r>
              <a:rPr lang="ru-RU" altLang="ru-RU" sz="2200" b="1" i="1" smtClean="0">
                <a:solidFill>
                  <a:srgbClr val="009900"/>
                </a:solidFill>
                <a:latin typeface="Times New Roman" pitchFamily="18" charset="0"/>
              </a:rPr>
              <a:t>Развивает память, внимание, связную речь </a:t>
            </a:r>
          </a:p>
        </p:txBody>
      </p:sp>
      <p:sp>
        <p:nvSpPr>
          <p:cNvPr id="16389" name="Rectangle 5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endParaRPr lang="ru-RU" altLang="ru-RU" sz="2200" smtClean="0"/>
          </a:p>
        </p:txBody>
      </p:sp>
      <p:pic>
        <p:nvPicPr>
          <p:cNvPr id="16390" name="Picture 7" descr="http://www.ahtubinsk-today.ru/media/k2/items/cache/db3d107162b44c7db7083361a15a2f1d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557338"/>
            <a:ext cx="4537075" cy="4824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50900"/>
          </a:xfrm>
        </p:spPr>
        <p:txBody>
          <a:bodyPr/>
          <a:lstStyle/>
          <a:p>
            <a:pPr algn="ctr" eaLnBrk="1" hangingPunct="1"/>
            <a:r>
              <a:rPr lang="ru-RU" altLang="ru-RU" sz="4000" b="1" i="1" smtClean="0">
                <a:solidFill>
                  <a:srgbClr val="0000FF"/>
                </a:solidFill>
                <a:latin typeface="Times New Roman" pitchFamily="18" charset="0"/>
              </a:rPr>
              <a:t>Точечный массаж и самомассаж</a:t>
            </a:r>
          </a:p>
        </p:txBody>
      </p:sp>
      <p:pic>
        <p:nvPicPr>
          <p:cNvPr id="17412" name="Объект 2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970088"/>
            <a:ext cx="4038600" cy="4319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3" name="Rectangle 6"/>
          <p:cNvSpPr>
            <a:spLocks noGrp="1"/>
          </p:cNvSpPr>
          <p:nvPr>
            <p:ph sz="half" idx="4294967295"/>
          </p:nvPr>
        </p:nvSpPr>
        <p:spPr>
          <a:xfrm>
            <a:off x="4932363" y="1700213"/>
            <a:ext cx="4103687" cy="4897437"/>
          </a:xfrm>
        </p:spPr>
        <p:txBody>
          <a:bodyPr/>
          <a:lstStyle/>
          <a:p>
            <a:r>
              <a:rPr lang="ru-RU" altLang="ru-RU" sz="2200" b="1" i="1" smtClean="0">
                <a:solidFill>
                  <a:srgbClr val="9900CC"/>
                </a:solidFill>
                <a:latin typeface="Times New Roman" pitchFamily="18" charset="0"/>
              </a:rPr>
              <a:t>Учит детей сознательно заботиться о своём здоровье </a:t>
            </a:r>
          </a:p>
          <a:p>
            <a:r>
              <a:rPr lang="ru-RU" altLang="ru-RU" sz="2200" b="1" i="1" smtClean="0">
                <a:solidFill>
                  <a:srgbClr val="9900CC"/>
                </a:solidFill>
                <a:latin typeface="Times New Roman" pitchFamily="18" charset="0"/>
              </a:rPr>
              <a:t> Является профилактикой простудных заболеваний</a:t>
            </a:r>
          </a:p>
          <a:p>
            <a:r>
              <a:rPr lang="ru-RU" altLang="ru-RU" sz="2200" b="1" i="1" smtClean="0">
                <a:solidFill>
                  <a:srgbClr val="9900CC"/>
                </a:solidFill>
                <a:latin typeface="Times New Roman" pitchFamily="18" charset="0"/>
              </a:rPr>
              <a:t>Повышает жизненный тонуса у детей</a:t>
            </a:r>
          </a:p>
          <a:p>
            <a:r>
              <a:rPr lang="ru-RU" altLang="ru-RU" sz="2200" b="1" i="1" smtClean="0">
                <a:solidFill>
                  <a:srgbClr val="9900CC"/>
                </a:solidFill>
                <a:latin typeface="Times New Roman" pitchFamily="18" charset="0"/>
              </a:rPr>
              <a:t>Прививает им чувство ответственности за своё здоровье, уверенность в том, что они сами могут помочь себе улучшить своё самочувствие. </a:t>
            </a: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859712" cy="71913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  <a:t/>
            </a:r>
            <a:br>
              <a:rPr lang="ru-RU" sz="40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ru-RU" sz="40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  <a:t>Гимнастика для глаз</a:t>
            </a:r>
          </a:p>
        </p:txBody>
      </p:sp>
      <p:sp>
        <p:nvSpPr>
          <p:cNvPr id="18436" name="Rectangle 6"/>
          <p:cNvSpPr>
            <a:spLocks noGrp="1"/>
          </p:cNvSpPr>
          <p:nvPr>
            <p:ph sz="half" idx="4294967295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endParaRPr lang="ru-RU" altLang="ru-RU" sz="2200" smtClean="0"/>
          </a:p>
        </p:txBody>
      </p:sp>
      <p:sp>
        <p:nvSpPr>
          <p:cNvPr id="18437" name="Rectangle 7"/>
          <p:cNvSpPr>
            <a:spLocks noGrp="1"/>
          </p:cNvSpPr>
          <p:nvPr>
            <p:ph sz="half" idx="4294967295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r>
              <a:rPr lang="ru-RU" altLang="ru-RU" sz="2200" b="1" i="1" smtClean="0">
                <a:solidFill>
                  <a:srgbClr val="D60093"/>
                </a:solidFill>
                <a:latin typeface="Times New Roman" pitchFamily="18" charset="0"/>
              </a:rPr>
              <a:t> </a:t>
            </a:r>
            <a:r>
              <a:rPr lang="ru-RU" altLang="ru-RU" sz="2400" b="1" i="1" smtClean="0">
                <a:solidFill>
                  <a:srgbClr val="D60093"/>
                </a:solidFill>
                <a:latin typeface="Times New Roman" pitchFamily="18" charset="0"/>
              </a:rPr>
              <a:t>Улучшает циркуляцию крови и внутриглазной жидкости глаз</a:t>
            </a:r>
          </a:p>
          <a:p>
            <a:r>
              <a:rPr lang="ru-RU" altLang="ru-RU" sz="2400" b="1" i="1" smtClean="0">
                <a:solidFill>
                  <a:srgbClr val="D60093"/>
                </a:solidFill>
                <a:latin typeface="Times New Roman" pitchFamily="18" charset="0"/>
              </a:rPr>
              <a:t> Укрепляет мышцы глаз</a:t>
            </a:r>
          </a:p>
          <a:p>
            <a:r>
              <a:rPr lang="ru-RU" altLang="ru-RU" sz="2400" b="1" i="1" smtClean="0">
                <a:solidFill>
                  <a:srgbClr val="D60093"/>
                </a:solidFill>
                <a:latin typeface="Times New Roman" pitchFamily="18" charset="0"/>
              </a:rPr>
              <a:t> Улучшает аккомодацию (это способность глаза человека к хорошему качеству зрения на разных расстояниях) </a:t>
            </a:r>
          </a:p>
        </p:txBody>
      </p:sp>
      <p:pic>
        <p:nvPicPr>
          <p:cNvPr id="18438" name="Picture 9" descr="http://d.mujer.hvimg.com/imagenes/salud/201209021218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1916113"/>
            <a:ext cx="4344988" cy="4392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147050" cy="8651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  <a:t/>
            </a:r>
            <a:br>
              <a:rPr lang="ru-RU" sz="44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ru-RU" sz="44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  <a:t/>
            </a:r>
            <a:br>
              <a:rPr lang="ru-RU" sz="44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en-US" sz="44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  <a:t/>
            </a:r>
            <a:br>
              <a:rPr lang="en-US" sz="44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en-US" sz="44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  <a:t/>
            </a:r>
            <a:br>
              <a:rPr lang="en-US" sz="44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ru-RU" sz="4400" b="1" i="1" smtClean="0">
                <a:solidFill>
                  <a:srgbClr val="0000FF"/>
                </a:solidFill>
                <a:latin typeface="Times New Roman" panose="02020603050405020304" pitchFamily="18" charset="0"/>
              </a:rPr>
              <a:t>Релаксация</a:t>
            </a:r>
          </a:p>
        </p:txBody>
      </p:sp>
      <p:sp>
        <p:nvSpPr>
          <p:cNvPr id="19460" name="Rectangle 6"/>
          <p:cNvSpPr>
            <a:spLocks noGrp="1"/>
          </p:cNvSpPr>
          <p:nvPr>
            <p:ph sz="half" idx="4294967295"/>
          </p:nvPr>
        </p:nvSpPr>
        <p:spPr>
          <a:xfrm>
            <a:off x="323850" y="1628775"/>
            <a:ext cx="4248150" cy="4752975"/>
          </a:xfrm>
        </p:spPr>
        <p:txBody>
          <a:bodyPr/>
          <a:lstStyle/>
          <a:p>
            <a:r>
              <a:rPr lang="ru-RU" altLang="ru-RU" sz="2800" b="1" i="1" smtClean="0">
                <a:solidFill>
                  <a:srgbClr val="9900CC"/>
                </a:solidFill>
                <a:latin typeface="Times New Roman" pitchFamily="18" charset="0"/>
              </a:rPr>
              <a:t>Учит детей расслабляться</a:t>
            </a:r>
          </a:p>
          <a:p>
            <a:r>
              <a:rPr lang="ru-RU" altLang="ru-RU" sz="2800" b="1" i="1" smtClean="0">
                <a:solidFill>
                  <a:srgbClr val="9900CC"/>
                </a:solidFill>
                <a:latin typeface="Times New Roman" pitchFamily="18" charset="0"/>
              </a:rPr>
              <a:t>Способствует концентрации внимания</a:t>
            </a:r>
          </a:p>
          <a:p>
            <a:r>
              <a:rPr lang="ru-RU" altLang="ru-RU" sz="2800" b="1" i="1" smtClean="0">
                <a:solidFill>
                  <a:srgbClr val="9900CC"/>
                </a:solidFill>
                <a:latin typeface="Times New Roman" pitchFamily="18" charset="0"/>
              </a:rPr>
              <a:t>Помогает снять напряжение</a:t>
            </a:r>
          </a:p>
          <a:p>
            <a:r>
              <a:rPr lang="ru-RU" altLang="ru-RU" sz="2800" b="1" i="1" smtClean="0">
                <a:solidFill>
                  <a:srgbClr val="9900CC"/>
                </a:solidFill>
                <a:latin typeface="Times New Roman" pitchFamily="18" charset="0"/>
              </a:rPr>
              <a:t> Снимает возбуждение</a:t>
            </a:r>
          </a:p>
          <a:p>
            <a:endParaRPr lang="ru-RU" altLang="ru-RU" sz="2800" b="1" i="1" smtClean="0">
              <a:solidFill>
                <a:srgbClr val="9900CC"/>
              </a:solidFill>
              <a:latin typeface="Times New Roman" pitchFamily="18" charset="0"/>
            </a:endParaRPr>
          </a:p>
          <a:p>
            <a:endParaRPr lang="ru-RU" altLang="ru-RU" sz="2800" b="1" i="1" smtClean="0">
              <a:solidFill>
                <a:srgbClr val="9900CC"/>
              </a:solidFill>
              <a:latin typeface="Times New Roman" pitchFamily="18" charset="0"/>
            </a:endParaRPr>
          </a:p>
        </p:txBody>
      </p:sp>
      <p:pic>
        <p:nvPicPr>
          <p:cNvPr id="19461" name="Объект 1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419475" y="2019300"/>
            <a:ext cx="5267325" cy="2957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250825" y="260350"/>
            <a:ext cx="4826000" cy="4537075"/>
          </a:xfrm>
        </p:spPr>
        <p:txBody>
          <a:bodyPr/>
          <a:lstStyle/>
          <a:p>
            <a:pPr algn="ctr"/>
            <a:r>
              <a:rPr lang="ru-RU" altLang="ru-RU" sz="2800" b="1" smtClean="0"/>
              <a:t>Динамические паузы во время занятия (физкультминутки).</a:t>
            </a: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800" smtClean="0"/>
              <a:t>Они развлекают детей, создают благоприятную для деятельности атмосферу, несут элементы релаксации, снимают нервное напряжение от перегрузок. </a:t>
            </a:r>
            <a:endParaRPr lang="ru-RU" altLang="ru-RU" sz="2800" b="1" i="1" smtClean="0">
              <a:solidFill>
                <a:srgbClr val="D60093"/>
              </a:solidFill>
              <a:latin typeface="Times New Roman" pitchFamily="18" charset="0"/>
            </a:endParaRPr>
          </a:p>
        </p:txBody>
      </p:sp>
      <p:pic>
        <p:nvPicPr>
          <p:cNvPr id="20485" name="Picture 10" descr="IMG_096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214942" y="2857496"/>
            <a:ext cx="3687758" cy="3681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2214563" y="836613"/>
            <a:ext cx="4968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 i="1">
                <a:solidFill>
                  <a:srgbClr val="C00000"/>
                </a:solidFill>
              </a:rPr>
              <a:t>Бодрящая гимнастика</a:t>
            </a:r>
            <a:endParaRPr lang="ru-RU" altLang="ru-RU" sz="3200" i="1">
              <a:solidFill>
                <a:srgbClr val="C00000"/>
              </a:solidFill>
            </a:endParaRP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684213" y="1844675"/>
            <a:ext cx="71278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i="1">
                <a:solidFill>
                  <a:srgbClr val="0000FF"/>
                </a:solidFill>
              </a:rPr>
              <a:t>Можно выполнять эти упражнения на кроватях или на ковре.</a:t>
            </a:r>
          </a:p>
        </p:txBody>
      </p:sp>
      <p:pic>
        <p:nvPicPr>
          <p:cNvPr id="21509" name="Рисунок 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781300"/>
            <a:ext cx="8642350" cy="3687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2157413" y="522288"/>
            <a:ext cx="4970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 i="1">
                <a:solidFill>
                  <a:schemeClr val="accent1"/>
                </a:solidFill>
              </a:rPr>
              <a:t>Бодрящая гимнастика</a:t>
            </a:r>
            <a:endParaRPr lang="ru-RU" altLang="ru-RU" sz="3200" i="1">
              <a:solidFill>
                <a:schemeClr val="accent1"/>
              </a:solidFill>
            </a:endParaRP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179388" y="1166813"/>
            <a:ext cx="32464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i="1">
                <a:solidFill>
                  <a:srgbClr val="00B050"/>
                </a:solidFill>
              </a:rPr>
              <a:t>Это самомассаж, прогулки по ребристым дощечкам, «дорожкам здоровья», пробежки из спальни в игровую комнату, в которых поддерживается небольшая разница температур.</a:t>
            </a:r>
          </a:p>
        </p:txBody>
      </p:sp>
      <p:pic>
        <p:nvPicPr>
          <p:cNvPr id="22533" name="Рисунок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8400" y="1116013"/>
            <a:ext cx="5154613" cy="5408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2274888" y="671513"/>
            <a:ext cx="4248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600" b="1" i="1">
                <a:solidFill>
                  <a:srgbClr val="FF0000"/>
                </a:solidFill>
              </a:rPr>
              <a:t>Подвижные игры</a:t>
            </a: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395288" y="1557338"/>
            <a:ext cx="33131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i="1">
                <a:solidFill>
                  <a:srgbClr val="9900CC"/>
                </a:solidFill>
              </a:rPr>
              <a:t>Подвижные игры имеют большое значение. Дети удовлетворяют свою потребность в движении, общении друг с другом, и при этом получают необходимую для развития информацию.</a:t>
            </a:r>
          </a:p>
        </p:txBody>
      </p:sp>
      <p:pic>
        <p:nvPicPr>
          <p:cNvPr id="23557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1290638"/>
            <a:ext cx="4664075" cy="4948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836613"/>
            <a:ext cx="7772400" cy="4968875"/>
          </a:xfrm>
        </p:spPr>
        <p:txBody>
          <a:bodyPr/>
          <a:lstStyle/>
          <a:p>
            <a:pPr lvl="1" algn="ctr" eaLnBrk="1" hangingPunct="1">
              <a:buFontTx/>
              <a:buNone/>
            </a:pPr>
            <a:r>
              <a:rPr lang="ru-RU" altLang="ru-RU" sz="3600" b="1" i="1" dirty="0" smtClean="0">
                <a:solidFill>
                  <a:srgbClr val="33CC33"/>
                </a:solidFill>
                <a:latin typeface="Times New Roman" pitchFamily="18" charset="0"/>
              </a:rPr>
              <a:t>«Детям совершенно так же, как и взрослым, хочется быть здоровыми и сильными, только дети не знают, что для этого надо делать. Объясни им, и они будут беречься»</a:t>
            </a:r>
          </a:p>
          <a:p>
            <a:pPr lvl="1" algn="ctr" eaLnBrk="1" hangingPunct="1">
              <a:buFontTx/>
              <a:buNone/>
            </a:pPr>
            <a:endParaRPr lang="ru-RU" altLang="ru-RU" sz="3600" b="1" i="1" dirty="0" smtClean="0">
              <a:solidFill>
                <a:srgbClr val="33CC33"/>
              </a:solidFill>
              <a:latin typeface="Times New Roman" pitchFamily="18" charset="0"/>
            </a:endParaRPr>
          </a:p>
          <a:p>
            <a:pPr lvl="1" algn="r" eaLnBrk="1" hangingPunct="1">
              <a:buFontTx/>
              <a:buNone/>
            </a:pPr>
            <a:r>
              <a:rPr lang="ru-RU" altLang="ru-RU" sz="3600" b="1" i="1" dirty="0" err="1" smtClean="0">
                <a:solidFill>
                  <a:srgbClr val="3333FF"/>
                </a:solidFill>
                <a:latin typeface="Times New Roman" pitchFamily="18" charset="0"/>
              </a:rPr>
              <a:t>Януш</a:t>
            </a:r>
            <a:r>
              <a:rPr lang="ru-RU" altLang="ru-RU" sz="3600" b="1" i="1" dirty="0" smtClean="0">
                <a:solidFill>
                  <a:srgbClr val="3333FF"/>
                </a:solidFill>
                <a:latin typeface="Times New Roman" pitchFamily="18" charset="0"/>
              </a:rPr>
              <a:t> Корчак</a:t>
            </a: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62950" cy="1295400"/>
          </a:xfrm>
        </p:spPr>
        <p:txBody>
          <a:bodyPr/>
          <a:lstStyle/>
          <a:p>
            <a:pPr algn="ctr"/>
            <a:r>
              <a:rPr lang="ru-RU" altLang="ru-RU" sz="4000" b="1" i="1" dirty="0" smtClean="0">
                <a:solidFill>
                  <a:srgbClr val="FF33CC"/>
                </a:solidFill>
                <a:latin typeface="Times New Roman" pitchFamily="18" charset="0"/>
              </a:rPr>
              <a:t>Здоровье ребенка превыше всего,</a:t>
            </a:r>
            <a:br>
              <a:rPr lang="ru-RU" altLang="ru-RU" sz="4000" b="1" i="1" dirty="0" smtClean="0">
                <a:solidFill>
                  <a:srgbClr val="FF33CC"/>
                </a:solidFill>
                <a:latin typeface="Times New Roman" pitchFamily="18" charset="0"/>
              </a:rPr>
            </a:br>
            <a:r>
              <a:rPr lang="ru-RU" altLang="ru-RU" sz="4000" b="1" i="1" dirty="0" smtClean="0">
                <a:solidFill>
                  <a:srgbClr val="FF33CC"/>
                </a:solidFill>
                <a:latin typeface="Times New Roman" pitchFamily="18" charset="0"/>
              </a:rPr>
              <a:t>Богатство земли не заменит его.</a:t>
            </a:r>
            <a:endParaRPr lang="ru-RU" altLang="ru-RU" sz="4000" b="1" i="1" dirty="0" smtClean="0"/>
          </a:p>
        </p:txBody>
      </p:sp>
      <p:pic>
        <p:nvPicPr>
          <p:cNvPr id="24580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1763" y="2143115"/>
            <a:ext cx="8880475" cy="4324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smtClean="0"/>
          </a:p>
          <a:p>
            <a:pPr algn="ctr" eaLnBrk="1" hangingPunct="1">
              <a:buFontTx/>
              <a:buNone/>
            </a:pPr>
            <a:r>
              <a:rPr lang="ru-RU" altLang="ru-RU" sz="3600" b="1" i="1" smtClean="0">
                <a:solidFill>
                  <a:srgbClr val="0000FF"/>
                </a:solidFill>
                <a:latin typeface="Times New Roman" pitchFamily="18" charset="0"/>
              </a:rPr>
              <a:t>Здоровье </a:t>
            </a:r>
            <a:r>
              <a:rPr lang="ru-RU" altLang="ru-RU" sz="3600" b="1" i="1" smtClean="0">
                <a:solidFill>
                  <a:srgbClr val="9900CC"/>
                </a:solidFill>
                <a:latin typeface="Times New Roman" pitchFamily="18" charset="0"/>
              </a:rPr>
              <a:t>- это состояние полного физического, психического </a:t>
            </a:r>
          </a:p>
          <a:p>
            <a:pPr algn="ctr" eaLnBrk="1" hangingPunct="1">
              <a:buFontTx/>
              <a:buNone/>
            </a:pPr>
            <a:r>
              <a:rPr lang="ru-RU" altLang="ru-RU" sz="3600" b="1" i="1" smtClean="0">
                <a:solidFill>
                  <a:srgbClr val="9900CC"/>
                </a:solidFill>
                <a:latin typeface="Times New Roman" pitchFamily="18" charset="0"/>
              </a:rPr>
              <a:t>и социального благополучия, а не просто отсутствие болезней или</a:t>
            </a:r>
          </a:p>
          <a:p>
            <a:pPr algn="ctr" eaLnBrk="1" hangingPunct="1">
              <a:buFontTx/>
              <a:buNone/>
            </a:pPr>
            <a:r>
              <a:rPr lang="ru-RU" altLang="ru-RU" sz="3600" b="1" i="1" smtClean="0">
                <a:solidFill>
                  <a:srgbClr val="9900CC"/>
                </a:solidFill>
                <a:latin typeface="Times New Roman" pitchFamily="18" charset="0"/>
              </a:rPr>
              <a:t> физических дефектов. </a:t>
            </a:r>
          </a:p>
          <a:p>
            <a:pPr algn="ctr" eaLnBrk="1" hangingPunct="1">
              <a:buFontTx/>
              <a:buNone/>
            </a:pPr>
            <a:r>
              <a:rPr lang="ru-RU" altLang="ru-RU" sz="3600" b="1" i="1" smtClean="0">
                <a:solidFill>
                  <a:srgbClr val="0000FF"/>
                </a:solidFill>
                <a:latin typeface="Times New Roman" pitchFamily="18" charset="0"/>
              </a:rPr>
              <a:t>(Всемирная организация здравоохранения)</a:t>
            </a: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b="1" smtClean="0">
              <a:solidFill>
                <a:srgbClr val="9900CC"/>
              </a:solidFill>
              <a:latin typeface="Arial Black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 i="1" smtClean="0">
                <a:solidFill>
                  <a:srgbClr val="FF33CC"/>
                </a:solidFill>
                <a:latin typeface="Times New Roman" pitchFamily="18" charset="0"/>
              </a:rPr>
              <a:t>Здоровьесберегающая технология</a:t>
            </a:r>
            <a:r>
              <a:rPr lang="ru-RU" altLang="ru-RU" sz="3600" b="1" i="1" smtClean="0">
                <a:solidFill>
                  <a:srgbClr val="9900CC"/>
                </a:solidFill>
                <a:latin typeface="Times New Roman" pitchFamily="18" charset="0"/>
              </a:rPr>
              <a:t> - </a:t>
            </a:r>
            <a:r>
              <a:rPr lang="ru-RU" altLang="ru-RU" sz="3600" b="1" i="1" smtClean="0">
                <a:solidFill>
                  <a:srgbClr val="FF0000"/>
                </a:solidFill>
                <a:latin typeface="Times New Roman" pitchFamily="18" charset="0"/>
              </a:rPr>
              <a:t>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развития. </a:t>
            </a: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000" b="1" i="1" smtClean="0">
                <a:solidFill>
                  <a:srgbClr val="FF0066"/>
                </a:solidFill>
                <a:latin typeface="Times New Roman" pitchFamily="18" charset="0"/>
              </a:rPr>
              <a:t>Задачи здоровьесбережения</a:t>
            </a:r>
            <a:r>
              <a:rPr lang="ru-RU" altLang="ru-RU" sz="3600" smtClean="0">
                <a:solidFill>
                  <a:srgbClr val="3333FF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229600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b="1" i="1" smtClean="0">
                <a:solidFill>
                  <a:srgbClr val="6600CC"/>
                </a:solidFill>
                <a:latin typeface="Times New Roman" pitchFamily="18" charset="0"/>
              </a:rPr>
              <a:t>сохранение здоровья детей и повышение двигательной активности и умственной работоспособности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b="1" i="1" smtClean="0">
                <a:solidFill>
                  <a:srgbClr val="6600CC"/>
                </a:solidFill>
                <a:latin typeface="Times New Roman" pitchFamily="18" charset="0"/>
              </a:rPr>
              <a:t>создание адекватных условий для развития и оздоровления детей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b="1" i="1" smtClean="0">
                <a:solidFill>
                  <a:srgbClr val="6600CC"/>
                </a:solidFill>
                <a:latin typeface="Times New Roman" pitchFamily="18" charset="0"/>
              </a:rPr>
              <a:t>создание положительного эмоционального настроя и снятие психоэмоционального напряжения</a:t>
            </a: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5"/>
          <p:cNvSpPr>
            <a:spLocks noGrp="1"/>
          </p:cNvSpPr>
          <p:nvPr>
            <p:ph type="body" idx="4294967295"/>
          </p:nvPr>
        </p:nvSpPr>
        <p:spPr>
          <a:xfrm>
            <a:off x="457200" y="549275"/>
            <a:ext cx="8229600" cy="5775325"/>
          </a:xfrm>
        </p:spPr>
        <p:txBody>
          <a:bodyPr/>
          <a:lstStyle/>
          <a:p>
            <a:pPr marL="495300" indent="-495300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altLang="ru-RU" sz="3600" i="1" smtClean="0">
                <a:solidFill>
                  <a:srgbClr val="9900CC"/>
                </a:solidFill>
                <a:latin typeface="Times New Roman" pitchFamily="18" charset="0"/>
              </a:rPr>
              <a:t> </a:t>
            </a:r>
            <a:r>
              <a:rPr lang="ru-RU" altLang="ru-RU" sz="3600" b="1" i="1" smtClean="0">
                <a:solidFill>
                  <a:srgbClr val="6600CC"/>
                </a:solidFill>
                <a:latin typeface="Times New Roman" pitchFamily="18" charset="0"/>
              </a:rPr>
              <a:t>Здоровьесберегающие образовательные технологии делятся на </a:t>
            </a:r>
            <a:r>
              <a:rPr lang="ru-RU" altLang="ru-RU" sz="3600" b="1" i="1" u="sng" smtClean="0">
                <a:solidFill>
                  <a:srgbClr val="6600CC"/>
                </a:solidFill>
                <a:latin typeface="Times New Roman" pitchFamily="18" charset="0"/>
              </a:rPr>
              <a:t>три группы:</a:t>
            </a:r>
          </a:p>
          <a:p>
            <a:pPr marL="495300" indent="-495300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altLang="ru-RU" sz="3600" b="1" i="1" smtClean="0">
              <a:solidFill>
                <a:srgbClr val="6600CC"/>
              </a:solidFill>
              <a:latin typeface="Times New Roman" pitchFamily="18" charset="0"/>
            </a:endParaRPr>
          </a:p>
          <a:p>
            <a:pPr marL="495300" indent="-49530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altLang="ru-RU" sz="3600" b="1" i="1" smtClean="0">
                <a:solidFill>
                  <a:srgbClr val="D60093"/>
                </a:solidFill>
                <a:latin typeface="Times New Roman" pitchFamily="18" charset="0"/>
              </a:rPr>
              <a:t>1. Технологии сохранения и стимулирования здоровья</a:t>
            </a:r>
          </a:p>
          <a:p>
            <a:pPr marL="495300" indent="-49530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altLang="ru-RU" sz="3600" b="1" i="1" smtClean="0">
              <a:solidFill>
                <a:srgbClr val="D60093"/>
              </a:solidFill>
              <a:latin typeface="Times New Roman" pitchFamily="18" charset="0"/>
            </a:endParaRPr>
          </a:p>
          <a:p>
            <a:pPr marL="495300" indent="-49530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altLang="ru-RU" sz="3600" b="1" i="1" smtClean="0">
                <a:solidFill>
                  <a:srgbClr val="D60093"/>
                </a:solidFill>
                <a:latin typeface="Times New Roman" pitchFamily="18" charset="0"/>
              </a:rPr>
              <a:t>2. Технологии обучения здоровому образу жизни</a:t>
            </a:r>
          </a:p>
          <a:p>
            <a:pPr marL="495300" indent="-495300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altLang="ru-RU" sz="3600" b="1" i="1" smtClean="0">
              <a:solidFill>
                <a:srgbClr val="D60093"/>
              </a:solidFill>
              <a:latin typeface="Times New Roman" pitchFamily="18" charset="0"/>
            </a:endParaRPr>
          </a:p>
          <a:p>
            <a:pPr marL="495300" indent="-49530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altLang="ru-RU" sz="3600" b="1" i="1" smtClean="0">
                <a:solidFill>
                  <a:srgbClr val="D60093"/>
                </a:solidFill>
                <a:latin typeface="Times New Roman" pitchFamily="18" charset="0"/>
              </a:rPr>
              <a:t>3. Коррекционные технологии.</a:t>
            </a:r>
          </a:p>
          <a:p>
            <a:pPr marL="495300" indent="-495300"/>
            <a:endParaRPr lang="ru-RU" altLang="ru-RU" sz="3600" b="1" i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4582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i="1" u="sng" smtClean="0">
                <a:solidFill>
                  <a:srgbClr val="0000FF"/>
                </a:solidFill>
                <a:latin typeface="Times New Roman" panose="02020603050405020304" pitchFamily="18" charset="0"/>
              </a:rPr>
              <a:t>Технологии сохранения и стимулирования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60575"/>
            <a:ext cx="8229600" cy="259238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Динамические паузы</a:t>
            </a:r>
            <a:r>
              <a:rPr lang="ru-RU" sz="3600" b="1" i="1" dirty="0" smtClean="0">
                <a:solidFill>
                  <a:srgbClr val="9900CC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Подвижные игры</a:t>
            </a:r>
            <a:r>
              <a:rPr lang="ru-RU" sz="3600" b="1" i="1" dirty="0" smtClean="0">
                <a:solidFill>
                  <a:srgbClr val="9900CC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Релаксация</a:t>
            </a:r>
            <a:r>
              <a:rPr lang="ru-RU" sz="3600" b="1" i="1" dirty="0" smtClean="0">
                <a:solidFill>
                  <a:srgbClr val="9900CC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Гимнастика пальчиковая</a:t>
            </a:r>
            <a:r>
              <a:rPr lang="ru-RU" sz="3600" b="1" i="1" dirty="0" smtClean="0">
                <a:solidFill>
                  <a:srgbClr val="9900CC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Гимнастика для глаз</a:t>
            </a:r>
            <a:r>
              <a:rPr lang="ru-RU" sz="3600" b="1" i="1" dirty="0" smtClean="0">
                <a:solidFill>
                  <a:srgbClr val="9900CC"/>
                </a:solidFill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Гимнастика дыхательная</a:t>
            </a:r>
            <a:endParaRPr lang="ru-RU" sz="2000" b="1" i="1" dirty="0" smtClean="0">
              <a:solidFill>
                <a:srgbClr val="9900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643812" cy="1511300"/>
          </a:xfrm>
        </p:spPr>
        <p:txBody>
          <a:bodyPr/>
          <a:lstStyle/>
          <a:p>
            <a:pPr algn="ctr" eaLnBrk="1" hangingPunct="1"/>
            <a:r>
              <a:rPr lang="ru-RU" altLang="ru-RU" sz="4000" b="1" i="1" u="sng" smtClean="0">
                <a:solidFill>
                  <a:srgbClr val="0000FF"/>
                </a:solidFill>
                <a:latin typeface="Times New Roman" pitchFamily="18" charset="0"/>
              </a:rPr>
              <a:t>Технологии обучения здоровому образу жизни</a:t>
            </a:r>
            <a:br>
              <a:rPr lang="ru-RU" altLang="ru-RU" sz="4000" b="1" i="1" u="sng" smtClean="0">
                <a:solidFill>
                  <a:srgbClr val="0000FF"/>
                </a:solidFill>
                <a:latin typeface="Times New Roman" pitchFamily="18" charset="0"/>
              </a:rPr>
            </a:br>
            <a:endParaRPr lang="ru-RU" altLang="ru-RU" sz="4000" b="1" i="1" u="sng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2276475"/>
            <a:ext cx="8075612" cy="4032250"/>
          </a:xfrm>
        </p:spPr>
        <p:txBody>
          <a:bodyPr/>
          <a:lstStyle/>
          <a:p>
            <a:r>
              <a:rPr lang="ru-RU" altLang="ru-RU" sz="3600" b="1" i="1" smtClean="0">
                <a:solidFill>
                  <a:srgbClr val="FF33CC"/>
                </a:solidFill>
                <a:latin typeface="Times New Roman" pitchFamily="18" charset="0"/>
              </a:rPr>
              <a:t>Физкультурные занятия</a:t>
            </a:r>
          </a:p>
          <a:p>
            <a:r>
              <a:rPr lang="ru-RU" altLang="ru-RU" sz="3600" b="1" i="1" smtClean="0">
                <a:solidFill>
                  <a:srgbClr val="FF33CC"/>
                </a:solidFill>
                <a:latin typeface="Times New Roman" pitchFamily="18" charset="0"/>
              </a:rPr>
              <a:t>Точечный массаж</a:t>
            </a:r>
          </a:p>
          <a:p>
            <a:r>
              <a:rPr lang="ru-RU" altLang="ru-RU" sz="3600" b="1" i="1" smtClean="0">
                <a:solidFill>
                  <a:srgbClr val="FF33CC"/>
                </a:solidFill>
                <a:latin typeface="Times New Roman" pitchFamily="18" charset="0"/>
              </a:rPr>
              <a:t>Коммуникативные игры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z="2400" b="1" i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8"/>
          <p:cNvSpPr>
            <a:spLocks noGrp="1"/>
          </p:cNvSpPr>
          <p:nvPr>
            <p:ph type="title" idx="4294967295"/>
          </p:nvPr>
        </p:nvSpPr>
        <p:spPr>
          <a:xfrm>
            <a:off x="357158" y="857232"/>
            <a:ext cx="8301038" cy="863600"/>
          </a:xfrm>
        </p:spPr>
        <p:txBody>
          <a:bodyPr/>
          <a:lstStyle/>
          <a:p>
            <a:pPr algn="ctr"/>
            <a:r>
              <a:rPr lang="ru-RU" altLang="ru-RU" sz="4400" b="1" i="1" u="sng" dirty="0" smtClean="0">
                <a:solidFill>
                  <a:srgbClr val="0000FF"/>
                </a:solidFill>
                <a:latin typeface="Times New Roman" pitchFamily="18" charset="0"/>
              </a:rPr>
              <a:t>Коррекционные технологии</a:t>
            </a:r>
          </a:p>
        </p:txBody>
      </p:sp>
      <p:sp>
        <p:nvSpPr>
          <p:cNvPr id="13316" name="Rectangle 9"/>
          <p:cNvSpPr>
            <a:spLocks noGrp="1"/>
          </p:cNvSpPr>
          <p:nvPr>
            <p:ph idx="4294967295"/>
          </p:nvPr>
        </p:nvSpPr>
        <p:spPr>
          <a:xfrm>
            <a:off x="428596" y="2285992"/>
            <a:ext cx="8218487" cy="3441713"/>
          </a:xfrm>
        </p:spPr>
        <p:txBody>
          <a:bodyPr/>
          <a:lstStyle/>
          <a:p>
            <a:r>
              <a:rPr lang="ru-RU" altLang="ru-RU" sz="3600" b="1" i="1" dirty="0" err="1" smtClean="0">
                <a:solidFill>
                  <a:srgbClr val="FF33CC"/>
                </a:solidFill>
                <a:latin typeface="Times New Roman" pitchFamily="18" charset="0"/>
              </a:rPr>
              <a:t>Сказкотерапия</a:t>
            </a:r>
            <a:endParaRPr lang="ru-RU" altLang="ru-RU" sz="3600" b="1" i="1" dirty="0" smtClean="0">
              <a:solidFill>
                <a:srgbClr val="FF33CC"/>
              </a:solidFill>
              <a:latin typeface="Times New Roman" pitchFamily="18" charset="0"/>
            </a:endParaRPr>
          </a:p>
          <a:p>
            <a:r>
              <a:rPr lang="ru-RU" altLang="ru-RU" sz="3600" b="1" i="1" dirty="0" smtClean="0">
                <a:solidFill>
                  <a:srgbClr val="FF33CC"/>
                </a:solidFill>
                <a:latin typeface="Times New Roman" pitchFamily="18" charset="0"/>
              </a:rPr>
              <a:t>Песочная терапия</a:t>
            </a:r>
          </a:p>
          <a:p>
            <a:r>
              <a:rPr lang="ru-RU" altLang="ru-RU" sz="3600" b="1" i="1" dirty="0" err="1" smtClean="0">
                <a:solidFill>
                  <a:srgbClr val="FF33CC"/>
                </a:solidFill>
                <a:latin typeface="Times New Roman" pitchFamily="18" charset="0"/>
              </a:rPr>
              <a:t>Арт</a:t>
            </a:r>
            <a:r>
              <a:rPr lang="ru-RU" altLang="ru-RU" sz="3600" b="1" i="1" dirty="0" smtClean="0">
                <a:solidFill>
                  <a:srgbClr val="FF33CC"/>
                </a:solidFill>
                <a:latin typeface="Times New Roman" pitchFamily="18" charset="0"/>
              </a:rPr>
              <a:t> –терапия</a:t>
            </a:r>
          </a:p>
          <a:p>
            <a:r>
              <a:rPr lang="ru-RU" altLang="ru-RU" sz="3600" b="1" i="1" dirty="0" err="1" smtClean="0">
                <a:solidFill>
                  <a:srgbClr val="FF33CC"/>
                </a:solidFill>
                <a:latin typeface="Times New Roman" pitchFamily="18" charset="0"/>
              </a:rPr>
              <a:t>Су-Джок</a:t>
            </a:r>
            <a:r>
              <a:rPr lang="ru-RU" altLang="ru-RU" sz="3600" b="1" i="1" dirty="0" smtClean="0">
                <a:solidFill>
                  <a:srgbClr val="FF33CC"/>
                </a:solidFill>
                <a:latin typeface="Times New Roman" pitchFamily="18" charset="0"/>
              </a:rPr>
              <a:t> терапия</a:t>
            </a: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684213" y="620713"/>
            <a:ext cx="74279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000" b="1" i="1" u="sng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 advClick="0" advTm="2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1115</TotalTime>
  <Words>469</Words>
  <Application>Microsoft Office PowerPoint</Application>
  <PresentationFormat>Экран (4:3)</PresentationFormat>
  <Paragraphs>83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</vt:lpstr>
      <vt:lpstr>Слайд 2</vt:lpstr>
      <vt:lpstr>Слайд 3</vt:lpstr>
      <vt:lpstr>Слайд 4</vt:lpstr>
      <vt:lpstr>Задачи здоровьесбережения </vt:lpstr>
      <vt:lpstr>Слайд 6</vt:lpstr>
      <vt:lpstr>Технологии сохранения и стимулирования</vt:lpstr>
      <vt:lpstr>Технологии обучения здоровому образу жизни </vt:lpstr>
      <vt:lpstr>Коррекционные технологии</vt:lpstr>
      <vt:lpstr>Гимнастика пальчиковая </vt:lpstr>
      <vt:lpstr>Дыхательная гимнастика  </vt:lpstr>
      <vt:lpstr>Су-Джок терапия</vt:lpstr>
      <vt:lpstr>Точечный массаж и самомассаж</vt:lpstr>
      <vt:lpstr> Гимнастика для глаз</vt:lpstr>
      <vt:lpstr>    Релаксация</vt:lpstr>
      <vt:lpstr>Динамические паузы во время занятия (физкультминутки). Они развлекают детей, создают благоприятную для деятельности атмосферу, несут элементы релаксации, снимают нервное напряжение от перегрузок. </vt:lpstr>
      <vt:lpstr>Слайд 17</vt:lpstr>
      <vt:lpstr>Слайд 18</vt:lpstr>
      <vt:lpstr>Слайд 19</vt:lpstr>
      <vt:lpstr>Здоровье ребенка превыше всего, Богатство земли не заменит его.</vt:lpstr>
    </vt:vector>
  </TitlesOfParts>
  <Company>boy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Title Here…</dc:title>
  <dc:creator>side</dc:creator>
  <cp:lastModifiedBy>Пользователь</cp:lastModifiedBy>
  <cp:revision>64</cp:revision>
  <dcterms:created xsi:type="dcterms:W3CDTF">2008-05-28T10:20:44Z</dcterms:created>
  <dcterms:modified xsi:type="dcterms:W3CDTF">2023-12-15T09:14:17Z</dcterms:modified>
</cp:coreProperties>
</file>