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7" r:id="rId4"/>
    <p:sldId id="268" r:id="rId5"/>
    <p:sldId id="272" r:id="rId6"/>
    <p:sldId id="279" r:id="rId7"/>
    <p:sldId id="270" r:id="rId8"/>
    <p:sldId id="271" r:id="rId9"/>
    <p:sldId id="277" r:id="rId10"/>
    <p:sldId id="275" r:id="rId11"/>
    <p:sldId id="273" r:id="rId12"/>
    <p:sldId id="260" r:id="rId13"/>
    <p:sldId id="276" r:id="rId14"/>
    <p:sldId id="274" r:id="rId15"/>
    <p:sldId id="266" r:id="rId16"/>
    <p:sldId id="265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6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157A-A16D-429D-9CBD-BA7D02B7FD2E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99D9A0D-3F28-445F-93DE-F50142015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157A-A16D-429D-9CBD-BA7D02B7FD2E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D9A0D-3F28-445F-93DE-F50142015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157A-A16D-429D-9CBD-BA7D02B7FD2E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D9A0D-3F28-445F-93DE-F50142015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157A-A16D-429D-9CBD-BA7D02B7FD2E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99D9A0D-3F28-445F-93DE-F50142015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157A-A16D-429D-9CBD-BA7D02B7FD2E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D9A0D-3F28-445F-93DE-F501420154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157A-A16D-429D-9CBD-BA7D02B7FD2E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D9A0D-3F28-445F-93DE-F50142015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157A-A16D-429D-9CBD-BA7D02B7FD2E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99D9A0D-3F28-445F-93DE-F501420154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157A-A16D-429D-9CBD-BA7D02B7FD2E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D9A0D-3F28-445F-93DE-F50142015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157A-A16D-429D-9CBD-BA7D02B7FD2E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D9A0D-3F28-445F-93DE-F50142015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157A-A16D-429D-9CBD-BA7D02B7FD2E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D9A0D-3F28-445F-93DE-F50142015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157A-A16D-429D-9CBD-BA7D02B7FD2E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D9A0D-3F28-445F-93DE-F501420154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C86157A-A16D-429D-9CBD-BA7D02B7FD2E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99D9A0D-3F28-445F-93DE-F501420154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diamond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alldwn.ru/viaziemskii-nikolai-ghrighor'ievich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80119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МКОУ «Садовская СШ» Быковского муниципального района Волгоградской области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412776"/>
            <a:ext cx="7560840" cy="151216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800" b="1" dirty="0" smtClean="0"/>
              <a:t>Учебный проект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«</a:t>
            </a:r>
            <a:r>
              <a:rPr lang="ru-RU" sz="4000" dirty="0" smtClean="0">
                <a:solidFill>
                  <a:srgbClr val="0070C0"/>
                </a:solidFill>
              </a:rPr>
              <a:t>Генерал </a:t>
            </a:r>
            <a:r>
              <a:rPr lang="ru-RU" sz="4000" smtClean="0">
                <a:solidFill>
                  <a:srgbClr val="0070C0"/>
                </a:solidFill>
              </a:rPr>
              <a:t>Михаил </a:t>
            </a:r>
            <a:r>
              <a:rPr lang="ru-RU" sz="4000" smtClean="0">
                <a:solidFill>
                  <a:srgbClr val="0070C0"/>
                </a:solidFill>
              </a:rPr>
              <a:t>Ефремов, </a:t>
            </a:r>
            <a:r>
              <a:rPr lang="ru-RU" sz="4000" dirty="0" smtClean="0">
                <a:solidFill>
                  <a:srgbClr val="0070C0"/>
                </a:solidFill>
              </a:rPr>
              <a:t>н</a:t>
            </a:r>
            <a:r>
              <a:rPr lang="ru-RU" sz="4000" smtClean="0">
                <a:solidFill>
                  <a:srgbClr val="0070C0"/>
                </a:solidFill>
              </a:rPr>
              <a:t>е</a:t>
            </a:r>
            <a:r>
              <a:rPr lang="ru-RU" sz="4000" dirty="0" smtClean="0">
                <a:solidFill>
                  <a:srgbClr val="0070C0"/>
                </a:solidFill>
              </a:rPr>
              <a:t> предавший Родину и солдат».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3284984"/>
            <a:ext cx="34563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ru-RU" dirty="0" smtClean="0"/>
              <a:t>Выполнили: учащиеся 6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</a:p>
          <a:p>
            <a:pPr>
              <a:spcBef>
                <a:spcPts val="0"/>
              </a:spcBef>
              <a:defRPr/>
            </a:pPr>
            <a:r>
              <a:rPr lang="ru-RU" dirty="0" smtClean="0"/>
              <a:t>Автор проекта: Агеева Алина</a:t>
            </a:r>
            <a:endParaRPr lang="ru-RU" dirty="0"/>
          </a:p>
          <a:p>
            <a:pPr>
              <a:spcBef>
                <a:spcPts val="0"/>
              </a:spcBef>
              <a:defRPr/>
            </a:pPr>
            <a:r>
              <a:rPr lang="ru-RU" dirty="0"/>
              <a:t> </a:t>
            </a:r>
          </a:p>
          <a:p>
            <a:pPr>
              <a:spcBef>
                <a:spcPts val="0"/>
              </a:spcBef>
              <a:defRPr/>
            </a:pPr>
            <a:r>
              <a:rPr lang="ru-RU" dirty="0"/>
              <a:t> </a:t>
            </a:r>
          </a:p>
          <a:p>
            <a:pPr>
              <a:spcBef>
                <a:spcPts val="0"/>
              </a:spcBef>
              <a:defRPr/>
            </a:pPr>
            <a:r>
              <a:rPr lang="ru-RU" dirty="0"/>
              <a:t> </a:t>
            </a:r>
            <a:r>
              <a:rPr lang="ru-RU" dirty="0" smtClean="0"/>
              <a:t>Руководители:                                                                       </a:t>
            </a:r>
            <a:endParaRPr lang="ru-RU" dirty="0"/>
          </a:p>
          <a:p>
            <a:pPr>
              <a:spcBef>
                <a:spcPts val="0"/>
              </a:spcBef>
              <a:defRPr/>
            </a:pPr>
            <a:r>
              <a:rPr lang="ru-RU" dirty="0" err="1"/>
              <a:t>Жингалиева</a:t>
            </a:r>
            <a:r>
              <a:rPr lang="ru-RU" dirty="0"/>
              <a:t> К.И</a:t>
            </a:r>
            <a:r>
              <a:rPr lang="ru-RU" dirty="0" smtClean="0"/>
              <a:t>. </a:t>
            </a:r>
            <a:r>
              <a:rPr lang="ru-RU" dirty="0" err="1" smtClean="0"/>
              <a:t>Мусахаева</a:t>
            </a:r>
            <a:r>
              <a:rPr lang="ru-RU" dirty="0" smtClean="0"/>
              <a:t> А.А.</a:t>
            </a:r>
            <a:endParaRPr lang="ru-RU" dirty="0"/>
          </a:p>
          <a:p>
            <a:pPr>
              <a:spcBef>
                <a:spcPts val="0"/>
              </a:spcBef>
              <a:defRPr/>
            </a:pPr>
            <a:r>
              <a:rPr lang="ru-RU" dirty="0"/>
              <a:t> </a:t>
            </a:r>
          </a:p>
        </p:txBody>
      </p:sp>
      <p:pic>
        <p:nvPicPr>
          <p:cNvPr id="1026" name="Picture 2" descr="C:\Users\User\Desktop\efrem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24944"/>
            <a:ext cx="3456384" cy="38164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Место захоронения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User\Desktop\220px-Могила_генерала_М._Г._Ефремова_в_Слободке,_19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46" y="1556781"/>
            <a:ext cx="3132000" cy="4171241"/>
          </a:xfrm>
          <a:prstGeom prst="rect">
            <a:avLst/>
          </a:prstGeom>
          <a:noFill/>
        </p:spPr>
      </p:pic>
      <p:pic>
        <p:nvPicPr>
          <p:cNvPr id="2051" name="Picture 3" descr="C:\Users\User\Desktop\Могила_генерала_М._Г._Ефремова_в_Слободк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54" y="1340764"/>
            <a:ext cx="4680000" cy="34669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5934670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Могила </a:t>
            </a:r>
            <a:r>
              <a:rPr lang="ru-RU" b="1" dirty="0" err="1" smtClean="0"/>
              <a:t>генерала_М.Г.Ефремова</a:t>
            </a:r>
            <a:r>
              <a:rPr lang="ru-RU" b="1" dirty="0" smtClean="0"/>
              <a:t> в Слободке,1942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48691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/>
              <a:t>Могила_генерала_М._Г._Ефремова_в_</a:t>
            </a:r>
            <a:endParaRPr lang="ru-RU" b="1" dirty="0" smtClean="0"/>
          </a:p>
          <a:p>
            <a:r>
              <a:rPr lang="ru-RU" b="1" dirty="0" smtClean="0"/>
              <a:t>Слободке</a:t>
            </a:r>
            <a:endParaRPr lang="ru-RU" b="1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60648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Семья М. Г. Ефремова — жена Елизавета Васильевна и сын Миша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User\Desktop\Efremov's_famil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7416000" cy="52642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Ефремов М.М., сын командарма, перед могилой отца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7" name="Picture 1" descr="C:\Users\User\Desktop\efremov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599" y="1556791"/>
            <a:ext cx="7838743" cy="486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УКАЗ ПРЕЗИДЕНТА РОССИЙСКОЙ ФЕДЕРАЦИИ от 31 декабря 1996 г. №1792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 мужество и героизм, проявленные в борьбе с немецко-фашистскими захватчиками в Великой Отечественной войне 1941 - 1945 годов присвоить звание ГЕРОЙ РОССИЙСКОЙ ФЕДЕРАЦИИ ЕФРЕМОВУ МИХАИЛУ ГРИГОРЬЕВИЧУ, ГЕНЕРАЛ-ЛЕЙТЕНАНТУ /ПОСМЕРТНО/.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Памятник Ефремову М.Г (Вязьма)</a:t>
            </a:r>
            <a:endParaRPr lang="ru-RU" dirty="0"/>
          </a:p>
        </p:txBody>
      </p:sp>
      <p:pic>
        <p:nvPicPr>
          <p:cNvPr id="5122" name="Picture 2" descr="C:\Users\User\Desktop\1024px-Памятник_Ефремову_М.Г_(Вязьма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Церковь, у которой первоначально был захоронен Ефремов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User\Desktop\1024px-Церковь,_у_которой_первоначально_был_захоронен_Ефрем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7560000" cy="502029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Братская могила и памятник на месте гибели Ефремова.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User\Desktop\1024px-Братская_могила_и_памятник_на_месте_гибели_Ефремова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4392488" cy="3753267"/>
          </a:xfrm>
          <a:prstGeom prst="rect">
            <a:avLst/>
          </a:prstGeom>
          <a:noFill/>
        </p:spPr>
      </p:pic>
      <p:pic>
        <p:nvPicPr>
          <p:cNvPr id="4099" name="Picture 3" descr="C:\Users\User\Desktop\1024px-Мемориальная_доска_на_памятнике_на_месте_гибели_Ефремо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556792"/>
            <a:ext cx="3600400" cy="37444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148064" y="5445224"/>
            <a:ext cx="3851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Мемориальная доска на месте гибели Ефремова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54452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Братская могила и памятник на месте гибели Ефремова</a:t>
            </a:r>
            <a:endParaRPr lang="ru-RU" b="1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800" b="1" dirty="0" smtClean="0">
                <a:solidFill>
                  <a:srgbClr val="C00000"/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8800" b="1" dirty="0" smtClean="0">
                <a:solidFill>
                  <a:srgbClr val="C00000"/>
                </a:solidFill>
              </a:rPr>
              <a:t>за внимание!</a:t>
            </a:r>
            <a:endParaRPr lang="ru-RU" sz="8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efremov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6912000" cy="4921386"/>
          </a:xfrm>
          <a:prstGeom prst="rect">
            <a:avLst/>
          </a:prstGeom>
          <a:noFill/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67544" y="172425"/>
            <a:ext cx="81369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Командиры 33-й армии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Ржевско-Вяземская наступательная операция 8 января—20 апреля 1942 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User\Desktop\Ржевско-Вяземская наступательная операция 8 января—20 апреля 1942 г.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4162"/>
            <a:ext cx="7632847" cy="504318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Zhukov-LIFE-1944-19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56992"/>
            <a:ext cx="2736304" cy="3024336"/>
          </a:xfrm>
          <a:prstGeom prst="rect">
            <a:avLst/>
          </a:prstGeom>
          <a:noFill/>
        </p:spPr>
      </p:pic>
      <p:pic>
        <p:nvPicPr>
          <p:cNvPr id="5" name="Picture 2" descr="C:\Users\User\Desktop\efrem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356992"/>
            <a:ext cx="2952328" cy="3096344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251520" y="1772816"/>
            <a:ext cx="2808312" cy="100811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Георгий Константинович Жуков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831632" y="1772816"/>
            <a:ext cx="3132856" cy="10081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Михаил Григорьевич Ефремов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63888" y="476672"/>
            <a:ext cx="2016224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Иосиф Виссарионович Сталин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Stalin Josep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772816"/>
            <a:ext cx="2543175" cy="33909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rgbClr val="7030A0"/>
                </a:solidFill>
              </a:rPr>
              <a:t>Последний приказ командарма № 027 — 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на выход.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>
            <a:noAutofit/>
          </a:bodyPr>
          <a:lstStyle/>
          <a:p>
            <a:r>
              <a:rPr lang="ru-RU" sz="1100" b="1" dirty="0" smtClean="0"/>
              <a:t>«1. Противник, занимая </a:t>
            </a:r>
            <a:r>
              <a:rPr lang="ru-RU" sz="1100" b="1" dirty="0" err="1" smtClean="0"/>
              <a:t>Песково</a:t>
            </a:r>
            <a:r>
              <a:rPr lang="ru-RU" sz="1100" b="1" dirty="0" smtClean="0"/>
              <a:t>, </a:t>
            </a:r>
            <a:r>
              <a:rPr lang="ru-RU" sz="1100" b="1" dirty="0" err="1" smtClean="0"/>
              <a:t>Буслава</a:t>
            </a:r>
            <a:r>
              <a:rPr lang="ru-RU" sz="1100" b="1" dirty="0" smtClean="0"/>
              <a:t>, Беляево, Щелоки, </a:t>
            </a:r>
            <a:r>
              <a:rPr lang="ru-RU" sz="1100" b="1" dirty="0" err="1" smtClean="0"/>
              <a:t>Реутово</a:t>
            </a:r>
            <a:r>
              <a:rPr lang="ru-RU" sz="1100" b="1" dirty="0" smtClean="0"/>
              <a:t>, активными действиями прикрывает свою группировку на р. Угра с запада.</a:t>
            </a:r>
          </a:p>
          <a:p>
            <a:r>
              <a:rPr lang="ru-RU" sz="1100" b="1" dirty="0" smtClean="0"/>
              <a:t>2. Во исполнение приказа главкома № К/217 для одновременного разгрома противника совместно с 43 и 49 армиями и соединения со своими армиями наша группа войск наносит удар в ночь с 12 на 13.04.42 с тыла по врагу общим направлением через Мал. </a:t>
            </a:r>
            <a:r>
              <a:rPr lang="ru-RU" sz="1100" b="1" dirty="0" err="1" smtClean="0"/>
              <a:t>Виселево</a:t>
            </a:r>
            <a:r>
              <a:rPr lang="ru-RU" sz="1100" b="1" dirty="0" smtClean="0"/>
              <a:t>, </a:t>
            </a:r>
            <a:r>
              <a:rPr lang="ru-RU" sz="1100" b="1" dirty="0" err="1" smtClean="0"/>
              <a:t>Мосеенки</a:t>
            </a:r>
            <a:r>
              <a:rPr lang="ru-RU" sz="1100" b="1" dirty="0" smtClean="0"/>
              <a:t>, </a:t>
            </a:r>
            <a:r>
              <a:rPr lang="ru-RU" sz="1100" b="1" dirty="0" err="1" smtClean="0"/>
              <a:t>Стененки</a:t>
            </a:r>
            <a:r>
              <a:rPr lang="ru-RU" sz="1100" b="1" dirty="0" smtClean="0"/>
              <a:t> на Бол. Устье, Косая Гора, </a:t>
            </a:r>
            <a:r>
              <a:rPr lang="ru-RU" sz="1100" b="1" dirty="0" err="1" smtClean="0"/>
              <a:t>Русиново</a:t>
            </a:r>
            <a:r>
              <a:rPr lang="ru-RU" sz="1100" b="1" dirty="0" smtClean="0"/>
              <a:t>.</a:t>
            </a:r>
          </a:p>
          <a:p>
            <a:r>
              <a:rPr lang="ru-RU" sz="1100" b="1" dirty="0" smtClean="0"/>
              <a:t>Главный удар через Родня, Шумихино, Нов. Михайловка, </a:t>
            </a:r>
            <a:r>
              <a:rPr lang="ru-RU" sz="1100" b="1" dirty="0" err="1" smtClean="0"/>
              <a:t>Мосеенки</a:t>
            </a:r>
            <a:r>
              <a:rPr lang="ru-RU" sz="1100" b="1" dirty="0" smtClean="0"/>
              <a:t>.</a:t>
            </a:r>
          </a:p>
          <a:p>
            <a:r>
              <a:rPr lang="ru-RU" sz="1100" b="1" dirty="0" smtClean="0"/>
              <a:t>3. 338 </a:t>
            </a:r>
            <a:r>
              <a:rPr lang="ru-RU" sz="1100" b="1" dirty="0" err="1" smtClean="0"/>
              <a:t>сд</a:t>
            </a:r>
            <a:r>
              <a:rPr lang="ru-RU" sz="1100" b="1" dirty="0" smtClean="0"/>
              <a:t> наступать в полосе: справа — (иск.) </a:t>
            </a:r>
            <a:r>
              <a:rPr lang="ru-RU" sz="1100" b="1" dirty="0" err="1" smtClean="0"/>
              <a:t>Реутово</a:t>
            </a:r>
            <a:r>
              <a:rPr lang="ru-RU" sz="1100" b="1" dirty="0" smtClean="0"/>
              <a:t>, (иск.) </a:t>
            </a:r>
            <a:r>
              <a:rPr lang="ru-RU" sz="1100" b="1" dirty="0" err="1" smtClean="0"/>
              <a:t>Ступники</a:t>
            </a:r>
            <a:r>
              <a:rPr lang="ru-RU" sz="1100" b="1" dirty="0" smtClean="0"/>
              <a:t>, (иск.) Слободка, (иск.) </a:t>
            </a:r>
            <a:r>
              <a:rPr lang="ru-RU" sz="1100" b="1" dirty="0" err="1" smtClean="0"/>
              <a:t>Андреенки</a:t>
            </a:r>
            <a:r>
              <a:rPr lang="ru-RU" sz="1100" b="1" dirty="0" smtClean="0"/>
              <a:t>, </a:t>
            </a:r>
            <a:r>
              <a:rPr lang="ru-RU" sz="1100" b="1" dirty="0" err="1" smtClean="0"/>
              <a:t>Русиново</a:t>
            </a:r>
            <a:r>
              <a:rPr lang="ru-RU" sz="1100" b="1" dirty="0" smtClean="0"/>
              <a:t>; слева — (иск.) Беляево, (иск.) Родня, Шумихина, (иск.) Нов. Михайловка, (иск.) </a:t>
            </a:r>
            <a:r>
              <a:rPr lang="ru-RU" sz="1100" b="1" dirty="0" err="1" smtClean="0"/>
              <a:t>Мосеенки</a:t>
            </a:r>
            <a:r>
              <a:rPr lang="ru-RU" sz="1100" b="1" dirty="0" smtClean="0"/>
              <a:t>, Косая Гора.</a:t>
            </a:r>
          </a:p>
          <a:p>
            <a:r>
              <a:rPr lang="ru-RU" sz="1100" b="1" dirty="0" smtClean="0"/>
              <a:t>4. 160 </a:t>
            </a:r>
            <a:r>
              <a:rPr lang="ru-RU" sz="1100" b="1" dirty="0" err="1" smtClean="0"/>
              <a:t>сд</a:t>
            </a:r>
            <a:r>
              <a:rPr lang="ru-RU" sz="1100" b="1" dirty="0" smtClean="0"/>
              <a:t> наступать в полосе: справа — Беляево, Родня, (иск.) Мал. </a:t>
            </a:r>
            <a:r>
              <a:rPr lang="ru-RU" sz="1100" b="1" dirty="0" err="1" smtClean="0"/>
              <a:t>Бославка</a:t>
            </a:r>
            <a:r>
              <a:rPr lang="ru-RU" sz="1100" b="1" dirty="0" smtClean="0"/>
              <a:t>, Нов. Михайловка, </a:t>
            </a:r>
            <a:r>
              <a:rPr lang="ru-RU" sz="1100" b="1" dirty="0" err="1" smtClean="0"/>
              <a:t>Мосеенки</a:t>
            </a:r>
            <a:r>
              <a:rPr lang="ru-RU" sz="1100" b="1" dirty="0" smtClean="0"/>
              <a:t>, (иск.) Косая Гора; слева р. Угра.</a:t>
            </a:r>
          </a:p>
          <a:p>
            <a:r>
              <a:rPr lang="ru-RU" sz="1100" b="1" dirty="0" smtClean="0"/>
              <a:t>5. 113 </a:t>
            </a:r>
            <a:r>
              <a:rPr lang="ru-RU" sz="1100" b="1" dirty="0" err="1" smtClean="0"/>
              <a:t>сд</a:t>
            </a:r>
            <a:r>
              <a:rPr lang="ru-RU" sz="1100" b="1" dirty="0" smtClean="0"/>
              <a:t>, составляя арьергард группы войск, прикрывать наступление группы войск.</a:t>
            </a:r>
          </a:p>
          <a:p>
            <a:r>
              <a:rPr lang="ru-RU" sz="1100" b="1" dirty="0" smtClean="0"/>
              <a:t>Действовать методами подвижной обороны — уничтожая наседающего врага, разрушать, минировать пути за собою, устраивать завалы. Противник должен всюду встречать непреодолимые и труднопреодолимые препятствия.</a:t>
            </a:r>
          </a:p>
          <a:p>
            <a:r>
              <a:rPr lang="ru-RU" sz="1100" b="1" dirty="0" smtClean="0"/>
              <a:t>6. В авангарды и боковые отряды выделить лучшие части, снабдив их артиллерией, орудиями ПТО, минометами и саперными частями.</a:t>
            </a:r>
          </a:p>
          <a:p>
            <a:r>
              <a:rPr lang="ru-RU" sz="1100" b="1" dirty="0" smtClean="0"/>
              <a:t>При встрече с противником в затяжные бои не вступать, а немедленно обходить противника по закрытой местности.</a:t>
            </a:r>
          </a:p>
          <a:p>
            <a:r>
              <a:rPr lang="ru-RU" sz="1100" b="1" dirty="0" smtClean="0"/>
              <a:t>Движение совершать главным образом ночами.</a:t>
            </a:r>
          </a:p>
          <a:p>
            <a:r>
              <a:rPr lang="ru-RU" sz="1100" b="1" dirty="0" smtClean="0"/>
              <a:t>Все дороги к основным маршрутам главных сил также минировать, для чего заранее выбросить отборные команды саперов.</a:t>
            </a:r>
          </a:p>
          <a:p>
            <a:r>
              <a:rPr lang="ru-RU" sz="1100" b="1" dirty="0" smtClean="0"/>
              <a:t>При нашем наступлении местный конский состав, обоз и мужчин от 16 до 55 лет забирать с собой.</a:t>
            </a:r>
          </a:p>
          <a:p>
            <a:r>
              <a:rPr lang="ru-RU" sz="1100" b="1" dirty="0" smtClean="0"/>
              <a:t>7. Дивизиям 338 и 160 иметь сильные авангарды, постоянно действовать в полосе своего наступления усиленной разведкой из лучших отборных сил. Организовать сильные боковые отряды. Дивизиям иметь свои арьергарды на случаи просачивания врага в тыл действующих дивизий и для охраны раненых.</a:t>
            </a:r>
          </a:p>
          <a:p>
            <a:r>
              <a:rPr lang="ru-RU" sz="1100" b="1" dirty="0" smtClean="0"/>
              <a:t>8. Начало общего наступления приказанием командарма, письменно или лично. Наступление внезапное — без артиллерийской подготовки.</a:t>
            </a:r>
          </a:p>
          <a:p>
            <a:r>
              <a:rPr lang="ru-RU" sz="1100" b="1" dirty="0" smtClean="0"/>
              <a:t>9. Требую от командиров и комиссаров всех степеней решительных, смелых и дерзких действий.</a:t>
            </a:r>
          </a:p>
          <a:p>
            <a:r>
              <a:rPr lang="ru-RU" sz="1100" b="1" dirty="0" smtClean="0"/>
              <a:t>Тщательно продумать и отработать все вопросы взаимодействия, организовать четкое управление частями и подразделениями. Каждому командиру до командира дивизии включительно иметь двух заместителей.</a:t>
            </a:r>
          </a:p>
          <a:p>
            <a:r>
              <a:rPr lang="ru-RU" sz="1100" b="1" dirty="0" smtClean="0"/>
              <a:t>10. Мои заместители: первый — генерал Офросимов, второй — полковник </a:t>
            </a:r>
            <a:r>
              <a:rPr lang="ru-RU" sz="1100" b="1" dirty="0" err="1" smtClean="0"/>
              <a:t>Олихвер</a:t>
            </a:r>
            <a:r>
              <a:rPr lang="ru-RU" sz="1100" b="1" dirty="0" smtClean="0"/>
              <a:t>»</a:t>
            </a:r>
          </a:p>
          <a:p>
            <a:endParaRPr lang="ru-RU" sz="11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_0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212976"/>
            <a:ext cx="3384376" cy="3456383"/>
          </a:xfrm>
          <a:prstGeom prst="rect">
            <a:avLst/>
          </a:prstGeom>
          <a:noFill/>
        </p:spPr>
      </p:pic>
      <p:pic>
        <p:nvPicPr>
          <p:cNvPr id="3" name="Picture 2" descr="C:\Users\User\Desktop\ppt_smol_vov_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340768"/>
            <a:ext cx="5184576" cy="51125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116632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 Black" pitchFamily="34" charset="0"/>
              </a:rPr>
              <a:t>И повел солдат на прорыв из окружения….</a:t>
            </a:r>
            <a:endParaRPr lang="ru-RU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diamond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Фашисты в оккупированной Вязьме, 1942 г</a:t>
            </a:r>
            <a:endParaRPr lang="ru-RU" b="1" dirty="0"/>
          </a:p>
        </p:txBody>
      </p:sp>
      <p:pic>
        <p:nvPicPr>
          <p:cNvPr id="25602" name="Picture 2" descr="C:\Users\User\Desktop\ppt_smol_vov_09_290_2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7344000" cy="51606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  <a:hlinkClick r:id="rId2"/>
              </a:rPr>
              <a:t>Тело генерала Ефремова перед погре</a:t>
            </a:r>
            <a:r>
              <a:rPr lang="ru-RU" sz="2800" b="1" u="sng" dirty="0" smtClean="0">
                <a:solidFill>
                  <a:srgbClr val="C00000"/>
                </a:solidFill>
              </a:rPr>
              <a:t>бением…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26626" name="Picture 2" descr="C:\Users\User\Desktop\efremov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556792"/>
            <a:ext cx="7601045" cy="500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15563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rgbClr val="0070C0"/>
                </a:solidFill>
              </a:rPr>
              <a:t>Работа поискового отряда, вскрытое захоронение бойцов 33-й армии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User\Desktop\efremov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080637" cy="52919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264</TotalTime>
  <Words>197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МКОУ «Садовская СШ» Быковского муниципального района Волгоградской области</vt:lpstr>
      <vt:lpstr>Слайд 2</vt:lpstr>
      <vt:lpstr>Ржевско-Вяземская наступательная операция 8 января—20 апреля 1942 .</vt:lpstr>
      <vt:lpstr>Слайд 4</vt:lpstr>
      <vt:lpstr>Последний приказ командарма № 027 —  на выход. </vt:lpstr>
      <vt:lpstr>Слайд 6</vt:lpstr>
      <vt:lpstr>Фашисты в оккупированной Вязьме, 1942 г</vt:lpstr>
      <vt:lpstr>Тело генерала Ефремова перед погребением…</vt:lpstr>
      <vt:lpstr>Работа поискового отряда, вскрытое захоронение бойцов 33-й армии </vt:lpstr>
      <vt:lpstr>Место захоронения</vt:lpstr>
      <vt:lpstr>Слайд 11</vt:lpstr>
      <vt:lpstr>Ефремов М.М., сын командарма, перед могилой отца </vt:lpstr>
      <vt:lpstr>УКАЗ ПРЕЗИДЕНТА РОССИЙСКОЙ ФЕДЕРАЦИИ от 31 декабря 1996 г. №1792</vt:lpstr>
      <vt:lpstr>Памятник Ефремову М.Г (Вязьма)</vt:lpstr>
      <vt:lpstr>Церковь, у которой первоначально был захоронен Ефремов</vt:lpstr>
      <vt:lpstr>Братская могила и памятник на месте гибели Ефремова.</vt:lpstr>
      <vt:lpstr>Слайд 17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«Садовская СШ» Быковского муниципального района Волгоградской области</dc:title>
  <dc:creator>User</dc:creator>
  <cp:lastModifiedBy>User</cp:lastModifiedBy>
  <cp:revision>34</cp:revision>
  <dcterms:created xsi:type="dcterms:W3CDTF">2016-03-10T15:34:13Z</dcterms:created>
  <dcterms:modified xsi:type="dcterms:W3CDTF">2018-03-27T13:41:30Z</dcterms:modified>
</cp:coreProperties>
</file>