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4B75DF-E5B4-4CC3-A92A-47186EEE62B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569692D-0204-4A9F-8B98-CB8C0E7BFD5D}">
      <dgm:prSet phldrT="[Текст]"/>
      <dgm:spPr/>
      <dgm:t>
        <a:bodyPr/>
        <a:lstStyle/>
        <a:p>
          <a:r>
            <a:rPr lang="ru-RU" dirty="0" smtClean="0"/>
            <a:t>        </a:t>
          </a:r>
          <a:r>
            <a:rPr lang="ru-RU" dirty="0" smtClean="0">
              <a:solidFill>
                <a:schemeClr val="tx1"/>
              </a:solidFill>
            </a:rPr>
            <a:t>Формирование и развитие социально-бытовых навыков у детей с тяжелой и средней степенью умственной отсталости – очень сложный процесс, значительно отличающийся от аналогичного процесса у детей с нормальным интеллектуальным развитием.</a:t>
          </a:r>
          <a:endParaRPr lang="ru-RU" dirty="0">
            <a:solidFill>
              <a:schemeClr val="tx1"/>
            </a:solidFill>
          </a:endParaRPr>
        </a:p>
      </dgm:t>
    </dgm:pt>
    <dgm:pt modelId="{1CC6AF09-72A0-4C4B-8FC0-B73ED1914F97}" type="parTrans" cxnId="{45227CCA-EE66-4F1C-B9A2-DA95C2FEEDF7}">
      <dgm:prSet/>
      <dgm:spPr/>
      <dgm:t>
        <a:bodyPr/>
        <a:lstStyle/>
        <a:p>
          <a:endParaRPr lang="ru-RU"/>
        </a:p>
      </dgm:t>
    </dgm:pt>
    <dgm:pt modelId="{B4BBA0F1-189C-4AB0-95D3-7BB9B309BC47}" type="sibTrans" cxnId="{45227CCA-EE66-4F1C-B9A2-DA95C2FEEDF7}">
      <dgm:prSet/>
      <dgm:spPr/>
      <dgm:t>
        <a:bodyPr/>
        <a:lstStyle/>
        <a:p>
          <a:endParaRPr lang="ru-RU"/>
        </a:p>
      </dgm:t>
    </dgm:pt>
    <dgm:pt modelId="{D6D8F643-F2F0-4E5C-B803-F74103E2B274}">
      <dgm:prSet phldrT="[Текст]" phldr="1"/>
      <dgm:spPr/>
      <dgm:t>
        <a:bodyPr/>
        <a:lstStyle/>
        <a:p>
          <a:endParaRPr lang="ru-RU" dirty="0"/>
        </a:p>
      </dgm:t>
    </dgm:pt>
    <dgm:pt modelId="{9F488C5E-DC70-4734-BED4-3BCB679A4390}" type="parTrans" cxnId="{1561DC7C-9A26-4F7D-A599-035695AD2EC0}">
      <dgm:prSet/>
      <dgm:spPr/>
      <dgm:t>
        <a:bodyPr/>
        <a:lstStyle/>
        <a:p>
          <a:endParaRPr lang="ru-RU"/>
        </a:p>
      </dgm:t>
    </dgm:pt>
    <dgm:pt modelId="{D726DBCC-17CF-4FBA-9739-D8FF2C8BBDA7}" type="sibTrans" cxnId="{1561DC7C-9A26-4F7D-A599-035695AD2EC0}">
      <dgm:prSet/>
      <dgm:spPr/>
      <dgm:t>
        <a:bodyPr/>
        <a:lstStyle/>
        <a:p>
          <a:endParaRPr lang="ru-RU"/>
        </a:p>
      </dgm:t>
    </dgm:pt>
    <dgm:pt modelId="{67F782BC-E5C1-4D86-9751-ECDEBA230C5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        Социально-бытовые навыки – это совокупность специфических навыков, вменяемых обществом человеку в различных ситуациях как обязательные.</a:t>
          </a:r>
          <a:endParaRPr lang="ru-RU" dirty="0">
            <a:solidFill>
              <a:schemeClr val="tx1"/>
            </a:solidFill>
          </a:endParaRPr>
        </a:p>
      </dgm:t>
    </dgm:pt>
    <dgm:pt modelId="{B5922FA9-88AB-4A26-B8EA-0CBE07A90417}" type="parTrans" cxnId="{B6502A03-9FAF-444B-8156-7D9AA43730C8}">
      <dgm:prSet/>
      <dgm:spPr/>
      <dgm:t>
        <a:bodyPr/>
        <a:lstStyle/>
        <a:p>
          <a:endParaRPr lang="ru-RU"/>
        </a:p>
      </dgm:t>
    </dgm:pt>
    <dgm:pt modelId="{12D8A07A-CF2B-4C30-8F09-A1D58CAAC2A7}" type="sibTrans" cxnId="{B6502A03-9FAF-444B-8156-7D9AA43730C8}">
      <dgm:prSet/>
      <dgm:spPr/>
      <dgm:t>
        <a:bodyPr/>
        <a:lstStyle/>
        <a:p>
          <a:endParaRPr lang="ru-RU"/>
        </a:p>
      </dgm:t>
    </dgm:pt>
    <dgm:pt modelId="{B7C0FABF-FB42-4DD1-BCCA-76A3DA04C516}">
      <dgm:prSet phldrT="[Текст]" phldr="1"/>
      <dgm:spPr/>
      <dgm:t>
        <a:bodyPr/>
        <a:lstStyle/>
        <a:p>
          <a:endParaRPr lang="ru-RU" dirty="0"/>
        </a:p>
      </dgm:t>
    </dgm:pt>
    <dgm:pt modelId="{4A3F340E-FCBB-4C78-AF31-0F5FB7D1C020}" type="parTrans" cxnId="{C513541F-2991-43B7-A063-9DC2D69D8640}">
      <dgm:prSet/>
      <dgm:spPr/>
      <dgm:t>
        <a:bodyPr/>
        <a:lstStyle/>
        <a:p>
          <a:endParaRPr lang="ru-RU"/>
        </a:p>
      </dgm:t>
    </dgm:pt>
    <dgm:pt modelId="{1C57056E-45F3-4DD7-A61A-08157FEA36AF}" type="sibTrans" cxnId="{C513541F-2991-43B7-A063-9DC2D69D8640}">
      <dgm:prSet/>
      <dgm:spPr/>
      <dgm:t>
        <a:bodyPr/>
        <a:lstStyle/>
        <a:p>
          <a:endParaRPr lang="ru-RU"/>
        </a:p>
      </dgm:t>
    </dgm:pt>
    <dgm:pt modelId="{7736A150-752E-4831-B09B-811411ABA7FE}" type="pres">
      <dgm:prSet presAssocID="{874B75DF-E5B4-4CC3-A92A-47186EEE62B4}" presName="linear" presStyleCnt="0">
        <dgm:presLayoutVars>
          <dgm:animLvl val="lvl"/>
          <dgm:resizeHandles val="exact"/>
        </dgm:presLayoutVars>
      </dgm:prSet>
      <dgm:spPr/>
    </dgm:pt>
    <dgm:pt modelId="{31A2818F-7E78-4F53-88AC-BF3D1A1F0410}" type="pres">
      <dgm:prSet presAssocID="{A569692D-0204-4A9F-8B98-CB8C0E7BFD5D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B613AE-1A4C-45A9-AC2B-9244740C31D2}" type="pres">
      <dgm:prSet presAssocID="{A569692D-0204-4A9F-8B98-CB8C0E7BFD5D}" presName="childText" presStyleLbl="revTx" presStyleIdx="0" presStyleCnt="2">
        <dgm:presLayoutVars>
          <dgm:bulletEnabled val="1"/>
        </dgm:presLayoutVars>
      </dgm:prSet>
      <dgm:spPr/>
    </dgm:pt>
    <dgm:pt modelId="{E9B48C1E-29C6-492F-8AFB-548290C48392}" type="pres">
      <dgm:prSet presAssocID="{67F782BC-E5C1-4D86-9751-ECDEBA230C5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339776-5F56-4519-A329-4BE64A7E260B}" type="pres">
      <dgm:prSet presAssocID="{67F782BC-E5C1-4D86-9751-ECDEBA230C5E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C513541F-2991-43B7-A063-9DC2D69D8640}" srcId="{67F782BC-E5C1-4D86-9751-ECDEBA230C5E}" destId="{B7C0FABF-FB42-4DD1-BCCA-76A3DA04C516}" srcOrd="0" destOrd="0" parTransId="{4A3F340E-FCBB-4C78-AF31-0F5FB7D1C020}" sibTransId="{1C57056E-45F3-4DD7-A61A-08157FEA36AF}"/>
    <dgm:cxn modelId="{FB0D5114-2041-4110-A477-68C079791338}" type="presOf" srcId="{A569692D-0204-4A9F-8B98-CB8C0E7BFD5D}" destId="{31A2818F-7E78-4F53-88AC-BF3D1A1F0410}" srcOrd="0" destOrd="0" presId="urn:microsoft.com/office/officeart/2005/8/layout/vList2"/>
    <dgm:cxn modelId="{45227CCA-EE66-4F1C-B9A2-DA95C2FEEDF7}" srcId="{874B75DF-E5B4-4CC3-A92A-47186EEE62B4}" destId="{A569692D-0204-4A9F-8B98-CB8C0E7BFD5D}" srcOrd="0" destOrd="0" parTransId="{1CC6AF09-72A0-4C4B-8FC0-B73ED1914F97}" sibTransId="{B4BBA0F1-189C-4AB0-95D3-7BB9B309BC47}"/>
    <dgm:cxn modelId="{CCF56768-AA37-4DC4-B820-B649A170B0EE}" type="presOf" srcId="{B7C0FABF-FB42-4DD1-BCCA-76A3DA04C516}" destId="{97339776-5F56-4519-A329-4BE64A7E260B}" srcOrd="0" destOrd="0" presId="urn:microsoft.com/office/officeart/2005/8/layout/vList2"/>
    <dgm:cxn modelId="{C86175AC-6651-4A8E-A580-53957CB6026F}" type="presOf" srcId="{D6D8F643-F2F0-4E5C-B803-F74103E2B274}" destId="{5CB613AE-1A4C-45A9-AC2B-9244740C31D2}" srcOrd="0" destOrd="0" presId="urn:microsoft.com/office/officeart/2005/8/layout/vList2"/>
    <dgm:cxn modelId="{B6502A03-9FAF-444B-8156-7D9AA43730C8}" srcId="{874B75DF-E5B4-4CC3-A92A-47186EEE62B4}" destId="{67F782BC-E5C1-4D86-9751-ECDEBA230C5E}" srcOrd="1" destOrd="0" parTransId="{B5922FA9-88AB-4A26-B8EA-0CBE07A90417}" sibTransId="{12D8A07A-CF2B-4C30-8F09-A1D58CAAC2A7}"/>
    <dgm:cxn modelId="{1561DC7C-9A26-4F7D-A599-035695AD2EC0}" srcId="{A569692D-0204-4A9F-8B98-CB8C0E7BFD5D}" destId="{D6D8F643-F2F0-4E5C-B803-F74103E2B274}" srcOrd="0" destOrd="0" parTransId="{9F488C5E-DC70-4734-BED4-3BCB679A4390}" sibTransId="{D726DBCC-17CF-4FBA-9739-D8FF2C8BBDA7}"/>
    <dgm:cxn modelId="{3196A4A3-8C56-4585-877D-07C8F11AB2C5}" type="presOf" srcId="{67F782BC-E5C1-4D86-9751-ECDEBA230C5E}" destId="{E9B48C1E-29C6-492F-8AFB-548290C48392}" srcOrd="0" destOrd="0" presId="urn:microsoft.com/office/officeart/2005/8/layout/vList2"/>
    <dgm:cxn modelId="{A6D99FD4-576C-434C-9F02-838062F5EBEF}" type="presOf" srcId="{874B75DF-E5B4-4CC3-A92A-47186EEE62B4}" destId="{7736A150-752E-4831-B09B-811411ABA7FE}" srcOrd="0" destOrd="0" presId="urn:microsoft.com/office/officeart/2005/8/layout/vList2"/>
    <dgm:cxn modelId="{09CDE82C-F05C-4514-BE07-23912234F009}" type="presParOf" srcId="{7736A150-752E-4831-B09B-811411ABA7FE}" destId="{31A2818F-7E78-4F53-88AC-BF3D1A1F0410}" srcOrd="0" destOrd="0" presId="urn:microsoft.com/office/officeart/2005/8/layout/vList2"/>
    <dgm:cxn modelId="{0B190375-A9E9-4B13-8CC1-03D73014C529}" type="presParOf" srcId="{7736A150-752E-4831-B09B-811411ABA7FE}" destId="{5CB613AE-1A4C-45A9-AC2B-9244740C31D2}" srcOrd="1" destOrd="0" presId="urn:microsoft.com/office/officeart/2005/8/layout/vList2"/>
    <dgm:cxn modelId="{0413BEBB-9E49-4455-B265-9E5C5AA220F1}" type="presParOf" srcId="{7736A150-752E-4831-B09B-811411ABA7FE}" destId="{E9B48C1E-29C6-492F-8AFB-548290C48392}" srcOrd="2" destOrd="0" presId="urn:microsoft.com/office/officeart/2005/8/layout/vList2"/>
    <dgm:cxn modelId="{8644B9B8-6819-4C21-9C95-CD685F93CCAA}" type="presParOf" srcId="{7736A150-752E-4831-B09B-811411ABA7FE}" destId="{97339776-5F56-4519-A329-4BE64A7E260B}" srcOrd="3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CC67698-050C-4A4E-8B5C-FB63DB6B90D0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EF05050-17FC-46B7-B3CF-28C60096A3F9}">
      <dgm:prSet phldrT="[Текст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Обучение воспитанников социально-бытовым навыкам как правило производится по следующим разделам</a:t>
          </a:r>
          <a:endParaRPr lang="ru-RU" dirty="0"/>
        </a:p>
      </dgm:t>
    </dgm:pt>
    <dgm:pt modelId="{8A3973E1-A6E9-4961-8352-F068EC23C40B}" type="parTrans" cxnId="{666BC53B-5DBF-437F-8BB5-A6FCE901CABC}">
      <dgm:prSet/>
      <dgm:spPr/>
      <dgm:t>
        <a:bodyPr/>
        <a:lstStyle/>
        <a:p>
          <a:endParaRPr lang="ru-RU"/>
        </a:p>
      </dgm:t>
    </dgm:pt>
    <dgm:pt modelId="{88035999-287F-4CB0-BCD0-2CC34510D4D8}" type="sibTrans" cxnId="{666BC53B-5DBF-437F-8BB5-A6FCE901CABC}">
      <dgm:prSet/>
      <dgm:spPr/>
      <dgm:t>
        <a:bodyPr/>
        <a:lstStyle/>
        <a:p>
          <a:endParaRPr lang="ru-RU"/>
        </a:p>
      </dgm:t>
    </dgm:pt>
    <dgm:pt modelId="{EF46492C-D7DA-44EF-BC87-69E79C3ED52E}">
      <dgm:prSet/>
      <dgm:spPr>
        <a:ln>
          <a:noFill/>
        </a:ln>
        <a:effectLst>
          <a:outerShdw blurRad="184150" dist="241300" dir="11520000" sx="110000" sy="110000" algn="ctr">
            <a:srgbClr val="000000">
              <a:alpha val="18000"/>
            </a:srgbClr>
          </a:outerShdw>
        </a:effectLst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gm:spPr>
      <dgm:t>
        <a:bodyPr vert="vert270"/>
        <a:lstStyle/>
        <a:p>
          <a:r>
            <a:rPr lang="ru-RU" dirty="0" smtClean="0"/>
            <a:t>культура поведения и общения</a:t>
          </a:r>
          <a:endParaRPr lang="ru-RU" dirty="0"/>
        </a:p>
      </dgm:t>
    </dgm:pt>
    <dgm:pt modelId="{4C2F4461-96FD-4C06-8A50-D54A5A8C3164}" type="parTrans" cxnId="{4918F9F3-FC8C-4247-A9DF-1DEFF319ACA0}">
      <dgm:prSet/>
      <dgm:spPr/>
      <dgm:t>
        <a:bodyPr/>
        <a:lstStyle/>
        <a:p>
          <a:endParaRPr lang="ru-RU"/>
        </a:p>
      </dgm:t>
    </dgm:pt>
    <dgm:pt modelId="{B6749AC2-1134-43A3-8EC4-53E3ED8A97FC}" type="sibTrans" cxnId="{4918F9F3-FC8C-4247-A9DF-1DEFF319ACA0}">
      <dgm:prSet/>
      <dgm:spPr/>
      <dgm:t>
        <a:bodyPr/>
        <a:lstStyle/>
        <a:p>
          <a:endParaRPr lang="ru-RU"/>
        </a:p>
      </dgm:t>
    </dgm:pt>
    <dgm:pt modelId="{9A3B985E-1BF3-499B-B752-A14B6CD54135}">
      <dgm:prSet/>
      <dgm:spPr>
        <a:ln>
          <a:noFill/>
        </a:ln>
        <a:effectLst>
          <a:outerShdw blurRad="184150" dist="241300" dir="11520000" sx="110000" sy="110000" algn="ctr">
            <a:srgbClr val="000000">
              <a:alpha val="18000"/>
            </a:srgbClr>
          </a:outerShdw>
        </a:effectLst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gm:spPr>
      <dgm:t>
        <a:bodyPr vert="vert270"/>
        <a:lstStyle/>
        <a:p>
          <a:r>
            <a:rPr lang="ru-RU" dirty="0" smtClean="0"/>
            <a:t>питание, природа</a:t>
          </a:r>
          <a:endParaRPr lang="ru-RU" dirty="0"/>
        </a:p>
      </dgm:t>
    </dgm:pt>
    <dgm:pt modelId="{B04BB66B-D0A7-43DF-ABEF-A014C1F65564}" type="parTrans" cxnId="{D9F3B04B-AA81-4C45-B980-571A546C7E1A}">
      <dgm:prSet/>
      <dgm:spPr/>
      <dgm:t>
        <a:bodyPr/>
        <a:lstStyle/>
        <a:p>
          <a:endParaRPr lang="ru-RU"/>
        </a:p>
      </dgm:t>
    </dgm:pt>
    <dgm:pt modelId="{4035D8EE-7C84-48E7-8740-E60006AB5E01}" type="sibTrans" cxnId="{D9F3B04B-AA81-4C45-B980-571A546C7E1A}">
      <dgm:prSet/>
      <dgm:spPr/>
      <dgm:t>
        <a:bodyPr/>
        <a:lstStyle/>
        <a:p>
          <a:endParaRPr lang="ru-RU"/>
        </a:p>
      </dgm:t>
    </dgm:pt>
    <dgm:pt modelId="{72AD2251-66ED-4105-A197-1DC02A4427FE}">
      <dgm:prSet/>
      <dgm:spPr>
        <a:ln>
          <a:noFill/>
        </a:ln>
        <a:effectLst>
          <a:outerShdw blurRad="184150" dist="241300" dir="11520000" sx="110000" sy="110000" algn="ctr">
            <a:srgbClr val="000000">
              <a:alpha val="18000"/>
            </a:srgbClr>
          </a:outerShdw>
        </a:effectLst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gm:spPr>
      <dgm:t>
        <a:bodyPr vert="vert270"/>
        <a:lstStyle/>
        <a:p>
          <a:r>
            <a:rPr lang="ru-RU" dirty="0" smtClean="0"/>
            <a:t>охрана здоровья и физическое развитие</a:t>
          </a:r>
          <a:endParaRPr lang="ru-RU" dirty="0"/>
        </a:p>
      </dgm:t>
    </dgm:pt>
    <dgm:pt modelId="{5222A63C-74A5-439C-B152-EFD71EF13B50}" type="parTrans" cxnId="{37063E29-5CB7-48B3-A14E-C26B12C7AB8B}">
      <dgm:prSet/>
      <dgm:spPr/>
      <dgm:t>
        <a:bodyPr/>
        <a:lstStyle/>
        <a:p>
          <a:endParaRPr lang="ru-RU"/>
        </a:p>
      </dgm:t>
    </dgm:pt>
    <dgm:pt modelId="{4D3517EA-BC98-4D74-A737-C31CCF9F1D05}" type="sibTrans" cxnId="{37063E29-5CB7-48B3-A14E-C26B12C7AB8B}">
      <dgm:prSet/>
      <dgm:spPr/>
      <dgm:t>
        <a:bodyPr/>
        <a:lstStyle/>
        <a:p>
          <a:endParaRPr lang="ru-RU"/>
        </a:p>
      </dgm:t>
    </dgm:pt>
    <dgm:pt modelId="{5E01A3A1-0D1B-4C93-9564-00D4F1591352}">
      <dgm:prSet/>
      <dgm:spPr>
        <a:ln>
          <a:noFill/>
        </a:ln>
        <a:effectLst>
          <a:outerShdw blurRad="184150" dist="241300" dir="11520000" sx="110000" sy="110000" algn="ctr">
            <a:srgbClr val="000000">
              <a:alpha val="18000"/>
            </a:srgbClr>
          </a:outerShdw>
        </a:effectLst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gm:spPr>
      <dgm:t>
        <a:bodyPr vert="vert270"/>
        <a:lstStyle/>
        <a:p>
          <a:r>
            <a:rPr lang="ru-RU" dirty="0" smtClean="0"/>
            <a:t>отдых и досуг (я и мое свободное время), </a:t>
          </a:r>
          <a:endParaRPr lang="ru-RU" dirty="0"/>
        </a:p>
      </dgm:t>
    </dgm:pt>
    <dgm:pt modelId="{AF1785BB-520C-48ED-937D-F5CF5E3B120F}" type="parTrans" cxnId="{DBF6C171-8997-4764-99D1-F1539432FDE0}">
      <dgm:prSet/>
      <dgm:spPr/>
      <dgm:t>
        <a:bodyPr/>
        <a:lstStyle/>
        <a:p>
          <a:endParaRPr lang="ru-RU"/>
        </a:p>
      </dgm:t>
    </dgm:pt>
    <dgm:pt modelId="{30343E7B-6C7D-441F-9ED5-767EDE569C3C}" type="sibTrans" cxnId="{DBF6C171-8997-4764-99D1-F1539432FDE0}">
      <dgm:prSet/>
      <dgm:spPr/>
      <dgm:t>
        <a:bodyPr/>
        <a:lstStyle/>
        <a:p>
          <a:endParaRPr lang="ru-RU"/>
        </a:p>
      </dgm:t>
    </dgm:pt>
    <dgm:pt modelId="{4906091D-6B0A-4C82-8D2D-034E3A55CD04}">
      <dgm:prSet/>
      <dgm:spPr>
        <a:ln>
          <a:noFill/>
        </a:ln>
        <a:effectLst>
          <a:outerShdw blurRad="184150" dist="241300" dir="11520000" sx="110000" sy="110000" algn="ctr">
            <a:srgbClr val="000000">
              <a:alpha val="18000"/>
            </a:srgbClr>
          </a:outerShdw>
        </a:effectLst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gm:spPr>
      <dgm:t>
        <a:bodyPr vert="vert270"/>
        <a:lstStyle/>
        <a:p>
          <a:r>
            <a:rPr lang="ru-RU" dirty="0" smtClean="0"/>
            <a:t>ориентирование в окружающем мире</a:t>
          </a:r>
          <a:endParaRPr lang="ru-RU" dirty="0"/>
        </a:p>
      </dgm:t>
    </dgm:pt>
    <dgm:pt modelId="{BE690A0B-F807-4AAA-953E-A42AADD96915}" type="parTrans" cxnId="{7BE2F2F0-DA14-4E50-A7AA-897FF8CA6777}">
      <dgm:prSet/>
      <dgm:spPr/>
      <dgm:t>
        <a:bodyPr/>
        <a:lstStyle/>
        <a:p>
          <a:endParaRPr lang="ru-RU"/>
        </a:p>
      </dgm:t>
    </dgm:pt>
    <dgm:pt modelId="{332E2E25-AEB6-45F5-9F35-ACAA3852C346}" type="sibTrans" cxnId="{7BE2F2F0-DA14-4E50-A7AA-897FF8CA6777}">
      <dgm:prSet/>
      <dgm:spPr/>
      <dgm:t>
        <a:bodyPr/>
        <a:lstStyle/>
        <a:p>
          <a:endParaRPr lang="ru-RU"/>
        </a:p>
      </dgm:t>
    </dgm:pt>
    <dgm:pt modelId="{A9C1E58C-F018-42EB-8321-E090E85B21A4}">
      <dgm:prSet/>
      <dgm:spPr>
        <a:ln>
          <a:noFill/>
        </a:ln>
        <a:effectLst>
          <a:outerShdw blurRad="184150" dist="241300" dir="11520000" sx="110000" sy="110000" algn="ctr">
            <a:srgbClr val="000000">
              <a:alpha val="18000"/>
            </a:srgbClr>
          </a:outerShdw>
        </a:effectLst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gm:spPr>
      <dgm:t>
        <a:bodyPr vert="vert270"/>
        <a:lstStyle/>
        <a:p>
          <a:r>
            <a:rPr lang="ru-RU" dirty="0" smtClean="0"/>
            <a:t>одежда и обувь</a:t>
          </a:r>
          <a:endParaRPr lang="ru-RU" dirty="0"/>
        </a:p>
      </dgm:t>
    </dgm:pt>
    <dgm:pt modelId="{07B64353-64D5-4252-931D-500966BAA303}" type="parTrans" cxnId="{21D97CC7-B7BC-4D7B-A6B9-A16AD05C7FC9}">
      <dgm:prSet/>
      <dgm:spPr/>
      <dgm:t>
        <a:bodyPr/>
        <a:lstStyle/>
        <a:p>
          <a:endParaRPr lang="ru-RU"/>
        </a:p>
      </dgm:t>
    </dgm:pt>
    <dgm:pt modelId="{E6F2A458-E5CD-4231-A195-97D40ABA6588}" type="sibTrans" cxnId="{21D97CC7-B7BC-4D7B-A6B9-A16AD05C7FC9}">
      <dgm:prSet/>
      <dgm:spPr/>
      <dgm:t>
        <a:bodyPr/>
        <a:lstStyle/>
        <a:p>
          <a:endParaRPr lang="ru-RU"/>
        </a:p>
      </dgm:t>
    </dgm:pt>
    <dgm:pt modelId="{A267A10B-015C-49B7-A02E-B33F173D9E2E}">
      <dgm:prSet/>
      <dgm:spPr>
        <a:ln>
          <a:noFill/>
        </a:ln>
        <a:effectLst>
          <a:outerShdw blurRad="184150" dist="241300" dir="11520000" sx="110000" sy="110000" algn="ctr">
            <a:srgbClr val="000000">
              <a:alpha val="18000"/>
            </a:srgbClr>
          </a:outerShdw>
        </a:effectLst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gm:spPr>
      <dgm:t>
        <a:bodyPr vert="vert270"/>
        <a:lstStyle/>
        <a:p>
          <a:r>
            <a:rPr lang="ru-RU" dirty="0" smtClean="0"/>
            <a:t>безопасность жизнедеятельности</a:t>
          </a:r>
          <a:endParaRPr lang="ru-RU" dirty="0"/>
        </a:p>
      </dgm:t>
    </dgm:pt>
    <dgm:pt modelId="{F607010E-3FE7-45C0-97DF-82D64CCF9480}" type="parTrans" cxnId="{23190C94-A14D-40B4-B71A-CE94B6CF383B}">
      <dgm:prSet/>
      <dgm:spPr/>
      <dgm:t>
        <a:bodyPr/>
        <a:lstStyle/>
        <a:p>
          <a:endParaRPr lang="ru-RU"/>
        </a:p>
      </dgm:t>
    </dgm:pt>
    <dgm:pt modelId="{5BB2BF55-067A-4801-8CB1-687275DB9837}" type="sibTrans" cxnId="{23190C94-A14D-40B4-B71A-CE94B6CF383B}">
      <dgm:prSet/>
      <dgm:spPr/>
      <dgm:t>
        <a:bodyPr/>
        <a:lstStyle/>
        <a:p>
          <a:endParaRPr lang="ru-RU"/>
        </a:p>
      </dgm:t>
    </dgm:pt>
    <dgm:pt modelId="{45A11122-64EF-426B-9DD2-240F8D0FF138}">
      <dgm:prSet/>
      <dgm:spPr>
        <a:ln>
          <a:noFill/>
        </a:ln>
        <a:effectLst>
          <a:outerShdw blurRad="184150" dist="241300" dir="11520000" sx="110000" sy="110000" algn="ctr">
            <a:srgbClr val="000000">
              <a:alpha val="18000"/>
            </a:srgbClr>
          </a:outerShdw>
        </a:effectLst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gm:spPr>
      <dgm:t>
        <a:bodyPr vert="vert270"/>
        <a:lstStyle/>
        <a:p>
          <a:r>
            <a:rPr lang="ru-RU" smtClean="0"/>
            <a:t>жилые помещения</a:t>
          </a:r>
          <a:endParaRPr lang="ru-RU"/>
        </a:p>
      </dgm:t>
    </dgm:pt>
    <dgm:pt modelId="{0186841F-F710-4463-8094-C4EADEDBA193}" type="parTrans" cxnId="{89E1A47D-4DF8-40F3-B513-1AA338ED8962}">
      <dgm:prSet/>
      <dgm:spPr/>
      <dgm:t>
        <a:bodyPr/>
        <a:lstStyle/>
        <a:p>
          <a:endParaRPr lang="ru-RU"/>
        </a:p>
      </dgm:t>
    </dgm:pt>
    <dgm:pt modelId="{22D1CCC3-7EFE-4184-BB07-2ED74B898F1D}" type="sibTrans" cxnId="{89E1A47D-4DF8-40F3-B513-1AA338ED8962}">
      <dgm:prSet/>
      <dgm:spPr/>
      <dgm:t>
        <a:bodyPr/>
        <a:lstStyle/>
        <a:p>
          <a:endParaRPr lang="ru-RU"/>
        </a:p>
      </dgm:t>
    </dgm:pt>
    <dgm:pt modelId="{F49B77C2-1F2F-491A-9F09-7C385A440964}" type="pres">
      <dgm:prSet presAssocID="{2CC67698-050C-4A4E-8B5C-FB63DB6B90D0}" presName="composite" presStyleCnt="0">
        <dgm:presLayoutVars>
          <dgm:chMax val="1"/>
          <dgm:dir/>
          <dgm:resizeHandles val="exact"/>
        </dgm:presLayoutVars>
      </dgm:prSet>
      <dgm:spPr/>
    </dgm:pt>
    <dgm:pt modelId="{13BE9137-C6C3-4827-9A95-38AE0200E2BF}" type="pres">
      <dgm:prSet presAssocID="{FEF05050-17FC-46B7-B3CF-28C60096A3F9}" presName="roof" presStyleLbl="dkBgShp" presStyleIdx="0" presStyleCnt="2" custLinFactNeighborX="-348" custLinFactNeighborY="-49458"/>
      <dgm:spPr/>
      <dgm:t>
        <a:bodyPr/>
        <a:lstStyle/>
        <a:p>
          <a:endParaRPr lang="ru-RU"/>
        </a:p>
      </dgm:t>
    </dgm:pt>
    <dgm:pt modelId="{64AE9098-5A03-48BE-B036-11F2983BD408}" type="pres">
      <dgm:prSet presAssocID="{FEF05050-17FC-46B7-B3CF-28C60096A3F9}" presName="pillars" presStyleCnt="0"/>
      <dgm:spPr/>
    </dgm:pt>
    <dgm:pt modelId="{59851C82-A165-4767-B095-6099CF9B8D81}" type="pres">
      <dgm:prSet presAssocID="{FEF05050-17FC-46B7-B3CF-28C60096A3F9}" presName="pillar1" presStyleLbl="node1" presStyleIdx="0" presStyleCnt="8" custLinFactNeighborX="1416" custLinFactNeighborY="14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758B31-696F-4548-8004-CF8234E00E18}" type="pres">
      <dgm:prSet presAssocID="{45A11122-64EF-426B-9DD2-240F8D0FF138}" presName="pillarX" presStyleLbl="node1" presStyleIdx="1" presStyleCnt="8" custLinFactNeighborX="773" custLinFactNeighborY="-10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CFD966-14E2-4137-973F-24BB9B229AB5}" type="pres">
      <dgm:prSet presAssocID="{EF46492C-D7DA-44EF-BC87-69E79C3ED52E}" presName="pillarX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688033-6C12-4BA0-AF1E-B6F365B8B810}" type="pres">
      <dgm:prSet presAssocID="{A9C1E58C-F018-42EB-8321-E090E85B21A4}" presName="pillarX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ED89AE-C7FA-4745-BD57-83A376FC1C7E}" type="pres">
      <dgm:prSet presAssocID="{4906091D-6B0A-4C82-8D2D-034E3A55CD04}" presName="pillarX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CD7DC1-9E95-4E70-843A-4CD071B1D246}" type="pres">
      <dgm:prSet presAssocID="{5E01A3A1-0D1B-4C93-9564-00D4F1591352}" presName="pillarX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6D5914-588A-449F-AF77-774BA86E8B86}" type="pres">
      <dgm:prSet presAssocID="{72AD2251-66ED-4105-A197-1DC02A4427FE}" presName="pillarX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236654-9FFE-4EC0-8C23-F2B501CF1B91}" type="pres">
      <dgm:prSet presAssocID="{9A3B985E-1BF3-499B-B752-A14B6CD54135}" presName="pillarX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DA4799-B5B7-4FAD-B0D7-BD7CD098C5F4}" type="pres">
      <dgm:prSet presAssocID="{FEF05050-17FC-46B7-B3CF-28C60096A3F9}" presName="base" presStyleLbl="dkBgShp" presStyleIdx="1" presStyleCnt="2"/>
      <dgm:spPr/>
    </dgm:pt>
  </dgm:ptLst>
  <dgm:cxnLst>
    <dgm:cxn modelId="{7BE2F2F0-DA14-4E50-A7AA-897FF8CA6777}" srcId="{FEF05050-17FC-46B7-B3CF-28C60096A3F9}" destId="{4906091D-6B0A-4C82-8D2D-034E3A55CD04}" srcOrd="4" destOrd="0" parTransId="{BE690A0B-F807-4AAA-953E-A42AADD96915}" sibTransId="{332E2E25-AEB6-45F5-9F35-ACAA3852C346}"/>
    <dgm:cxn modelId="{D9F3B04B-AA81-4C45-B980-571A546C7E1A}" srcId="{FEF05050-17FC-46B7-B3CF-28C60096A3F9}" destId="{9A3B985E-1BF3-499B-B752-A14B6CD54135}" srcOrd="7" destOrd="0" parTransId="{B04BB66B-D0A7-43DF-ABEF-A014C1F65564}" sibTransId="{4035D8EE-7C84-48E7-8740-E60006AB5E01}"/>
    <dgm:cxn modelId="{AB166557-AC94-4734-B740-9051317AE356}" type="presOf" srcId="{5E01A3A1-0D1B-4C93-9564-00D4F1591352}" destId="{E0CD7DC1-9E95-4E70-843A-4CD071B1D246}" srcOrd="0" destOrd="0" presId="urn:microsoft.com/office/officeart/2005/8/layout/hList3"/>
    <dgm:cxn modelId="{F522F42E-EF0B-4B45-B8D5-8EEDFDBEC3FA}" type="presOf" srcId="{FEF05050-17FC-46B7-B3CF-28C60096A3F9}" destId="{13BE9137-C6C3-4827-9A95-38AE0200E2BF}" srcOrd="0" destOrd="0" presId="urn:microsoft.com/office/officeart/2005/8/layout/hList3"/>
    <dgm:cxn modelId="{23190C94-A14D-40B4-B71A-CE94B6CF383B}" srcId="{FEF05050-17FC-46B7-B3CF-28C60096A3F9}" destId="{A267A10B-015C-49B7-A02E-B33F173D9E2E}" srcOrd="0" destOrd="0" parTransId="{F607010E-3FE7-45C0-97DF-82D64CCF9480}" sibTransId="{5BB2BF55-067A-4801-8CB1-687275DB9837}"/>
    <dgm:cxn modelId="{37063E29-5CB7-48B3-A14E-C26B12C7AB8B}" srcId="{FEF05050-17FC-46B7-B3CF-28C60096A3F9}" destId="{72AD2251-66ED-4105-A197-1DC02A4427FE}" srcOrd="6" destOrd="0" parTransId="{5222A63C-74A5-439C-B152-EFD71EF13B50}" sibTransId="{4D3517EA-BC98-4D74-A737-C31CCF9F1D05}"/>
    <dgm:cxn modelId="{21D97CC7-B7BC-4D7B-A6B9-A16AD05C7FC9}" srcId="{FEF05050-17FC-46B7-B3CF-28C60096A3F9}" destId="{A9C1E58C-F018-42EB-8321-E090E85B21A4}" srcOrd="3" destOrd="0" parTransId="{07B64353-64D5-4252-931D-500966BAA303}" sibTransId="{E6F2A458-E5CD-4231-A195-97D40ABA6588}"/>
    <dgm:cxn modelId="{666BC53B-5DBF-437F-8BB5-A6FCE901CABC}" srcId="{2CC67698-050C-4A4E-8B5C-FB63DB6B90D0}" destId="{FEF05050-17FC-46B7-B3CF-28C60096A3F9}" srcOrd="0" destOrd="0" parTransId="{8A3973E1-A6E9-4961-8352-F068EC23C40B}" sibTransId="{88035999-287F-4CB0-BCD0-2CC34510D4D8}"/>
    <dgm:cxn modelId="{8DF997A9-3E5B-4785-9607-CF87CD16C1B5}" type="presOf" srcId="{72AD2251-66ED-4105-A197-1DC02A4427FE}" destId="{D86D5914-588A-449F-AF77-774BA86E8B86}" srcOrd="0" destOrd="0" presId="urn:microsoft.com/office/officeart/2005/8/layout/hList3"/>
    <dgm:cxn modelId="{89E1A47D-4DF8-40F3-B513-1AA338ED8962}" srcId="{FEF05050-17FC-46B7-B3CF-28C60096A3F9}" destId="{45A11122-64EF-426B-9DD2-240F8D0FF138}" srcOrd="1" destOrd="0" parTransId="{0186841F-F710-4463-8094-C4EADEDBA193}" sibTransId="{22D1CCC3-7EFE-4184-BB07-2ED74B898F1D}"/>
    <dgm:cxn modelId="{87CC9C00-1C88-42FE-BDC1-DF0C1D223FAB}" type="presOf" srcId="{9A3B985E-1BF3-499B-B752-A14B6CD54135}" destId="{98236654-9FFE-4EC0-8C23-F2B501CF1B91}" srcOrd="0" destOrd="0" presId="urn:microsoft.com/office/officeart/2005/8/layout/hList3"/>
    <dgm:cxn modelId="{DBF6C171-8997-4764-99D1-F1539432FDE0}" srcId="{FEF05050-17FC-46B7-B3CF-28C60096A3F9}" destId="{5E01A3A1-0D1B-4C93-9564-00D4F1591352}" srcOrd="5" destOrd="0" parTransId="{AF1785BB-520C-48ED-937D-F5CF5E3B120F}" sibTransId="{30343E7B-6C7D-441F-9ED5-767EDE569C3C}"/>
    <dgm:cxn modelId="{4918F9F3-FC8C-4247-A9DF-1DEFF319ACA0}" srcId="{FEF05050-17FC-46B7-B3CF-28C60096A3F9}" destId="{EF46492C-D7DA-44EF-BC87-69E79C3ED52E}" srcOrd="2" destOrd="0" parTransId="{4C2F4461-96FD-4C06-8A50-D54A5A8C3164}" sibTransId="{B6749AC2-1134-43A3-8EC4-53E3ED8A97FC}"/>
    <dgm:cxn modelId="{8CE0F529-D6C8-4D43-8706-37D963D2D3F1}" type="presOf" srcId="{2CC67698-050C-4A4E-8B5C-FB63DB6B90D0}" destId="{F49B77C2-1F2F-491A-9F09-7C385A440964}" srcOrd="0" destOrd="0" presId="urn:microsoft.com/office/officeart/2005/8/layout/hList3"/>
    <dgm:cxn modelId="{1C09D033-3153-4981-8439-1058D5ECA472}" type="presOf" srcId="{4906091D-6B0A-4C82-8D2D-034E3A55CD04}" destId="{75ED89AE-C7FA-4745-BD57-83A376FC1C7E}" srcOrd="0" destOrd="0" presId="urn:microsoft.com/office/officeart/2005/8/layout/hList3"/>
    <dgm:cxn modelId="{17FD7186-E71C-4544-BB07-97A05BE28BDB}" type="presOf" srcId="{A267A10B-015C-49B7-A02E-B33F173D9E2E}" destId="{59851C82-A165-4767-B095-6099CF9B8D81}" srcOrd="0" destOrd="0" presId="urn:microsoft.com/office/officeart/2005/8/layout/hList3"/>
    <dgm:cxn modelId="{DD84AFA4-5B42-4868-93D3-09612DA428CA}" type="presOf" srcId="{EF46492C-D7DA-44EF-BC87-69E79C3ED52E}" destId="{03CFD966-14E2-4137-973F-24BB9B229AB5}" srcOrd="0" destOrd="0" presId="urn:microsoft.com/office/officeart/2005/8/layout/hList3"/>
    <dgm:cxn modelId="{67282037-1D04-4BEE-933E-3692946A1B77}" type="presOf" srcId="{A9C1E58C-F018-42EB-8321-E090E85B21A4}" destId="{4E688033-6C12-4BA0-AF1E-B6F365B8B810}" srcOrd="0" destOrd="0" presId="urn:microsoft.com/office/officeart/2005/8/layout/hList3"/>
    <dgm:cxn modelId="{55DC2865-EB97-458C-9E45-7706CEAEBC63}" type="presOf" srcId="{45A11122-64EF-426B-9DD2-240F8D0FF138}" destId="{00758B31-696F-4548-8004-CF8234E00E18}" srcOrd="0" destOrd="0" presId="urn:microsoft.com/office/officeart/2005/8/layout/hList3"/>
    <dgm:cxn modelId="{FF33BA72-2831-4783-8800-DA61407A412A}" type="presParOf" srcId="{F49B77C2-1F2F-491A-9F09-7C385A440964}" destId="{13BE9137-C6C3-4827-9A95-38AE0200E2BF}" srcOrd="0" destOrd="0" presId="urn:microsoft.com/office/officeart/2005/8/layout/hList3"/>
    <dgm:cxn modelId="{E2389C92-7760-41E8-BCAA-BE8D438BDCFF}" type="presParOf" srcId="{F49B77C2-1F2F-491A-9F09-7C385A440964}" destId="{64AE9098-5A03-48BE-B036-11F2983BD408}" srcOrd="1" destOrd="0" presId="urn:microsoft.com/office/officeart/2005/8/layout/hList3"/>
    <dgm:cxn modelId="{1275DA80-6D00-4322-AF53-C53D8D8F9F91}" type="presParOf" srcId="{64AE9098-5A03-48BE-B036-11F2983BD408}" destId="{59851C82-A165-4767-B095-6099CF9B8D81}" srcOrd="0" destOrd="0" presId="urn:microsoft.com/office/officeart/2005/8/layout/hList3"/>
    <dgm:cxn modelId="{C881D4F6-8CE1-4D9B-81CC-8324EB11E017}" type="presParOf" srcId="{64AE9098-5A03-48BE-B036-11F2983BD408}" destId="{00758B31-696F-4548-8004-CF8234E00E18}" srcOrd="1" destOrd="0" presId="urn:microsoft.com/office/officeart/2005/8/layout/hList3"/>
    <dgm:cxn modelId="{B7E0C890-2558-4214-B1FE-BA2AF9393CA8}" type="presParOf" srcId="{64AE9098-5A03-48BE-B036-11F2983BD408}" destId="{03CFD966-14E2-4137-973F-24BB9B229AB5}" srcOrd="2" destOrd="0" presId="urn:microsoft.com/office/officeart/2005/8/layout/hList3"/>
    <dgm:cxn modelId="{D0E2C72C-FB8B-4230-A129-1D2FBD515BFB}" type="presParOf" srcId="{64AE9098-5A03-48BE-B036-11F2983BD408}" destId="{4E688033-6C12-4BA0-AF1E-B6F365B8B810}" srcOrd="3" destOrd="0" presId="urn:microsoft.com/office/officeart/2005/8/layout/hList3"/>
    <dgm:cxn modelId="{DD88A50F-60D1-4181-9F5B-002ED994CD30}" type="presParOf" srcId="{64AE9098-5A03-48BE-B036-11F2983BD408}" destId="{75ED89AE-C7FA-4745-BD57-83A376FC1C7E}" srcOrd="4" destOrd="0" presId="urn:microsoft.com/office/officeart/2005/8/layout/hList3"/>
    <dgm:cxn modelId="{34501139-440B-4A64-A5F6-8BD58C095590}" type="presParOf" srcId="{64AE9098-5A03-48BE-B036-11F2983BD408}" destId="{E0CD7DC1-9E95-4E70-843A-4CD071B1D246}" srcOrd="5" destOrd="0" presId="urn:microsoft.com/office/officeart/2005/8/layout/hList3"/>
    <dgm:cxn modelId="{36B51660-9234-4D51-BFE8-635F869835B7}" type="presParOf" srcId="{64AE9098-5A03-48BE-B036-11F2983BD408}" destId="{D86D5914-588A-449F-AF77-774BA86E8B86}" srcOrd="6" destOrd="0" presId="urn:microsoft.com/office/officeart/2005/8/layout/hList3"/>
    <dgm:cxn modelId="{5F5FC83E-3BAF-48B7-A653-7E027C5FBFBD}" type="presParOf" srcId="{64AE9098-5A03-48BE-B036-11F2983BD408}" destId="{98236654-9FFE-4EC0-8C23-F2B501CF1B91}" srcOrd="7" destOrd="0" presId="urn:microsoft.com/office/officeart/2005/8/layout/hList3"/>
    <dgm:cxn modelId="{0B1C0930-0545-4D63-AEE4-7D892786DF69}" type="presParOf" srcId="{F49B77C2-1F2F-491A-9F09-7C385A440964}" destId="{C2DA4799-B5B7-4FAD-B0D7-BD7CD098C5F4}" srcOrd="2" destOrd="0" presId="urn:microsoft.com/office/officeart/2005/8/layout/h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7167"/>
            <a:ext cx="7958166" cy="324328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чем заключается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воспитателя по формированию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социально-бытовых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знаний и умений у умственно отсталых учащихся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929066"/>
            <a:ext cx="6400800" cy="1752600"/>
          </a:xfrm>
        </p:spPr>
        <p:txBody>
          <a:bodyPr>
            <a:normAutofit/>
          </a:bodyPr>
          <a:lstStyle/>
          <a:p>
            <a:fld id="{1FD0AADF-288D-4477-8E44-18073A23ED9F}" type="slidenum">
              <a:rPr lang="ru-RU" smtClean="0"/>
              <a:t>1</a:t>
            </a:fld>
            <a:endParaRPr lang="ru-RU" dirty="0"/>
          </a:p>
        </p:txBody>
      </p:sp>
      <p:pic>
        <p:nvPicPr>
          <p:cNvPr id="4" name="Рисунок 3" descr="depositphotos_78309252-stock-illustration-question-flat-blue-color-ic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30" y="3857628"/>
            <a:ext cx="2071702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Среди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методов воспитательного действия ведущее место занимают практические и наглядные методы воспитания, такие как:</a:t>
            </a:r>
            <a:endParaRPr lang="ru-RU" sz="2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объяснительно-иллюстративные (беседа, рассказ, работа с таблицами,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тематическими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картинками, опорными таблицами, схемами, шаблонами, буклетами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репродуктивные (работа по образцам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частично-поисковые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(разгадывание ребусов, кроссвордов, загадок, использование развивающих игр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предметно-практические методы;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истема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специальных коррекционно-развивающих методов, методы убеждения (словесное разъяснение, убеждение, требование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организации деятельности (приучение, упражнение, показ, подражание, поручение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методы стимулирования поведения (похвала, поощрение,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взаимооценки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Формируя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социально-бытовые навыки у умственно отсталых детей,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повседневно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мотивировать ребенка на овладение новыми действиями (пусть и элементарными), создавать ситуацию успеха, повышать у ребенка познавательный интерес. 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А также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понимать, что семья в данном случае выступает примером для подражания. Важно, чтобы родители, близкие родственники часто беседовали с ребенком, показывали положительный пример поведения и общения, привлекали ребенка к помощи по дому, демонстрировали наглядные примеры при закреплении социально-бытовых навыков.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Главными задачами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трудового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воспитания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умственной отсталостью являются воспитание трудолюбия,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потребности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труде,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оздание психологической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практической готовности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труду.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643074"/>
          </a:xfrm>
        </p:spPr>
        <p:txBody>
          <a:bodyPr>
            <a:normAutofit/>
          </a:bodyPr>
          <a:lstStyle/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197229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1714480" y="2143116"/>
            <a:ext cx="785818" cy="18573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286248" y="2143116"/>
            <a:ext cx="857256" cy="17859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7000892" y="2214554"/>
            <a:ext cx="714380" cy="16430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42976" y="4071942"/>
            <a:ext cx="1785950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Навыки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самообслужи-вания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857620" y="4071942"/>
            <a:ext cx="1785950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Культурно-гигиенические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навыки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572264" y="4071942"/>
            <a:ext cx="1785950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Навыки бытового характера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2910" y="428604"/>
            <a:ext cx="8072494" cy="1357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социально-бытовым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навыкам относят навыки социального характера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            Формирование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и развитие социально-бытовых навыков у умственно отсталых детей непосредственно связано с их психическими процессами, развитием моторики, двигательной активностью.</a:t>
            </a:r>
          </a:p>
          <a:p>
            <a:pPr algn="just"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           Исследовав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подходы различных авторов к определению понятия умственной отсталости можно прийти к выводу, что под умственной отсталостью следует понимать стойкое нарушение познавательной деятельности, полученное вследствие органического поражения головного мозга, вызванного наследственными или приобретенными факторами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 </a:t>
            </a:r>
          </a:p>
          <a:p>
            <a:pPr algn="just">
              <a:buNone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            Специальная </a:t>
            </a: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коррекционно-воспитательная работа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 умственно отсталыми детьми, развивающая социально-бытовые навыки – </a:t>
            </a: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залог того, что они становятся способными к выполнению определенных социальных функций.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Развитие социальных навыков поэтому напрямую связано с социальной реабилитацией детей в среде.</a:t>
            </a:r>
          </a:p>
          <a:p>
            <a:pPr algn="just"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            В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теории коррекционной педагогики и психолого-педагогической практике не существует универсальных методов исследования развития социально-бытовых навыков у умственно отсталых детей. Критерии определения степени их развития у таких детей очень гибкие и зависят не только от возраста ребенка, но и от характера заболевания.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Для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изучения социально-бытовых навыков применяется методика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Л. М.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Шипицыной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которая предлагает изучать состояние социально-бытовых навыков и эмоционально-поведенческих реакций непосредственно при обследовании самих детей с умеренной и тяжелой степенью умственной отсталости. С этой целью составляется специальная схема обследования, включающая в себя следующие методы: беседа и наблюдение 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Также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для изучения социально-бытовых навыков у умственно отсталых детей применяется более подробная методика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Г. Г.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Зак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В. В. Коркунова.</a:t>
            </a: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9d2b0965f2a489b54b7d9d5f7d74a4d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3286124"/>
            <a:ext cx="5429288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Поскольку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формирование каждого навыка сопряжено со включением ребенка в определенную жизненную ситуацию, с неизбежностью овладения предметными действиями, с необходимым для их осуществления уровнем развития двигательной сферы (мелкой моторики), методика направлена на изучение социально-бытовых навыков, знаний детей о себе и о предметах окружающего мира, а также изучение мелкой моторики .</a:t>
            </a:r>
          </a:p>
          <a:p>
            <a:pPr algn="just"/>
            <a:endParaRPr lang="ru-RU" dirty="0"/>
          </a:p>
        </p:txBody>
      </p:sp>
      <p:pic>
        <p:nvPicPr>
          <p:cNvPr id="4" name="Рисунок 3" descr="77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4214818"/>
            <a:ext cx="3929090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642918"/>
          <a:ext cx="8229600" cy="54832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Организация работы по формированию социально-бытовых навыков умственно отсталых детей реализуется в следующих формах: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коррекционно-развивающие занятия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дидактические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имитирующие и сюжетные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беседы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тренинги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прогулки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походы,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экскурсии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практические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занятия,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наблюдения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книг;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просмотр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кино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видеоматериалов;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 сверстниками и участие в конкурсах.</a:t>
            </a:r>
          </a:p>
          <a:p>
            <a:pPr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</TotalTime>
  <Words>512</Words>
  <PresentationFormat>Экран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 чем заключается  работа воспитателя по формированию  социально-бытовых знаний и умений у умственно отсталых учащихся</vt:lpstr>
      <vt:lpstr>Главными задачами</vt:lpstr>
      <vt:lpstr>Слайд 3</vt:lpstr>
      <vt:lpstr>Слайд 4</vt:lpstr>
      <vt:lpstr>Слайд 5</vt:lpstr>
      <vt:lpstr>Слайд 6</vt:lpstr>
      <vt:lpstr>Слайд 7</vt:lpstr>
      <vt:lpstr>Слайд 8</vt:lpstr>
      <vt:lpstr>Организация работы по формированию социально-бытовых навыков умственно отсталых детей реализуется в следующих формах:</vt:lpstr>
      <vt:lpstr>  Среди методов воспитательного действия ведущее место занимают практические и наглядные методы воспитания, такие как:</vt:lpstr>
      <vt:lpstr>Вывод: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чем заключается работа воспитателя по формированию социально-бытовых знаний и умений у умственно отсталых учащихся</dc:title>
  <dc:creator>Ирина</dc:creator>
  <cp:lastModifiedBy>Ирина</cp:lastModifiedBy>
  <cp:revision>13</cp:revision>
  <dcterms:created xsi:type="dcterms:W3CDTF">2020-10-21T15:06:54Z</dcterms:created>
  <dcterms:modified xsi:type="dcterms:W3CDTF">2020-10-21T16:34:22Z</dcterms:modified>
</cp:coreProperties>
</file>