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00153E"/>
    <a:srgbClr val="0008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tableStyles" Target="tableStyle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04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4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4864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5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7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7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7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/>
              <a:t>Образец заголовка</a:t>
            </a:r>
          </a:p>
        </p:txBody>
      </p:sp>
      <p:sp>
        <p:nvSpPr>
          <p:cNvPr id="104865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5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62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6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6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78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7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8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8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8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8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8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89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0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91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2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9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9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/>
              <a:t>Образец заголовка</a:t>
            </a:r>
          </a:p>
        </p:txBody>
      </p:sp>
      <p:sp>
        <p:nvSpPr>
          <p:cNvPr id="104865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5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97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9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9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70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67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68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6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67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0.gif"/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5" Type="http://schemas.openxmlformats.org/officeDocument/2006/relationships/image" Target="../media/image13.gif"/><Relationship Id="rId6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18.gif"/><Relationship Id="rId3" Type="http://schemas.openxmlformats.org/officeDocument/2006/relationships/image" Target="../media/image19.gif"/><Relationship Id="rId4" Type="http://schemas.openxmlformats.org/officeDocument/2006/relationships/image" Target="../media/image20.gif"/><Relationship Id="rId5" Type="http://schemas.openxmlformats.org/officeDocument/2006/relationships/image" Target="../media/image21.gif"/><Relationship Id="rId6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5.gif"/><Relationship Id="rId3" Type="http://schemas.openxmlformats.org/officeDocument/2006/relationships/image" Target="../media/image26.gif"/><Relationship Id="rId4" Type="http://schemas.openxmlformats.org/officeDocument/2006/relationships/image" Target="../media/image27.gif"/><Relationship Id="rId5" Type="http://schemas.openxmlformats.org/officeDocument/2006/relationships/image" Target="../media/image28.gif"/><Relationship Id="rId6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7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7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AutoShape 2" descr="https://catherineasquithgallery.com/uploads/posts/2021-02/1612806134_23-p-abstraktnii-fon-svetlii-goluboi-dlya-prez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585" name="AutoShape 4" descr="https://catherineasquithgallery.com/uploads/posts/2021-02/1612806134_23-p-abstraktnii-fon-svetlii-goluboi-dlya-prez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586" name="AutoShape 6" descr="https://catherineasquithgallery.com/uploads/posts/2021-02/1612806134_23-p-abstraktnii-fon-svetlii-goluboi-dlya-preze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52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87" name="Прямоугольник 5"/>
          <p:cNvSpPr/>
          <p:nvPr/>
        </p:nvSpPr>
        <p:spPr>
          <a:xfrm>
            <a:off x="357158" y="0"/>
            <a:ext cx="8572560" cy="6936739"/>
          </a:xfrm>
          <a:prstGeom prst="rect"/>
          <a:ln>
            <a:noFill/>
          </a:ln>
        </p:spPr>
        <p:txBody>
          <a:bodyPr wrap="square">
            <a:spAutoFit/>
          </a:bodyPr>
          <a:p>
            <a:pPr algn="ctr"/>
            <a:endParaRPr b="1" dirty="0" lang="ru-RU">
              <a:solidFill>
                <a:schemeClr val="tx2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b="1" dirty="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</a:t>
            </a:r>
          </a:p>
          <a:p>
            <a:pPr algn="ctr"/>
            <a:r>
              <a:rPr b="1" dirty="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№32»</a:t>
            </a: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b="1" dirty="0" sz="3200" lang="ru-RU">
                <a:solidFill>
                  <a:srgbClr val="00153E"/>
                </a:solidFill>
                <a:latin typeface="Times New Roman" pitchFamily="18" charset="0"/>
                <a:cs typeface="Times New Roman" pitchFamily="18" charset="0"/>
              </a:rPr>
              <a:t>«Развитие речи дошкольников посредством </a:t>
            </a:r>
            <a:r>
              <a:rPr b="1" dirty="0" sz="3200" lang="ru-RU" err="1">
                <a:solidFill>
                  <a:srgbClr val="00153E"/>
                </a:solidFill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b="1" dirty="0" sz="3200" lang="ru-RU">
                <a:solidFill>
                  <a:srgbClr val="00153E"/>
                </a:solidFill>
                <a:latin typeface="Times New Roman" pitchFamily="18" charset="0"/>
                <a:cs typeface="Times New Roman" pitchFamily="18" charset="0"/>
              </a:rPr>
              <a:t> упражнений»</a:t>
            </a:r>
          </a:p>
          <a:p>
            <a:pPr algn="ctr"/>
            <a:endParaRPr b="1" dirty="0" sz="32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b="1" dirty="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</a:t>
            </a:r>
          </a:p>
          <a:p>
            <a:pPr algn="r"/>
            <a:r>
              <a:rPr b="1" dirty="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Тукаева</a:t>
            </a:r>
            <a:r>
              <a:rPr b="1" dirty="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Олеся Владимировна</a:t>
            </a:r>
          </a:p>
          <a:p>
            <a:pPr algn="r"/>
          </a:p>
          <a:p>
            <a:pPr algn="r"/>
            <a:endParaRPr b="1" dirty="0" sz="16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b="1" dirty="0" sz="1600"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b="1" dirty="0" sz="1600" 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b="1" dirty="0" sz="16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b="1" dirty="0" sz="16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г.Оренбург</a:t>
            </a:r>
          </a:p>
          <a:p>
            <a:pPr algn="ctr"/>
            <a:r>
              <a:rPr b="1" dirty="0" sz="16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ноябрь, 2023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pic>
        <p:nvPicPr>
          <p:cNvPr id="2097165" name="Picture 2" descr="https://avatars.mds.yandex.net/i?id=c4870dc3249baa60741c1432b4b96afe855d2daa-9739761-images-thumbs&amp;n=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428596" y="285728"/>
            <a:ext cx="3048000" cy="3048001"/>
          </a:xfrm>
          <a:prstGeom prst="rect"/>
          <a:noFill/>
        </p:spPr>
      </p:pic>
      <p:sp>
        <p:nvSpPr>
          <p:cNvPr id="1048612" name="Прямоугольник 3"/>
          <p:cNvSpPr/>
          <p:nvPr/>
        </p:nvSpPr>
        <p:spPr>
          <a:xfrm>
            <a:off x="3714744" y="214290"/>
            <a:ext cx="5143536" cy="5425440"/>
          </a:xfrm>
          <a:prstGeom prst="rect"/>
        </p:spPr>
        <p:txBody>
          <a:bodyPr wrap="square">
            <a:spAutoFit/>
          </a:bodyPr>
          <a:p>
            <a:r>
              <a:rPr b="1" dirty="0" sz="24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Картушина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Марина Юрьевна - автор программы по </a:t>
            </a:r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речи и музыкальному 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детей, имеет более </a:t>
            </a:r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 методических 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пособий и публикаций, также государственные награды и благодарности.</a:t>
            </a:r>
          </a:p>
          <a:p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Известный педагог-практик, почётный работник образования Российской Федерации.</a:t>
            </a:r>
          </a:p>
          <a:p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Программы М.Ю. </a:t>
            </a:r>
            <a:r>
              <a:rPr b="1" dirty="0" sz="24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Картушиной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"Зелёный огонек здоровья", "Тоника" (музыкальное развитие детей 3-7 лет).</a:t>
            </a:r>
          </a:p>
        </p:txBody>
      </p:sp>
      <p:pic>
        <p:nvPicPr>
          <p:cNvPr id="2097166" name="Picture 2" descr="https://img4.labirint.ru/rc/da5ba96749ebe71e7a33d89a3c4d3475/363x561q80/books6/54324/cover.jpg?1280394613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714348" y="3286124"/>
            <a:ext cx="2633986" cy="3357585"/>
          </a:xfrm>
          <a:prstGeom prst="rect"/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pic>
        <p:nvPicPr>
          <p:cNvPr id="2097168" name="Picture 2" descr="https://sun9-4.userapi.com/impf/c830401/v830401908/4fbe1/hVASz9jdjVw.jpg?size=394x604&amp;quality=96&amp;sign=0835adb870791369b36d248fb7660a02&amp;c_uniq_tag=0CJyFVMz6IPzWDoxKOhNcdbYbpLT3FWVdyUm2-y7lZc&amp;type=album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1643042" y="3357562"/>
            <a:ext cx="2071702" cy="3175909"/>
          </a:xfrm>
          <a:prstGeom prst="rect"/>
          <a:noFill/>
        </p:spPr>
      </p:pic>
      <p:sp>
        <p:nvSpPr>
          <p:cNvPr id="1048613" name="AutoShape 4" descr="https://riavrn.ru/media/archive/image/2022/06/QXE_bgSVDxiR1zcZJWdSW-0EGlsCphE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69" name="Picture 5" descr="C:\Users\Lisa\Desktop\QXE_bgSVDxiR1zcZJWdSW-0EGlsCphEQ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285720" y="428604"/>
            <a:ext cx="3965654" cy="2644774"/>
          </a:xfrm>
          <a:prstGeom prst="rect"/>
          <a:noFill/>
        </p:spPr>
      </p:pic>
      <p:sp>
        <p:nvSpPr>
          <p:cNvPr id="1048614" name="Прямоугольник 5"/>
          <p:cNvSpPr/>
          <p:nvPr/>
        </p:nvSpPr>
        <p:spPr>
          <a:xfrm>
            <a:off x="4357686" y="1500174"/>
            <a:ext cx="4572000" cy="3914140"/>
          </a:xfrm>
          <a:prstGeom prst="rect"/>
        </p:spPr>
        <p:txBody>
          <a:bodyPr wrap="square">
            <a:spAutoFit/>
          </a:bodyPr>
          <a:p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Воронова Алла Евгеньевна -  автор книг, в которых представлены </a:t>
            </a:r>
            <a:r>
              <a:rPr b="1" dirty="0" sz="24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занятия для детей 3-5 лет с общим недоразвитием речи </a:t>
            </a:r>
          </a:p>
          <a:p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I-II уровней, направленные на развитие речи, движений и пространственных представлений.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615" name="Прямоугольник 2"/>
          <p:cNvSpPr/>
          <p:nvPr/>
        </p:nvSpPr>
        <p:spPr>
          <a:xfrm>
            <a:off x="4071934" y="1357298"/>
            <a:ext cx="4572000" cy="4003040"/>
          </a:xfrm>
          <a:prstGeom prst="rect"/>
        </p:spPr>
        <p:txBody>
          <a:bodyPr>
            <a:spAutoFit/>
          </a:bodyPr>
          <a:p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Алла Евгеньевна Воронова – автор книги, адресованной практическим работникам ДОУ, призванной помочь им развить у детей чувство ритма, лежащее в основе языковой, музыкальной, художественной способностей, средствами логопедической и фонетической ритмики.</a:t>
            </a:r>
          </a:p>
        </p:txBody>
      </p:sp>
      <p:pic>
        <p:nvPicPr>
          <p:cNvPr id="2097171" name="Picture 2" descr="https://avatars.mds.yandex.net/get-images-cbir/1546512/6bv8gbjd9pMiwcgeiO4e2A9527/ocr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357158" y="714356"/>
            <a:ext cx="3457575" cy="5057775"/>
          </a:xfrm>
          <a:prstGeom prst="rect"/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16" name="Прямоугольник 2"/>
          <p:cNvSpPr/>
          <p:nvPr/>
        </p:nvSpPr>
        <p:spPr>
          <a:xfrm>
            <a:off x="500034" y="357166"/>
            <a:ext cx="8143932" cy="4000528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Различные виды </a:t>
            </a:r>
            <a:r>
              <a:rPr b="1" dirty="0" sz="28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упражнений, используемые мной в работе с детьми:</a:t>
            </a:r>
          </a:p>
          <a:p>
            <a:pPr algn="ctr"/>
            <a:endParaRPr b="1" dirty="0" sz="8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Логопедическая гимнастика (комплекс упражнений для укрепления мышц органов артикуляционного аппарата),</a:t>
            </a:r>
          </a:p>
          <a:p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dirty="0" sz="20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автоматизации и дифференциации звуков,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Упражнения с игровым оборудованием для развития тонких движений пальцев рук («</a:t>
            </a:r>
            <a:r>
              <a:rPr dirty="0" sz="20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Серпантинки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игры-шнуровки, игры-вкладыши),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Упражнения на развитие общей моторики.</a:t>
            </a:r>
          </a:p>
        </p:txBody>
      </p:sp>
      <p:pic>
        <p:nvPicPr>
          <p:cNvPr id="2097173" name="Picture 2" descr="http://qrcoder.ru/code/?https%3A%2F%2Fnsportal.ru%2Fdetskiy-sad%2Flogopediya%2F2016%2F10%2F13%2Fkompleksy-artikulyatsionnoy-gimnastiki-dlya-zanyatiy-s-detmi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6215074" y="1714488"/>
            <a:ext cx="1500198" cy="1500198"/>
          </a:xfrm>
          <a:prstGeom prst="rect"/>
          <a:noFill/>
        </p:spPr>
      </p:pic>
      <p:pic>
        <p:nvPicPr>
          <p:cNvPr id="2097174" name="Picture 4" descr="http://qrcoder.ru/code/?https%3A%2F%2Fnsportal.ru%2Fdetskiy-sad%2Flogopediya%2F2016%2F04%2F06%2Fchistogovorki-igry-zadaniya-na-avtomatizatsiyu-i-differentsiatsiyu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1000100" y="4500570"/>
            <a:ext cx="1528752" cy="1528752"/>
          </a:xfrm>
          <a:prstGeom prst="rect"/>
          <a:noFill/>
        </p:spPr>
      </p:pic>
      <p:pic>
        <p:nvPicPr>
          <p:cNvPr id="2097175" name="Picture 6" descr="http://qrcoder.ru/code/?https%3A%2F%2Fnsportal.ru%2Fdetskiy-sad%2Flogopediya%2F2018%2F03%2F30%2Fpalchikovaya-gimnastika-razvitie-melkoy-motoriki-ruk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 bwMode="auto">
          <a:xfrm>
            <a:off x="3643306" y="4429132"/>
            <a:ext cx="1657342" cy="1657343"/>
          </a:xfrm>
          <a:prstGeom prst="rect"/>
          <a:noFill/>
        </p:spPr>
      </p:pic>
      <p:pic>
        <p:nvPicPr>
          <p:cNvPr id="2097176" name="Picture 8" descr="http://qrcoder.ru/code/?https%3A%2F%2Fnsportal.ru%2Fdetskiy-sad%2Fzdorovyy-obraz-zhizni%2F2013%2F10%2F05%2Fuprazhneniya-dlya-razvitiya-obshchey-motoriki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5"/>
          <a:srcRect/>
          <a:stretch>
            <a:fillRect/>
          </a:stretch>
        </p:blipFill>
        <p:spPr bwMode="auto">
          <a:xfrm>
            <a:off x="6429388" y="4429132"/>
            <a:ext cx="1662090" cy="1662090"/>
          </a:xfrm>
          <a:prstGeom prst="rect"/>
          <a:noFill/>
        </p:spPr>
      </p:pic>
      <p:sp>
        <p:nvSpPr>
          <p:cNvPr id="1048617" name="Овал 7"/>
          <p:cNvSpPr/>
          <p:nvPr/>
        </p:nvSpPr>
        <p:spPr>
          <a:xfrm>
            <a:off x="5857884" y="1643050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1</a:t>
            </a:r>
          </a:p>
        </p:txBody>
      </p:sp>
      <p:sp>
        <p:nvSpPr>
          <p:cNvPr id="1048618" name="Овал 8"/>
          <p:cNvSpPr/>
          <p:nvPr/>
        </p:nvSpPr>
        <p:spPr>
          <a:xfrm>
            <a:off x="714348" y="4357694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2</a:t>
            </a:r>
          </a:p>
        </p:txBody>
      </p:sp>
      <p:sp>
        <p:nvSpPr>
          <p:cNvPr id="1048619" name="Овал 9"/>
          <p:cNvSpPr/>
          <p:nvPr/>
        </p:nvSpPr>
        <p:spPr>
          <a:xfrm>
            <a:off x="3357554" y="4429132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3</a:t>
            </a:r>
          </a:p>
        </p:txBody>
      </p:sp>
      <p:sp>
        <p:nvSpPr>
          <p:cNvPr id="1048620" name="Овал 10"/>
          <p:cNvSpPr/>
          <p:nvPr/>
        </p:nvSpPr>
        <p:spPr>
          <a:xfrm>
            <a:off x="6215074" y="4357694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pic>
        <p:nvPicPr>
          <p:cNvPr id="2097178" name="Picture 2" descr="C:\Users\Lisa\Desktop\упражнения с игровым оборудованием для раз тон движ пальцев рук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1285852" y="2285992"/>
            <a:ext cx="6904787" cy="3187710"/>
          </a:xfrm>
          <a:prstGeom prst="rect"/>
          <a:noFill/>
          <a:ln w="76200">
            <a:solidFill>
              <a:schemeClr val="accent5">
                <a:lumMod val="75000"/>
              </a:schemeClr>
            </a:solidFill>
          </a:ln>
        </p:spPr>
      </p:pic>
      <p:sp>
        <p:nvSpPr>
          <p:cNvPr id="1048621" name="Прямоугольник 4"/>
          <p:cNvSpPr/>
          <p:nvPr/>
        </p:nvSpPr>
        <p:spPr>
          <a:xfrm>
            <a:off x="714348" y="714356"/>
            <a:ext cx="7858180" cy="1285884"/>
          </a:xfrm>
          <a:prstGeom prst="rect"/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с игровым оборудованием </a:t>
            </a:r>
          </a:p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тонких движений пальцев рук.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22" name="Прямоугольник 3"/>
          <p:cNvSpPr/>
          <p:nvPr/>
        </p:nvSpPr>
        <p:spPr>
          <a:xfrm>
            <a:off x="1643042" y="-214338"/>
            <a:ext cx="6357982" cy="1357322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развитие общей </a:t>
            </a:r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моторики</a:t>
            </a:r>
          </a:p>
          <a:p>
            <a:pPr algn="ctr"/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«Весёлые ладошки»</a:t>
            </a:r>
            <a:endParaRPr b="1" dirty="0" sz="2400" lang="ru-RU">
              <a:solidFill>
                <a:srgbClr val="002060"/>
              </a:solidFill>
            </a:endParaRPr>
          </a:p>
        </p:txBody>
      </p:sp>
      <p:pic>
        <p:nvPicPr>
          <p:cNvPr id="2097180" name="Picture 2" descr="H:\логоритмика\фото для презентации\20231107_16125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642910" y="928670"/>
            <a:ext cx="4971334" cy="2520522"/>
          </a:xfrm>
          <a:prstGeom prst="rect"/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97181" name="Picture 3" descr="H:\логоритмика\фото для презентации\20231107_16134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3857620" y="3071810"/>
            <a:ext cx="4930535" cy="2272977"/>
          </a:xfrm>
          <a:prstGeom prst="rect"/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97182" name="Picture 4" descr="H:\логоритмика\фото для презентации\20231107_16144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print"/>
          <a:srcRect/>
          <a:stretch>
            <a:fillRect/>
          </a:stretch>
        </p:blipFill>
        <p:spPr bwMode="auto">
          <a:xfrm>
            <a:off x="785786" y="4214818"/>
            <a:ext cx="4143404" cy="2424765"/>
          </a:xfrm>
          <a:prstGeom prst="rect"/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623" name="Прямоугольник 2"/>
          <p:cNvSpPr/>
          <p:nvPr/>
        </p:nvSpPr>
        <p:spPr>
          <a:xfrm>
            <a:off x="500034" y="214290"/>
            <a:ext cx="8143932" cy="3571900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Различные виды </a:t>
            </a:r>
            <a:r>
              <a:rPr b="1" dirty="0" sz="28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упражнений, используемые мной в работе с детьми:</a:t>
            </a:r>
          </a:p>
          <a:p>
            <a:pPr algn="ctr"/>
            <a:endParaRPr b="1" dirty="0" sz="4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dirty="0" sz="20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Фонопедические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упражнения по методу В.Емельянова для укрепления гортани и привития навыков речевого дыхания,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dirty="0" sz="20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Вокально-артикуляционные, дыхательные 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певческих данных и дыхания,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Песни и стихи, сопровождаемые движениями рук для развития плавности и выразительности речи, речевого слуха и речевой памяти,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Музыкальные игры, способствующие развитию речи, внимания, умению ориентироваться в пространстве.</a:t>
            </a:r>
          </a:p>
          <a:p>
            <a:pPr>
              <a:buFontTx/>
              <a:buChar char="-"/>
            </a:pPr>
            <a:endParaRPr dirty="0" sz="2000" lang="ru-RU">
              <a:solidFill>
                <a:schemeClr val="tx2"/>
              </a:solidFill>
            </a:endParaRPr>
          </a:p>
        </p:txBody>
      </p:sp>
      <p:pic>
        <p:nvPicPr>
          <p:cNvPr id="2097184" name="Picture 2" descr="http://qrcoder.ru/code/?https%3A%2F%2Fnsportal.ru%2Fdetskiy-sad%2Flogopediya%2F2016%2F01%2F25%2Ffonopedicheskie-uprazhneniya-po-metodu-v-v-emelyanova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285720" y="4286256"/>
            <a:ext cx="2000264" cy="2000264"/>
          </a:xfrm>
          <a:prstGeom prst="rect"/>
          <a:noFill/>
        </p:spPr>
      </p:pic>
      <p:pic>
        <p:nvPicPr>
          <p:cNvPr id="2097185" name="Picture 4" descr="http://qrcoder.ru/code/?https%3A%2F%2Fmoluch.ru%2Farchive%2F293%2F66345%2F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2714612" y="3714752"/>
            <a:ext cx="1785950" cy="1785950"/>
          </a:xfrm>
          <a:prstGeom prst="rect"/>
          <a:noFill/>
        </p:spPr>
      </p:pic>
      <p:pic>
        <p:nvPicPr>
          <p:cNvPr id="2097186" name="Picture 6" descr="http://qrcoder.ru/code/?http%3A%2F%2Fppmsorel.ru%2Fdata%2Fuploads%2Fdocs%2F2022%2Fmetod_kopilka%2Fpom_pedagog%2Fborodina_mr.pdf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 bwMode="auto">
          <a:xfrm>
            <a:off x="4929190" y="3643315"/>
            <a:ext cx="1714511" cy="1714512"/>
          </a:xfrm>
          <a:prstGeom prst="rect"/>
          <a:noFill/>
        </p:spPr>
      </p:pic>
      <p:pic>
        <p:nvPicPr>
          <p:cNvPr id="2097187" name="Picture 8" descr="http://qrcoder.ru/code/?https%3A%2F%2Fnsportal.ru%2Fdetskiy-sad%2Fmaterialy-dlya-roditeley%2F2021%2F03%2F11%2Fkonsultatsiya-muzykalnye-igry-dlya-razvitiya-navykov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5"/>
          <a:srcRect/>
          <a:stretch>
            <a:fillRect/>
          </a:stretch>
        </p:blipFill>
        <p:spPr bwMode="auto">
          <a:xfrm>
            <a:off x="6929454" y="4714884"/>
            <a:ext cx="1916095" cy="1916095"/>
          </a:xfrm>
          <a:prstGeom prst="rect"/>
          <a:noFill/>
        </p:spPr>
      </p:pic>
      <p:sp>
        <p:nvSpPr>
          <p:cNvPr id="1048624" name="Овал 7"/>
          <p:cNvSpPr/>
          <p:nvPr/>
        </p:nvSpPr>
        <p:spPr>
          <a:xfrm>
            <a:off x="214282" y="4071942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5</a:t>
            </a:r>
          </a:p>
        </p:txBody>
      </p:sp>
      <p:sp>
        <p:nvSpPr>
          <p:cNvPr id="1048625" name="Овал 8"/>
          <p:cNvSpPr/>
          <p:nvPr/>
        </p:nvSpPr>
        <p:spPr>
          <a:xfrm>
            <a:off x="2571736" y="3571876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6</a:t>
            </a:r>
          </a:p>
        </p:txBody>
      </p:sp>
      <p:sp>
        <p:nvSpPr>
          <p:cNvPr id="1048626" name="Овал 9"/>
          <p:cNvSpPr/>
          <p:nvPr/>
        </p:nvSpPr>
        <p:spPr>
          <a:xfrm>
            <a:off x="4786314" y="3500438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7</a:t>
            </a:r>
          </a:p>
        </p:txBody>
      </p:sp>
      <p:sp>
        <p:nvSpPr>
          <p:cNvPr id="1048627" name="Овал 10"/>
          <p:cNvSpPr/>
          <p:nvPr/>
        </p:nvSpPr>
        <p:spPr>
          <a:xfrm>
            <a:off x="6858016" y="4429132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28" name="Прямоугольник 3"/>
          <p:cNvSpPr/>
          <p:nvPr/>
        </p:nvSpPr>
        <p:spPr>
          <a:xfrm>
            <a:off x="1357290" y="0"/>
            <a:ext cx="6858048" cy="1214446"/>
          </a:xfrm>
          <a:prstGeom prst="rect"/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</a:p>
          <a:p>
            <a:pPr algn="ctr"/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«Еж», «Полет бабочки», «Одуванчик»</a:t>
            </a:r>
            <a:endParaRPr b="1" dirty="0" sz="24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89" name="Picture 4" descr="H:\логоритмика\фото для презентации\20231107_161927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1142976" y="1285860"/>
            <a:ext cx="5976846" cy="2755326"/>
          </a:xfrm>
          <a:prstGeom prst="rect"/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97190" name="Picture 3" descr="H:\логоритмика\фото для презентации\20231107_16171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3286116" y="3786190"/>
            <a:ext cx="4971991" cy="2571768"/>
          </a:xfrm>
          <a:prstGeom prst="rect"/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29" name="Прямоугольник 2"/>
          <p:cNvSpPr/>
          <p:nvPr/>
        </p:nvSpPr>
        <p:spPr>
          <a:xfrm>
            <a:off x="642910" y="357166"/>
            <a:ext cx="8001056" cy="1285884"/>
          </a:xfrm>
          <a:prstGeom prst="rect"/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>
              <a:buFontTx/>
              <a:buChar char="-"/>
            </a:pPr>
            <a:r>
              <a:rPr b="1" dirty="0" sz="240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400"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Музыкальная </a:t>
            </a:r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«Осенние листья», </a:t>
            </a:r>
          </a:p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способствующая развитию речи, внимания, умению ориентироваться в пространстве.</a:t>
            </a:r>
          </a:p>
        </p:txBody>
      </p:sp>
      <p:pic>
        <p:nvPicPr>
          <p:cNvPr id="2097192" name="Picture 2" descr="C:\Users\Lisa\Desktop\HqHFu4lchnw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2428860" y="1857364"/>
            <a:ext cx="4462456" cy="3973635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3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30" name="Прямоугольник 2"/>
          <p:cNvSpPr/>
          <p:nvPr/>
        </p:nvSpPr>
        <p:spPr>
          <a:xfrm>
            <a:off x="428596" y="357166"/>
            <a:ext cx="8143932" cy="3571900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Различные виды </a:t>
            </a:r>
            <a:r>
              <a:rPr b="1" dirty="0" sz="28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b="1" dirty="0" sz="28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упражнений, используемые мной в работе с детьми:</a:t>
            </a:r>
          </a:p>
          <a:p>
            <a:pPr algn="ctr"/>
            <a:endParaRPr b="1" dirty="0" sz="800" lang="ru-RU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Мело- и </a:t>
            </a:r>
            <a:r>
              <a:rPr dirty="0" sz="20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ритмодекламации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координации слуха, речи, движений,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Упражнения для развития мимических мышц, эмоциональной сферы, воображения и ассоциативно-образного мышления,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Коммуникативные игры и танцы для развития динамической стороны общения, </a:t>
            </a:r>
            <a:r>
              <a:rPr dirty="0" sz="20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выразительности невербальных средств общения, позитивного самоощущения,</a:t>
            </a:r>
          </a:p>
          <a:p>
            <a:r>
              <a:rPr dirty="0" sz="20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Упражнения на релаксацию для снятия эмоционального и физического напряжения.</a:t>
            </a:r>
          </a:p>
          <a:p>
            <a:pPr>
              <a:buFontTx/>
              <a:buChar char="-"/>
            </a:pPr>
            <a:endParaRPr dirty="0" sz="2000" lang="ru-RU">
              <a:solidFill>
                <a:schemeClr val="tx2"/>
              </a:solidFill>
            </a:endParaRPr>
          </a:p>
        </p:txBody>
      </p:sp>
      <p:pic>
        <p:nvPicPr>
          <p:cNvPr id="2097194" name="Picture 2" descr="http://qrcoder.ru/code/?https%3A%2F%2Fnsportal.ru%2Fdetskiy-sad%2Fraznoe%2F2020%2F02%2F09%2Fritmodeklamatsiya-kak-metod-razvitiya-kommunikativnyh-i-muzykalnyh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285720" y="4572008"/>
            <a:ext cx="2028818" cy="2028818"/>
          </a:xfrm>
          <a:prstGeom prst="rect"/>
          <a:noFill/>
        </p:spPr>
      </p:pic>
      <p:pic>
        <p:nvPicPr>
          <p:cNvPr id="2097195" name="Picture 6" descr="http://qrcoder.ru/code/?https%3A%2F%2Fnsportal.ru%2Fdetskiy-sad%2Fmaterialy-dlya-roditeley%2F2020%2F10%2F27%2Fbuklety-po-logoritmike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2571736" y="4214818"/>
            <a:ext cx="1871656" cy="1871657"/>
          </a:xfrm>
          <a:prstGeom prst="rect"/>
          <a:noFill/>
        </p:spPr>
      </p:pic>
      <p:pic>
        <p:nvPicPr>
          <p:cNvPr id="2097196" name="Picture 8" descr="http://qrcoder.ru/code/?https%3A%2F%2F%EF%E5%E4%F2%E0%EB%E0%ED%F2.%F0%F4%2F%F1%EE%F0%EE%EA%E8%ED%E0-%EA%EE%EC%EC%F3%ED%E8%EA%E0%F2%E8%E2%ED%FB%E5-%E8%E3%F0%FB%2F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/>
          <a:srcRect/>
          <a:stretch>
            <a:fillRect/>
          </a:stretch>
        </p:blipFill>
        <p:spPr bwMode="auto">
          <a:xfrm>
            <a:off x="4714876" y="3786190"/>
            <a:ext cx="1871656" cy="1871657"/>
          </a:xfrm>
          <a:prstGeom prst="rect"/>
          <a:noFill/>
        </p:spPr>
      </p:pic>
      <p:pic>
        <p:nvPicPr>
          <p:cNvPr id="2097197" name="Picture 10" descr="http://qrcoder.ru/code/?https%3A%2F%2Fnsportal.ru%2Fdetskiy-sad%2Fzdorovyy-obraz-zhizni%2F2018%2F03%2F02%2Fsbornik-relaksatsionnyh-uprazhneniy-na-snyatie&amp;6&amp;0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5"/>
          <a:srcRect/>
          <a:stretch>
            <a:fillRect/>
          </a:stretch>
        </p:blipFill>
        <p:spPr bwMode="auto">
          <a:xfrm>
            <a:off x="6715140" y="3429000"/>
            <a:ext cx="1928826" cy="1928826"/>
          </a:xfrm>
          <a:prstGeom prst="rect"/>
          <a:noFill/>
        </p:spPr>
      </p:pic>
      <p:sp>
        <p:nvSpPr>
          <p:cNvPr id="1048631" name="Овал 7"/>
          <p:cNvSpPr/>
          <p:nvPr/>
        </p:nvSpPr>
        <p:spPr>
          <a:xfrm>
            <a:off x="214282" y="4286256"/>
            <a:ext cx="357190" cy="357190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9</a:t>
            </a:r>
          </a:p>
        </p:txBody>
      </p:sp>
      <p:sp>
        <p:nvSpPr>
          <p:cNvPr id="1048632" name="Овал 8"/>
          <p:cNvSpPr/>
          <p:nvPr/>
        </p:nvSpPr>
        <p:spPr>
          <a:xfrm>
            <a:off x="2214546" y="3786190"/>
            <a:ext cx="642942" cy="571504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10</a:t>
            </a:r>
          </a:p>
        </p:txBody>
      </p:sp>
      <p:sp>
        <p:nvSpPr>
          <p:cNvPr id="1048633" name="Овал 9"/>
          <p:cNvSpPr/>
          <p:nvPr/>
        </p:nvSpPr>
        <p:spPr>
          <a:xfrm>
            <a:off x="4214810" y="3357562"/>
            <a:ext cx="642942" cy="571504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11</a:t>
            </a:r>
          </a:p>
        </p:txBody>
      </p:sp>
      <p:sp>
        <p:nvSpPr>
          <p:cNvPr id="1048634" name="Овал 10"/>
          <p:cNvSpPr/>
          <p:nvPr/>
        </p:nvSpPr>
        <p:spPr>
          <a:xfrm>
            <a:off x="8286776" y="2928934"/>
            <a:ext cx="642942" cy="571504"/>
          </a:xfrm>
          <a:prstGeom prst="ellipse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dirty="0" lang="ru-RU"/>
              <a:t>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88" name="TextBox 3"/>
          <p:cNvSpPr txBox="1"/>
          <p:nvPr/>
        </p:nvSpPr>
        <p:spPr>
          <a:xfrm>
            <a:off x="1000100" y="1643050"/>
            <a:ext cx="7286676" cy="3202940"/>
          </a:xfrm>
          <a:prstGeom prst="rect"/>
          <a:noFill/>
        </p:spPr>
        <p:txBody>
          <a:bodyPr rtlCol="0" wrap="square">
            <a:spAutoFit/>
          </a:bodyPr>
          <a:p>
            <a:pPr algn="just"/>
            <a:r>
              <a:rPr altLang="ru-RU"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«Первое понимание логопедической ритмики основано на сочетании слова, музыки и движения. Взаимоотношения указанных компонентов могут быть разнообразными, с преобладанием одного из них или связи между ними».</a:t>
            </a:r>
          </a:p>
          <a:p>
            <a:pPr algn="r"/>
            <a:r>
              <a:rPr altLang="ru-RU"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Г.А.Волкова</a:t>
            </a:r>
            <a:endParaRPr b="1" dirty="0" sz="24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dirty="0"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8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35" name="Прямоугольник 2"/>
          <p:cNvSpPr/>
          <p:nvPr/>
        </p:nvSpPr>
        <p:spPr>
          <a:xfrm>
            <a:off x="1285852" y="214290"/>
            <a:ext cx="6715172" cy="1714512"/>
          </a:xfrm>
          <a:prstGeom prst="rect"/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мимических мышц, эмоциональной сферы, воображения и ассоциативно-образного мышления</a:t>
            </a:r>
            <a:endParaRPr b="1" dirty="0" sz="2400" lang="ru-RU">
              <a:solidFill>
                <a:srgbClr val="002060"/>
              </a:solidFill>
            </a:endParaRPr>
          </a:p>
        </p:txBody>
      </p:sp>
      <p:pic>
        <p:nvPicPr>
          <p:cNvPr id="2097199" name="Picture 2" descr="C:\Users\Lisa\Desktop\20231030_094437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2571736" y="1928802"/>
            <a:ext cx="4214746" cy="4214746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0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36" name="Прямоугольник 2"/>
          <p:cNvSpPr/>
          <p:nvPr/>
        </p:nvSpPr>
        <p:spPr>
          <a:xfrm>
            <a:off x="1500166" y="357166"/>
            <a:ext cx="6286544" cy="1643074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релаксацию </a:t>
            </a:r>
          </a:p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снятия эмоционального </a:t>
            </a:r>
          </a:p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физического напряжения.</a:t>
            </a:r>
          </a:p>
        </p:txBody>
      </p:sp>
      <p:pic>
        <p:nvPicPr>
          <p:cNvPr id="2097201" name="Picture 2" descr="C:\Users\Lisa\Desktop\релаксация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2143108" y="2000240"/>
            <a:ext cx="5214954" cy="3911216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37" name="Прямоугольник 2"/>
          <p:cNvSpPr/>
          <p:nvPr/>
        </p:nvSpPr>
        <p:spPr>
          <a:xfrm>
            <a:off x="1285852" y="0"/>
            <a:ext cx="6929486" cy="1785950"/>
          </a:xfrm>
          <a:prstGeom prst="rect"/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 игра для развития динамической стороны общения</a:t>
            </a:r>
          </a:p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 страницам любимых сказок»</a:t>
            </a:r>
            <a:endParaRPr b="1" dirty="0" sz="2400" lang="ru-RU">
              <a:solidFill>
                <a:srgbClr val="002060"/>
              </a:solidFill>
            </a:endParaRPr>
          </a:p>
        </p:txBody>
      </p:sp>
      <p:pic>
        <p:nvPicPr>
          <p:cNvPr id="2097203" name="Picture 2" descr="C:\Users\Lisa\Desktop\коммуник игра По страницам любимых сказок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428596" y="1785926"/>
            <a:ext cx="5191108" cy="2396561"/>
          </a:xfrm>
          <a:prstGeom prst="rect"/>
          <a:noFill/>
          <a:ln w="76200">
            <a:solidFill>
              <a:schemeClr val="accent1"/>
            </a:solidFill>
          </a:ln>
        </p:spPr>
      </p:pic>
      <p:sp>
        <p:nvSpPr>
          <p:cNvPr id="1048638" name="AutoShape 4" descr="https://nsportal.ru/sites/default/files/styles/media_gallery_large/public/gallery/2022/11/05/20221103_092021.jpg?itok=i_rj6VO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204" name="Picture 5" descr="C:\Users\Lisa\Desktop\коммуник игра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3428992" y="3929066"/>
            <a:ext cx="5381636" cy="2484522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5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39" name="Прямоугольник 2"/>
          <p:cNvSpPr/>
          <p:nvPr/>
        </p:nvSpPr>
        <p:spPr>
          <a:xfrm>
            <a:off x="1643042" y="428604"/>
            <a:ext cx="5929354" cy="1214446"/>
          </a:xfrm>
          <a:prstGeom prst="rect"/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rtlCol="0"/>
          <a:p>
            <a:pPr algn="ctr"/>
            <a:r>
              <a:rPr b="1" dirty="0" sz="24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Музыкальные </a:t>
            </a:r>
            <a:r>
              <a:rPr b="1" dirty="0" sz="24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игротанцы</a:t>
            </a:r>
            <a:endParaRPr b="1" dirty="0" sz="24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206" name="Picture 1" descr="C:\Users\Lisa\Desktop\игротанцы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2357422" y="1571612"/>
            <a:ext cx="4286280" cy="3879083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89" name="Прямоугольник 2"/>
          <p:cNvSpPr/>
          <p:nvPr/>
        </p:nvSpPr>
        <p:spPr>
          <a:xfrm>
            <a:off x="571472" y="785794"/>
            <a:ext cx="8286808" cy="5273040"/>
          </a:xfrm>
          <a:prstGeom prst="rect"/>
        </p:spPr>
        <p:txBody>
          <a:bodyPr wrap="square">
            <a:spAutoFit/>
          </a:bodyPr>
          <a:p>
            <a:r>
              <a:rPr altLang="ru-RU" b="1" dirty="0" sz="20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Логоритмика</a:t>
            </a:r>
            <a:r>
              <a:rPr altLang="ru-RU"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один из разделов логопедии и дефектологии, изучающий закономерности развития, воспитания, нарушений психомоторных функций в синдроме речевой патологии.</a:t>
            </a:r>
          </a:p>
          <a:p>
            <a:endParaRPr altLang="ru-RU" b="1" dirty="0" sz="20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altLang="ru-RU"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Европа, начало 20 века – появление системы «ритмического воспитания», основоположник Эмиль Жак </a:t>
            </a:r>
            <a:r>
              <a:rPr altLang="ru-RU" b="1" dirty="0" sz="20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Далькроз</a:t>
            </a:r>
            <a:r>
              <a:rPr altLang="ru-RU"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швейцарский педагог и музыкант.</a:t>
            </a:r>
          </a:p>
          <a:p>
            <a:endParaRPr altLang="ru-RU" b="1" dirty="0" sz="20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Россия, 30-е годы 20 века – В.А. Гиляровский, Н.А. Власова предложили использовать логопедическую ритмику для коррекции речевых нарушений.</a:t>
            </a:r>
          </a:p>
          <a:p>
            <a:endParaRPr b="1" dirty="0" sz="20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Сегодня логопедическая ритмика является обязательным компонентом в системе коррекционно-воспитательной  работы с детьми в логопедической группе. </a:t>
            </a:r>
          </a:p>
          <a:p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Этому вопросу </a:t>
            </a:r>
            <a:r>
              <a:rPr b="1" dirty="0" sz="20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посвещены</a:t>
            </a:r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работы Волковой Г.А., </a:t>
            </a:r>
          </a:p>
          <a:p>
            <a:r>
              <a:rPr b="1" dirty="0" sz="20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Картушиной</a:t>
            </a:r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М.Ю,  </a:t>
            </a:r>
            <a:r>
              <a:rPr b="1" dirty="0" sz="20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Анищенковой</a:t>
            </a:r>
            <a:r>
              <a:rPr b="1" dirty="0" sz="20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А.С. и других.</a:t>
            </a:r>
            <a:endParaRPr altLang="ru-RU" b="1" dirty="0" sz="20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90" name="AutoShape 2" descr="https://creativeassociationapril.ru/wp-content/uploads/2023/01/Logo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591" name="AutoShape 4" descr="https://creativeassociationapril.ru/wp-content/uploads/2023/01/Logo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592" name="AutoShape 6" descr="https://creativeassociationapril.ru/wp-content/uploads/2023/01/Logo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56" name="Picture 7" descr="C:\Users\Lisa\Desktop\Logo2-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500034" y="428604"/>
            <a:ext cx="8235658" cy="5572164"/>
          </a:xfrm>
          <a:prstGeom prst="rect"/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93" name="Прямоугольник 2"/>
          <p:cNvSpPr/>
          <p:nvPr/>
        </p:nvSpPr>
        <p:spPr>
          <a:xfrm>
            <a:off x="857224" y="642918"/>
            <a:ext cx="7429552" cy="4572000"/>
          </a:xfrm>
          <a:prstGeom prst="rect"/>
        </p:spPr>
        <p:txBody>
          <a:bodyPr wrap="square">
            <a:spAutoFit/>
          </a:bodyPr>
          <a:p>
            <a:pPr>
              <a:lnSpc>
                <a:spcPct val="80000"/>
              </a:lnSpc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</a:t>
            </a:r>
            <a:r>
              <a:rPr b="1" dirty="0" sz="2400"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lnSpc>
                <a:spcPct val="80000"/>
              </a:lnSpc>
            </a:pPr>
            <a:endParaRPr dirty="0" sz="2400" lang="ru-RU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Активизация высшей психической деятельности через развитие слухового и зрительного внимания;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слухового и зрительного восприятия;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Увеличение объема памяти;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двигательного и артикуляционного </a:t>
            </a:r>
            <a:r>
              <a:rPr b="1" dirty="0" sz="24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праксиса</a:t>
            </a: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двигательных кинестезий;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b="1" dirty="0" sz="24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соматопространственной</a:t>
            </a: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ориентации и зрительно-моторных координаций;</a:t>
            </a:r>
          </a:p>
          <a:p>
            <a:pPr>
              <a:buFont typeface="Wingdings" pitchFamily="2" charset="2"/>
              <a:buChar char="Ø"/>
            </a:pPr>
            <a:r>
              <a:rPr b="1" dirty="0" sz="24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двигательных навыков.</a:t>
            </a:r>
            <a:endParaRPr dirty="0" sz="2400"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4" name="Прямоугольник 2"/>
          <p:cNvSpPr/>
          <p:nvPr/>
        </p:nvSpPr>
        <p:spPr>
          <a:xfrm>
            <a:off x="500034" y="785794"/>
            <a:ext cx="8143932" cy="4114800"/>
          </a:xfrm>
          <a:prstGeom prst="rect"/>
        </p:spPr>
        <p:txBody>
          <a:bodyPr wrap="square">
            <a:spAutoFit/>
          </a:bodyPr>
          <a:p>
            <a:pPr algn="ctr" indent="-533400" lvl="1" marL="990600">
              <a:lnSpc>
                <a:spcPct val="80000"/>
              </a:lnSpc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СТРУКТУРА  ЗАНЯТИЯ ПО ЛОГОРИТМИКЕ</a:t>
            </a:r>
          </a:p>
          <a:p>
            <a:pPr indent="-533400" lvl="1" marL="990600">
              <a:lnSpc>
                <a:spcPct val="80000"/>
              </a:lnSpc>
              <a:buFont typeface="Wingdings" pitchFamily="2" charset="2"/>
              <a:buChar char="ü"/>
            </a:pPr>
            <a:endParaRPr b="1" dirty="0" sz="28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-533400" lvl="1" marL="990600">
              <a:lnSpc>
                <a:spcPct val="80000"/>
              </a:lnSpc>
            </a:pPr>
            <a:endParaRPr b="1" dirty="0" sz="28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-533400" lvl="1" marL="990600">
              <a:lnSpc>
                <a:spcPct val="80000"/>
              </a:lnSpc>
              <a:buFont typeface="Wingdings" pitchFamily="2" charset="2"/>
              <a:buChar char="ü"/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Коммуникативные игры и танцы для развития динамической стороны общения, </a:t>
            </a:r>
            <a:r>
              <a:rPr b="1" dirty="0" sz="2800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эмпатии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эмоциональности и выразительности невербальных средств общения, позитивного самоощущения</a:t>
            </a:r>
          </a:p>
          <a:p>
            <a:pPr indent="-533400" lvl="1" marL="990600">
              <a:lnSpc>
                <a:spcPct val="80000"/>
              </a:lnSpc>
              <a:buFont typeface="Wingdings" pitchFamily="2" charset="2"/>
              <a:buChar char="ü"/>
            </a:pPr>
            <a:endParaRPr b="1" dirty="0" sz="2800" lang="ru-RU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-533400" lvl="1" marL="990600">
              <a:lnSpc>
                <a:spcPct val="80000"/>
              </a:lnSpc>
              <a:buFont typeface="Wingdings" pitchFamily="2" charset="2"/>
              <a:buChar char="ü"/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Упражнения на развитие словотворчества, расширение активного словаря детей.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595" name="Прямоугольник 2"/>
          <p:cNvSpPr/>
          <p:nvPr/>
        </p:nvSpPr>
        <p:spPr>
          <a:xfrm>
            <a:off x="1142976" y="714356"/>
            <a:ext cx="7215238" cy="4701540"/>
          </a:xfrm>
          <a:prstGeom prst="rect"/>
        </p:spPr>
        <p:txBody>
          <a:bodyPr wrap="square">
            <a:spAutoFit/>
          </a:bodyPr>
          <a:p>
            <a:pPr>
              <a:buFont typeface="Wingdings" pitchFamily="2" charset="2"/>
              <a:buChar char="v"/>
            </a:pPr>
            <a:r>
              <a:rPr b="1" dirty="0" sz="2400" i="1" lang="ru-RU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Интеграцию образовательных областей в рамках ФОП обеспечивает процесс связности </a:t>
            </a:r>
            <a:r>
              <a:rPr b="1" dirty="0" sz="2800"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взаимодействия  педагогов </a:t>
            </a:r>
            <a:endParaRPr b="1" dirty="0" sz="2800" lang="ru-RU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b="1" dirty="0" sz="2800"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специалистов дошкольного учреждения, </a:t>
            </a:r>
            <a:r>
              <a:rPr b="1" dirty="0" sz="2800"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обеспечивающих целостность 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познавательного, речевого, физического, художественно-эстетического </a:t>
            </a:r>
            <a:endParaRPr b="1" dirty="0" sz="2800" lang="ru-RU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b="1" dirty="0" sz="2800" lang="ru-RU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социально-коммуникативного развития </a:t>
            </a:r>
            <a:r>
              <a:rPr b="1" dirty="0" sz="2800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детей в образовательном процессе.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/>
          <a:noFill/>
        </p:spPr>
      </p:pic>
      <p:sp>
        <p:nvSpPr>
          <p:cNvPr id="1048596" name="Прямоугольник 2"/>
          <p:cNvSpPr/>
          <p:nvPr/>
        </p:nvSpPr>
        <p:spPr>
          <a:xfrm>
            <a:off x="785786" y="1500174"/>
            <a:ext cx="2786082" cy="925648"/>
          </a:xfrm>
          <a:prstGeom prst="rect"/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Игровые технологии</a:t>
            </a:r>
          </a:p>
        </p:txBody>
      </p:sp>
      <p:sp>
        <p:nvSpPr>
          <p:cNvPr id="1048597" name="Прямоугольник 3"/>
          <p:cNvSpPr/>
          <p:nvPr/>
        </p:nvSpPr>
        <p:spPr>
          <a:xfrm>
            <a:off x="3214678" y="571480"/>
            <a:ext cx="5643602" cy="857256"/>
          </a:xfrm>
          <a:prstGeom prst="rect"/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rtlCol="0"/>
          <a:p>
            <a:pPr algn="ctr"/>
            <a:r>
              <a:rPr dirty="0" sz="2800" lang="en-US">
                <a:solidFill>
                  <a:srgbClr val="002060"/>
                </a:solidFill>
              </a:rPr>
              <a:t> </a:t>
            </a:r>
            <a:r>
              <a:rPr b="1" dirty="0" sz="2400" i="1" lang="ru-RU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технологии</a:t>
            </a:r>
          </a:p>
          <a:p>
            <a:pPr algn="ctr"/>
            <a:r>
              <a:rPr dirty="0" sz="2800" lang="ru-RU">
                <a:solidFill>
                  <a:srgbClr val="002060"/>
                </a:solidFill>
              </a:rPr>
              <a:t>   </a:t>
            </a:r>
          </a:p>
        </p:txBody>
      </p:sp>
      <p:sp>
        <p:nvSpPr>
          <p:cNvPr id="1048598" name="Прямоугольник 4"/>
          <p:cNvSpPr/>
          <p:nvPr/>
        </p:nvSpPr>
        <p:spPr>
          <a:xfrm>
            <a:off x="0" y="3071810"/>
            <a:ext cx="9144000" cy="573405"/>
          </a:xfrm>
          <a:prstGeom prst="rect"/>
        </p:spPr>
        <p:txBody>
          <a:bodyPr wrap="square">
            <a:spAutoFit/>
          </a:bodyPr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b="1" dirty="0" sz="2800" i="1" lang="ru-RU" err="1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Системно-деятельностный</a:t>
            </a:r>
            <a:r>
              <a:rPr b="1" dirty="0" sz="2800" i="1" lang="ru-RU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 подход</a:t>
            </a:r>
          </a:p>
        </p:txBody>
      </p:sp>
      <p:sp>
        <p:nvSpPr>
          <p:cNvPr id="1048599" name="Стрелка вправо 5"/>
          <p:cNvSpPr/>
          <p:nvPr/>
        </p:nvSpPr>
        <p:spPr>
          <a:xfrm rot="14389762">
            <a:off x="3464380" y="2449338"/>
            <a:ext cx="987251" cy="484632"/>
          </a:xfrm>
          <a:prstGeom prst="right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48600" name="Стрелка вправо 6"/>
          <p:cNvSpPr/>
          <p:nvPr/>
        </p:nvSpPr>
        <p:spPr>
          <a:xfrm rot="17889087">
            <a:off x="4913911" y="2135704"/>
            <a:ext cx="1407829" cy="484632"/>
          </a:xfrm>
          <a:prstGeom prst="right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48601" name="Прямоугольник 7"/>
          <p:cNvSpPr/>
          <p:nvPr/>
        </p:nvSpPr>
        <p:spPr>
          <a:xfrm>
            <a:off x="571472" y="4293096"/>
            <a:ext cx="3929090" cy="1224136"/>
          </a:xfrm>
          <a:prstGeom prst="rect"/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Технология интегрированного</a:t>
            </a:r>
          </a:p>
          <a:p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обучения</a:t>
            </a:r>
          </a:p>
        </p:txBody>
      </p:sp>
      <p:sp>
        <p:nvSpPr>
          <p:cNvPr id="1048602" name="Прямоугольник 8"/>
          <p:cNvSpPr/>
          <p:nvPr/>
        </p:nvSpPr>
        <p:spPr>
          <a:xfrm>
            <a:off x="4857720" y="5072074"/>
            <a:ext cx="3571932" cy="1428760"/>
          </a:xfrm>
          <a:prstGeom prst="rect"/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Технология личностно-ориентированного</a:t>
            </a:r>
          </a:p>
          <a:p>
            <a:r>
              <a:rPr b="1" dirty="0" sz="2400" i="1" lang="ru-RU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обучения</a:t>
            </a:r>
          </a:p>
        </p:txBody>
      </p:sp>
      <p:sp>
        <p:nvSpPr>
          <p:cNvPr id="1048603" name="Стрелка вправо 10"/>
          <p:cNvSpPr/>
          <p:nvPr/>
        </p:nvSpPr>
        <p:spPr>
          <a:xfrm rot="6765904">
            <a:off x="3655751" y="3639340"/>
            <a:ext cx="596854" cy="484632"/>
          </a:xfrm>
          <a:prstGeom prst="right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48604" name="Стрелка вправо 11"/>
          <p:cNvSpPr/>
          <p:nvPr/>
        </p:nvSpPr>
        <p:spPr>
          <a:xfrm rot="3705518">
            <a:off x="4863136" y="4007705"/>
            <a:ext cx="1603610" cy="484632"/>
          </a:xfrm>
          <a:prstGeom prst="right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Picture 7" descr="C:\Users\Lisa\Desktop\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/>
          <a:noFill/>
        </p:spPr>
      </p:pic>
      <p:sp>
        <p:nvSpPr>
          <p:cNvPr id="1048605" name="Прямоугольник 2"/>
          <p:cNvSpPr/>
          <p:nvPr/>
        </p:nvSpPr>
        <p:spPr>
          <a:xfrm>
            <a:off x="428596" y="214290"/>
            <a:ext cx="8358246" cy="1077218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3200"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 и приемы, используемые на занятиях  </a:t>
            </a:r>
            <a:r>
              <a:rPr b="1" dirty="0" sz="3200" lang="ru-RU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логоритмикой</a:t>
            </a:r>
            <a:endParaRPr b="1" dirty="0" sz="3200" 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6" name="Стрелка вниз 4"/>
          <p:cNvSpPr/>
          <p:nvPr/>
        </p:nvSpPr>
        <p:spPr>
          <a:xfrm rot="1952601">
            <a:off x="1502807" y="4985117"/>
            <a:ext cx="484632" cy="948075"/>
          </a:xfrm>
          <a:prstGeom prst="down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07" name="Стрелка вниз 5"/>
          <p:cNvSpPr/>
          <p:nvPr/>
        </p:nvSpPr>
        <p:spPr>
          <a:xfrm>
            <a:off x="4500562" y="5143512"/>
            <a:ext cx="484632" cy="857256"/>
          </a:xfrm>
          <a:prstGeom prst="down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08" name="Стрелка вниз 6"/>
          <p:cNvSpPr/>
          <p:nvPr/>
        </p:nvSpPr>
        <p:spPr>
          <a:xfrm rot="19664895">
            <a:off x="6975593" y="5072937"/>
            <a:ext cx="519190" cy="858506"/>
          </a:xfrm>
          <a:prstGeom prst="downArrow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09" name="Прямоугольник 7"/>
          <p:cNvSpPr/>
          <p:nvPr/>
        </p:nvSpPr>
        <p:spPr>
          <a:xfrm>
            <a:off x="357158" y="6000768"/>
            <a:ext cx="2680397" cy="573404"/>
          </a:xfrm>
          <a:prstGeom prst="rect"/>
        </p:spPr>
        <p:txBody>
          <a:bodyPr wrap="square">
            <a:spAutoFit/>
          </a:bodyPr>
          <a:p>
            <a:pPr>
              <a:lnSpc>
                <a:spcPct val="115000"/>
              </a:lnSpc>
              <a:spcAft>
                <a:spcPts val="1000"/>
              </a:spcAft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Наглядные</a:t>
            </a:r>
          </a:p>
        </p:txBody>
      </p:sp>
      <p:sp>
        <p:nvSpPr>
          <p:cNvPr id="1048610" name="Прямоугольник 8"/>
          <p:cNvSpPr/>
          <p:nvPr/>
        </p:nvSpPr>
        <p:spPr>
          <a:xfrm>
            <a:off x="3357554" y="6072206"/>
            <a:ext cx="2706490" cy="573404"/>
          </a:xfrm>
          <a:prstGeom prst="rect"/>
        </p:spPr>
        <p:txBody>
          <a:bodyPr wrap="square">
            <a:spAutoFit/>
          </a:bodyPr>
          <a:p>
            <a:pPr>
              <a:lnSpc>
                <a:spcPct val="115000"/>
              </a:lnSpc>
              <a:spcAft>
                <a:spcPts val="1000"/>
              </a:spcAft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Словесные</a:t>
            </a:r>
          </a:p>
        </p:txBody>
      </p:sp>
      <p:sp>
        <p:nvSpPr>
          <p:cNvPr id="1048611" name="Прямоугольник 9"/>
          <p:cNvSpPr/>
          <p:nvPr/>
        </p:nvSpPr>
        <p:spPr>
          <a:xfrm>
            <a:off x="6215074" y="6000768"/>
            <a:ext cx="2928926" cy="573404"/>
          </a:xfrm>
          <a:prstGeom prst="rect"/>
        </p:spPr>
        <p:txBody>
          <a:bodyPr wrap="square">
            <a:spAutoFit/>
          </a:bodyPr>
          <a:p>
            <a:pPr>
              <a:lnSpc>
                <a:spcPct val="115000"/>
              </a:lnSpc>
              <a:spcAft>
                <a:spcPts val="1000"/>
              </a:spcAft>
            </a:pPr>
            <a:r>
              <a:rPr b="1" dirty="0" sz="2800" lang="ru-RU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Практические</a:t>
            </a:r>
          </a:p>
        </p:txBody>
      </p:sp>
      <p:pic>
        <p:nvPicPr>
          <p:cNvPr id="2097162" name="Picture 2" descr="C:\Users\Lisa\Desktop\к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357158" y="1643050"/>
            <a:ext cx="3786194" cy="2978473"/>
          </a:xfrm>
          <a:prstGeom prst="rect"/>
          <a:noFill/>
          <a:ln w="76200">
            <a:solidFill>
              <a:schemeClr val="accent1"/>
            </a:solidFill>
          </a:ln>
        </p:spPr>
      </p:pic>
      <p:pic>
        <p:nvPicPr>
          <p:cNvPr id="2097163" name="Picture 3" descr="C:\Users\Lisa\Desktop\й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4286248" y="1714488"/>
            <a:ext cx="4690149" cy="3000396"/>
          </a:xfrm>
          <a:prstGeom prst="rect"/>
          <a:noFill/>
          <a:ln w="76200"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Слайд 1</dc:title>
  <dc:creator>Lisa</dc:creator>
  <cp:lastModifiedBy>Lisa</cp:lastModifiedBy>
  <dcterms:created xsi:type="dcterms:W3CDTF">2023-10-29T05:40:01Z</dcterms:created>
  <dcterms:modified xsi:type="dcterms:W3CDTF">2023-11-14T20:07:05Z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2c9ca2c33f974d97ad35ccf914469db0</vt:lpwstr>
  </property>
</Properties>
</file>