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66" r:id="rId13"/>
    <p:sldId id="268" r:id="rId14"/>
    <p:sldId id="267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00" autoAdjust="0"/>
    <p:restoredTop sz="94723" autoAdjust="0"/>
  </p:normalViewPr>
  <p:slideViewPr>
    <p:cSldViewPr>
      <p:cViewPr varScale="1">
        <p:scale>
          <a:sx n="65" d="100"/>
          <a:sy n="65" d="100"/>
        </p:scale>
        <p:origin x="-1280" y="-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670" y="928670"/>
            <a:ext cx="6172200" cy="278608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Bad Script" pitchFamily="2" charset="0"/>
              </a:rPr>
              <a:t>Общая </a:t>
            </a:r>
            <a:r>
              <a:rPr lang="ru-RU" sz="4400" dirty="0" smtClean="0">
                <a:latin typeface="Bad Script" pitchFamily="2" charset="0"/>
              </a:rPr>
              <a:t>характеристика </a:t>
            </a:r>
            <a:r>
              <a:rPr lang="ru-RU" sz="4400" dirty="0" smtClean="0">
                <a:latin typeface="Bad Script" pitchFamily="2" charset="0"/>
              </a:rPr>
              <a:t>периода </a:t>
            </a:r>
            <a:r>
              <a:rPr lang="ru-RU" sz="4400" dirty="0" smtClean="0">
                <a:latin typeface="Bad Script" pitchFamily="2" charset="0"/>
              </a:rPr>
              <a:t>детства</a:t>
            </a:r>
            <a:br>
              <a:rPr lang="ru-RU" sz="4400" dirty="0" smtClean="0">
                <a:latin typeface="Bad Script" pitchFamily="2" charset="0"/>
              </a:rPr>
            </a:br>
            <a:r>
              <a:rPr lang="ru-RU" sz="4400" dirty="0" smtClean="0">
                <a:latin typeface="Bad Script" pitchFamily="2" charset="0"/>
              </a:rPr>
              <a:t> </a:t>
            </a:r>
            <a:r>
              <a:rPr lang="ru-RU" sz="4400" dirty="0" smtClean="0">
                <a:latin typeface="Bad Script" pitchFamily="2" charset="0"/>
              </a:rPr>
              <a:t>и его роль </a:t>
            </a:r>
            <a:r>
              <a:rPr lang="ru-RU" sz="4400" dirty="0" smtClean="0">
                <a:latin typeface="Bad Script" pitchFamily="2" charset="0"/>
              </a:rPr>
              <a:t/>
            </a:r>
            <a:br>
              <a:rPr lang="ru-RU" sz="4400" dirty="0" smtClean="0">
                <a:latin typeface="Bad Script" pitchFamily="2" charset="0"/>
              </a:rPr>
            </a:br>
            <a:r>
              <a:rPr lang="ru-RU" sz="4400" dirty="0" smtClean="0">
                <a:latin typeface="Bad Script" pitchFamily="2" charset="0"/>
              </a:rPr>
              <a:t>в </a:t>
            </a:r>
            <a:r>
              <a:rPr lang="ru-RU" sz="4400" dirty="0" smtClean="0">
                <a:latin typeface="Bad Script" pitchFamily="2" charset="0"/>
              </a:rPr>
              <a:t>жизни человека</a:t>
            </a:r>
            <a:endParaRPr lang="ru-RU" sz="4400" dirty="0">
              <a:latin typeface="Bad Script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leto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3857628"/>
            <a:ext cx="5357818" cy="278608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    </a:t>
            </a:r>
            <a:r>
              <a:rPr lang="ru-RU" sz="1900" dirty="0" smtClean="0"/>
              <a:t>Дошкольный </a:t>
            </a:r>
            <a:r>
              <a:rPr lang="ru-RU" sz="1900" dirty="0" smtClean="0"/>
              <a:t>период — один из важных периодов развития личности. В этом возрасте формируется соподчинение мотивов, обдуманные действия начинают преобладать над импульсивными. Личностное развитие также обусловлено усвоением первичных этических норм и правил, идеалов и норм общественной жизни. Стремление управлять своим поведением и поступками связано с произвольностью поведения, то есть его </a:t>
            </a:r>
            <a:endParaRPr lang="ru-RU" sz="1900" dirty="0" smtClean="0"/>
          </a:p>
          <a:p>
            <a:pPr algn="just">
              <a:buNone/>
            </a:pPr>
            <a:r>
              <a:rPr lang="ru-RU" sz="1900" dirty="0" smtClean="0"/>
              <a:t>   </a:t>
            </a:r>
            <a:r>
              <a:rPr lang="ru-RU" sz="1900" dirty="0" err="1" smtClean="0"/>
              <a:t>Опосредованием</a:t>
            </a:r>
            <a:endParaRPr lang="ru-RU" sz="1900" dirty="0" smtClean="0"/>
          </a:p>
          <a:p>
            <a:pPr algn="just">
              <a:buNone/>
            </a:pPr>
            <a:r>
              <a:rPr lang="ru-RU" sz="1900" dirty="0" smtClean="0"/>
              <a:t>    определенными </a:t>
            </a:r>
          </a:p>
          <a:p>
            <a:pPr algn="just">
              <a:buNone/>
            </a:pPr>
            <a:r>
              <a:rPr lang="ru-RU" sz="1900" dirty="0" smtClean="0"/>
              <a:t>   представлениями.</a:t>
            </a:r>
          </a:p>
          <a:p>
            <a:pPr algn="just">
              <a:buNone/>
            </a:pPr>
            <a:endParaRPr lang="ru-RU" sz="1900" dirty="0" smtClean="0"/>
          </a:p>
          <a:p>
            <a:pPr algn="just">
              <a:buNone/>
            </a:pPr>
            <a:endParaRPr lang="ru-RU" sz="1900" dirty="0"/>
          </a:p>
        </p:txBody>
      </p:sp>
      <p:pic>
        <p:nvPicPr>
          <p:cNvPr id="4" name="Рисунок 3" descr="4991247_cf3c31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810" y="4048494"/>
            <a:ext cx="4000496" cy="266856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К </a:t>
            </a:r>
            <a:r>
              <a:rPr lang="ru-RU" dirty="0" smtClean="0"/>
              <a:t>концу дошкольного возраста у ребенка возникают элементы самооценки и самосознания, осознание своего ограниченного места в системе отношений со взрослыми. Повышается критическое отношение к своим возможностям, он начинает понимать, что не все может, стремится осознать свои личностные качества.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Где вырастают счастливые взрослые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1900" dirty="0" smtClean="0"/>
              <a:t>           Счастливые </a:t>
            </a:r>
            <a:r>
              <a:rPr lang="ru-RU" sz="1900" dirty="0" smtClean="0"/>
              <a:t>взрослые вырастают в счастливых семьях. Потому так важно, чтобы ребёнок почувствовал радость детства, получил достаточно любви и внимания от своих родственников. Ощущение безопасности, собственной нужности, постоянная забота папы и мамы влияют на познавательные способности малыша, помогая его личности гармонично развиваться. Проблема роли детства в жизни человека и аргументы в </a:t>
            </a:r>
            <a:endParaRPr lang="ru-RU" sz="1900" dirty="0" smtClean="0"/>
          </a:p>
          <a:p>
            <a:pPr algn="just">
              <a:buNone/>
            </a:pPr>
            <a:r>
              <a:rPr lang="ru-RU" sz="1900" dirty="0" smtClean="0"/>
              <a:t> </a:t>
            </a:r>
            <a:r>
              <a:rPr lang="ru-RU" sz="1900" dirty="0" smtClean="0"/>
              <a:t>   пользу </a:t>
            </a:r>
            <a:r>
              <a:rPr lang="ru-RU" sz="1900" dirty="0" smtClean="0"/>
              <a:t>особенного </a:t>
            </a:r>
            <a:r>
              <a:rPr lang="ru-RU" sz="1900" dirty="0" err="1" smtClean="0"/>
              <a:t>влия</a:t>
            </a:r>
            <a:r>
              <a:rPr lang="ru-RU" sz="1900" dirty="0" smtClean="0"/>
              <a:t>-</a:t>
            </a:r>
          </a:p>
          <a:p>
            <a:pPr algn="just">
              <a:buNone/>
            </a:pPr>
            <a:r>
              <a:rPr lang="ru-RU" sz="1900" dirty="0" smtClean="0"/>
              <a:t> </a:t>
            </a:r>
            <a:r>
              <a:rPr lang="ru-RU" sz="1900" dirty="0" smtClean="0"/>
              <a:t>  </a:t>
            </a:r>
            <a:r>
              <a:rPr lang="ru-RU" sz="1900" dirty="0" err="1" smtClean="0"/>
              <a:t>ния</a:t>
            </a:r>
            <a:r>
              <a:rPr lang="ru-RU" sz="1900" dirty="0" smtClean="0"/>
              <a:t> </a:t>
            </a:r>
            <a:r>
              <a:rPr lang="ru-RU" sz="1900" dirty="0" smtClean="0"/>
              <a:t>этого периода на </a:t>
            </a:r>
            <a:endParaRPr lang="ru-RU" sz="1900" dirty="0" smtClean="0"/>
          </a:p>
          <a:p>
            <a:pPr algn="just">
              <a:buNone/>
            </a:pPr>
            <a:r>
              <a:rPr lang="ru-RU" sz="1900" dirty="0" smtClean="0"/>
              <a:t> </a:t>
            </a:r>
            <a:r>
              <a:rPr lang="ru-RU" sz="1900" dirty="0" smtClean="0"/>
              <a:t>  успешность </a:t>
            </a:r>
            <a:r>
              <a:rPr lang="ru-RU" sz="1900" dirty="0" smtClean="0"/>
              <a:t>во взрослой </a:t>
            </a:r>
            <a:endParaRPr lang="ru-RU" sz="1900" dirty="0" smtClean="0"/>
          </a:p>
          <a:p>
            <a:pPr algn="just">
              <a:buNone/>
            </a:pPr>
            <a:r>
              <a:rPr lang="ru-RU" sz="1900" dirty="0" smtClean="0"/>
              <a:t>   жизни </a:t>
            </a:r>
            <a:r>
              <a:rPr lang="ru-RU" sz="1900" dirty="0" smtClean="0"/>
              <a:t>можно встретить </a:t>
            </a:r>
            <a:endParaRPr lang="ru-RU" sz="1900" dirty="0" smtClean="0"/>
          </a:p>
          <a:p>
            <a:pPr algn="just">
              <a:buNone/>
            </a:pPr>
            <a:r>
              <a:rPr lang="ru-RU" sz="1900" dirty="0" smtClean="0"/>
              <a:t>   в </a:t>
            </a:r>
            <a:r>
              <a:rPr lang="ru-RU" sz="1900" dirty="0" smtClean="0"/>
              <a:t>работах известных </a:t>
            </a:r>
            <a:endParaRPr lang="ru-RU" sz="1900" dirty="0" smtClean="0"/>
          </a:p>
          <a:p>
            <a:pPr algn="just">
              <a:buNone/>
            </a:pPr>
            <a:r>
              <a:rPr lang="ru-RU" sz="1900" dirty="0" smtClean="0"/>
              <a:t>   психологов</a:t>
            </a:r>
            <a:r>
              <a:rPr lang="ru-RU" sz="1900" dirty="0" smtClean="0"/>
              <a:t>: Карла </a:t>
            </a:r>
            <a:endParaRPr lang="ru-RU" sz="1900" dirty="0" smtClean="0"/>
          </a:p>
          <a:p>
            <a:pPr algn="just">
              <a:buNone/>
            </a:pPr>
            <a:r>
              <a:rPr lang="ru-RU" sz="1900" dirty="0" smtClean="0"/>
              <a:t>   Густава </a:t>
            </a:r>
            <a:r>
              <a:rPr lang="ru-RU" sz="1900" dirty="0" smtClean="0"/>
              <a:t>Юнга, </a:t>
            </a:r>
            <a:r>
              <a:rPr lang="ru-RU" sz="1900" dirty="0" smtClean="0"/>
              <a:t>Зигмунда</a:t>
            </a:r>
          </a:p>
          <a:p>
            <a:pPr algn="just">
              <a:buNone/>
            </a:pPr>
            <a:r>
              <a:rPr lang="ru-RU" sz="1900" dirty="0" smtClean="0"/>
              <a:t>  Фрейда</a:t>
            </a:r>
            <a:r>
              <a:rPr lang="ru-RU" sz="1900" dirty="0" smtClean="0"/>
              <a:t>, Льва </a:t>
            </a:r>
            <a:r>
              <a:rPr lang="ru-RU" sz="1900" dirty="0" err="1" smtClean="0"/>
              <a:t>Выготского</a:t>
            </a:r>
            <a:r>
              <a:rPr lang="ru-RU" sz="1900" dirty="0" smtClean="0"/>
              <a:t>. </a:t>
            </a:r>
            <a:endParaRPr lang="ru-RU" sz="1900" dirty="0"/>
          </a:p>
        </p:txBody>
      </p:sp>
      <p:pic>
        <p:nvPicPr>
          <p:cNvPr id="4" name="Рисунок 3" descr="Семья-640x480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058" y="3929066"/>
            <a:ext cx="4143404" cy="254793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112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Как </a:t>
            </a:r>
            <a:r>
              <a:rPr lang="ru-RU" b="1" dirty="0" smtClean="0"/>
              <a:t>трудности детства отражаются на характере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          У </a:t>
            </a:r>
            <a:r>
              <a:rPr lang="ru-RU" dirty="0" smtClean="0"/>
              <a:t>людей, чьё детство не было счастливым, часто бывает множество психологических проблем, мешающих им жить полной жизнью. Эти проблемы заставляют их совершать неадекватные действия, вредные для себя и для окружающих. Если родители не занимались ребёнком и не прививали моральные ориентиры, у взрослого человека не будет ясной системы ценностей. Он не ощутит угрызения совести при совершении «плохого поступка» и не получит удовлетворения от хорошего дела. Конечно, «тяжёлое детство» — это не приговор. Р</a:t>
            </a:r>
            <a:r>
              <a:rPr lang="ru-RU" dirty="0" smtClean="0"/>
              <a:t>ебёнок</a:t>
            </a:r>
            <a:r>
              <a:rPr lang="ru-RU" dirty="0" smtClean="0"/>
              <a:t>, лишённый любви и внимания родителей, </a:t>
            </a:r>
            <a:r>
              <a:rPr lang="ru-RU" dirty="0" smtClean="0"/>
              <a:t>не вырастает </a:t>
            </a:r>
            <a:r>
              <a:rPr lang="ru-RU" dirty="0" smtClean="0"/>
              <a:t>преступником. Но таким людям намного сложнее разобраться в своих желаниях и мотивах, часто они недооценивают себя и постоянно чувствуют себя несчастными, недостойными хорошего отношения.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    Эмоциональное </a:t>
            </a:r>
            <a:r>
              <a:rPr lang="ru-RU" dirty="0" smtClean="0"/>
              <a:t>развитие в раннем детстве отражается на способности противостоять стрессам, негативным влияниям в будущем, помогает научиться адекватно оценивать разных людей и уметь общаться с ними. Основываясь на собственном и родительском опыте, малыш получает понятие о хорошем и плохом, формирует представление о семейных ценностях. Взрослея, счастливые дети превращаются в успешных и довольных жизнью людей, способных брать ответственность за свои поступки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Как трудности детства отражаются на характере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          У </a:t>
            </a:r>
            <a:r>
              <a:rPr lang="ru-RU" dirty="0" smtClean="0"/>
              <a:t>людей, чьё детство не было счастливым, часто бывает множество психологических проблем, мешающих им жить полной жизнью. Эти проблемы заставляют их совершать неадекватные действия, вредные для себя и для окружающих. Если родители не занимались ребёнком и не прививали моральные ориентиры, у взрослого человека не будет ясной системы ценностей. Он не ощутит угрызения совести при совершении «плохого поступка» и не получит удовлетворения от хорошего дела. Конечно, «тяжёлое детство» — это не приговор. Не обязательно ребёнок, лишённый любви и внимания родителей, вырастает преступником. Но таким людям намного сложнее разобраться в своих желаниях и мотивах, часто они недооценивают себя и постоянно чувствуют себя несчастными, недостойными хорошего </a:t>
            </a:r>
            <a:r>
              <a:rPr lang="ru-RU" dirty="0" smtClean="0"/>
              <a:t>отношения.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Выводы: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 </a:t>
            </a:r>
            <a:r>
              <a:rPr lang="ru-RU" dirty="0" smtClean="0"/>
              <a:t>Детство </a:t>
            </a:r>
            <a:r>
              <a:rPr lang="ru-RU" dirty="0" smtClean="0"/>
              <a:t>— это очень важная пора для человека. И необходимо, чтобы ребенок сохранил в ту пору радостное восприятие мира, милый образ родных мест, восторженное отношение к тому, что он видел и чувствовал.</a:t>
            </a:r>
          </a:p>
          <a:p>
            <a:pPr algn="just"/>
            <a:r>
              <a:rPr lang="ru-RU" smtClean="0"/>
              <a:t>   Действительно</a:t>
            </a:r>
            <a:r>
              <a:rPr lang="ru-RU" dirty="0" smtClean="0"/>
              <a:t>, детство играет огромное значение в становлении личности человека, дарит самые незабываемые </a:t>
            </a:r>
            <a:r>
              <a:rPr lang="ru-RU" dirty="0" smtClean="0"/>
              <a:t>мгновения.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0114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dirty="0" smtClean="0"/>
              <a:t>Детство</a:t>
            </a:r>
            <a:r>
              <a:rPr lang="ru-RU" sz="2700" dirty="0" smtClean="0"/>
              <a:t> </a:t>
            </a:r>
            <a:r>
              <a:rPr lang="ru-RU" sz="2700" dirty="0" smtClean="0"/>
              <a:t>– это чрезвычайно важный период человеческой жизни, когда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ребёнок </a:t>
            </a:r>
            <a:r>
              <a:rPr lang="ru-RU" sz="2700" dirty="0" smtClean="0"/>
              <a:t>формируется физически и закладывается основа его психологического развития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s120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585912" y="3000375"/>
            <a:ext cx="5210175" cy="347345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467600" cy="193991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В течение первых семи лет жизни ребенок проживает три основных периода развития </a:t>
            </a:r>
            <a:r>
              <a:rPr lang="ru-RU" sz="2400" b="1" dirty="0" smtClean="0"/>
              <a:t>:</a:t>
            </a:r>
            <a:br>
              <a:rPr lang="ru-RU" sz="2400" b="1" dirty="0" smtClean="0"/>
            </a:br>
            <a:r>
              <a:rPr lang="ru-RU" sz="2400" b="1" dirty="0" smtClean="0"/>
              <a:t> </a:t>
            </a:r>
            <a:r>
              <a:rPr lang="ru-RU" sz="2400" b="1" i="1" dirty="0" smtClean="0"/>
              <a:t>младенческий, ранний и дошкольный</a:t>
            </a:r>
            <a:endParaRPr lang="ru-RU" sz="24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428868"/>
            <a:ext cx="7467600" cy="4045084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         Каждый </a:t>
            </a:r>
            <a:r>
              <a:rPr lang="ru-RU" dirty="0" smtClean="0"/>
              <a:t>из них имеет свое особое значение, так как создаваемые им уникальные условия не повторятся. Эти периоды неравнозначны по числу входящих в них лет. Полноценное протекание каждого из них создает условия для перехода к последующему периоду. Рассмотрение трех первых периодов жизни ребенка целесообразно соотнести с прослеживанием закономерностей психического развития и периодизацией детского развития. Периоды и стадии детского развития определяются их содержанием. «Психологический возраст» — это относительно замкнутый цикл развития ребенка, имеющий свои структуру и динамику (Л. С. </a:t>
            </a:r>
            <a:r>
              <a:rPr lang="ru-RU" dirty="0" err="1" smtClean="0"/>
              <a:t>Выготский</a:t>
            </a:r>
            <a:r>
              <a:rPr lang="ru-RU" dirty="0" smtClean="0"/>
              <a:t>).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            Период </a:t>
            </a:r>
            <a:r>
              <a:rPr lang="ru-RU" dirty="0" smtClean="0"/>
              <a:t>младенчества — первый год жизни ребенка, характеризующийся наиболее высоким темпом развития. В этот период интенсивно развиваются сенсорные системы: зрение, слух, тактильная чувствительность. Формируются элементарные формы будущих ориентировочных реакций: сосредоточение, слежение, круговые движения. Первое организованное и целенаправленное действие младенца — это акт хватания. На основе схватывания и удержания предметов развивается </a:t>
            </a:r>
            <a:r>
              <a:rPr lang="ru-RU" dirty="0" err="1" smtClean="0"/>
              <a:t>манипулятивная</a:t>
            </a:r>
            <a:r>
              <a:rPr lang="ru-RU" dirty="0" smtClean="0"/>
              <a:t> деятельность. Манипуляции ребенка с предметом постепенно приобретают характер предметных действий, которые обеспечивают начальные формы предметного восприятия и ориентирования на некоторые свойства предметов</a:t>
            </a:r>
            <a:r>
              <a:rPr lang="ru-RU" dirty="0" smtClean="0"/>
              <a:t>.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          Переход </a:t>
            </a:r>
            <a:r>
              <a:rPr lang="ru-RU" dirty="0" smtClean="0"/>
              <a:t>от младенчества к раннему детству связан с овладением новыми и новыми действиями с предметами и знаменует переход к предметной деятельности, ведущей на протяжении следующих лет.</a:t>
            </a:r>
          </a:p>
          <a:p>
            <a:pPr algn="just">
              <a:buNone/>
            </a:pPr>
            <a:r>
              <a:rPr lang="ru-RU" dirty="0" smtClean="0"/>
              <a:t>          Общение </a:t>
            </a:r>
            <a:r>
              <a:rPr lang="ru-RU" dirty="0" smtClean="0"/>
              <a:t>со взрослым стимулирует формирование предпосылок к овладению речью: более активное </a:t>
            </a:r>
            <a:r>
              <a:rPr lang="ru-RU" dirty="0" err="1" smtClean="0"/>
              <a:t>гуление</a:t>
            </a:r>
            <a:r>
              <a:rPr lang="ru-RU" dirty="0" smtClean="0"/>
              <a:t> и лепет, появление первых слов, которые первоначально </a:t>
            </a:r>
            <a:r>
              <a:rPr lang="ru-RU" dirty="0" err="1" smtClean="0"/>
              <a:t>ситуативны</a:t>
            </a:r>
            <a:r>
              <a:rPr lang="ru-RU" dirty="0" smtClean="0"/>
              <a:t> и многозначны, лишены постоянных значений, тесно связаны с указательными жестами. Начальное понимание обращенной речи, подражание речи взрослых, возникновение самостоятельных слов вплетается в предметную ситуацию. Появление автономной ситуативной речи, понятной лишь матери и узкому кругу близких, — одно из новообразований младенческого возраста.</a:t>
            </a:r>
          </a:p>
          <a:p>
            <a:pPr algn="just">
              <a:buNone/>
            </a:pPr>
            <a:r>
              <a:rPr lang="ru-RU" dirty="0" smtClean="0"/>
              <a:t>         В возрасте </a:t>
            </a:r>
            <a:r>
              <a:rPr lang="ru-RU" dirty="0" smtClean="0"/>
              <a:t>формируется чувство доверия к окружающим взрослым, складываются предпосылки для дальнейшего личностного развития ребенка.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/>
              <a:t>        Ранний </a:t>
            </a:r>
            <a:r>
              <a:rPr lang="ru-RU" dirty="0" smtClean="0"/>
              <a:t>возраст — от года до трех лет. Это период активного познавательного, социального и эмоционального развития ребенка.</a:t>
            </a:r>
          </a:p>
          <a:p>
            <a:pPr algn="just">
              <a:buNone/>
            </a:pPr>
            <a:r>
              <a:rPr lang="ru-RU" dirty="0" smtClean="0"/>
              <a:t>        Социальная </a:t>
            </a:r>
            <a:r>
              <a:rPr lang="ru-RU" dirty="0" smtClean="0"/>
              <a:t>ситуация раннего возраста опосредована предметным миром и складывается следующим образом: ребенок — предмет — взрослый. На втором году жизни происходит активное формирование предметных действий, основанных на усвоении функций предметов, исторически закрепленных в опыте человека. Ведущей для этого периода является орудийно-предметная деятельность, направленная на овладение общественно выработанными способами действий с предметами, которые ребенок может освоить через совместные со взрослым манипуляции. При выполнении предметных действий у ребенка возникает необходимость ориентироваться на свойства предметов и их отношения с другими предметами. Способами сопоставления предметов с применением внешних приемов (накладывания, </a:t>
            </a:r>
            <a:r>
              <a:rPr lang="ru-RU" dirty="0" err="1" smtClean="0"/>
              <a:t>примеривания</a:t>
            </a:r>
            <a:r>
              <a:rPr lang="ru-RU" dirty="0" smtClean="0"/>
              <a:t> и др.) ребенок вначале овладевает с помощью взрослых. 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Ранний </a:t>
            </a:r>
            <a:r>
              <a:rPr lang="ru-RU" dirty="0" smtClean="0"/>
              <a:t>возраст — период формирования основных компонентов мышления. Ребенок обретает возможность осуществлять решение практических задач, учитывая свойства предметов и </a:t>
            </a:r>
            <a:r>
              <a:rPr lang="ru-RU" dirty="0" smtClean="0"/>
              <a:t>возможности</a:t>
            </a:r>
          </a:p>
          <a:p>
            <a:pPr>
              <a:buNone/>
            </a:pPr>
            <a:r>
              <a:rPr lang="ru-RU" dirty="0" smtClean="0"/>
              <a:t>   воздействия </a:t>
            </a:r>
            <a:r>
              <a:rPr lang="ru-RU" dirty="0" smtClean="0"/>
              <a:t>одного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предмета </a:t>
            </a:r>
            <a:r>
              <a:rPr lang="ru-RU" dirty="0" smtClean="0"/>
              <a:t>на другой.</a:t>
            </a:r>
          </a:p>
          <a:p>
            <a:endParaRPr lang="ru-RU" dirty="0"/>
          </a:p>
        </p:txBody>
      </p:sp>
      <p:pic>
        <p:nvPicPr>
          <p:cNvPr id="6" name="Рисунок 5" descr="66b418582b3a3e584375f6ec402604d5_i-169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3357562"/>
            <a:ext cx="3243266" cy="324326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            Дошкольный </a:t>
            </a:r>
            <a:r>
              <a:rPr lang="ru-RU" dirty="0" smtClean="0"/>
              <a:t>возраст связан прежде всего с установлением ребенком отношений с миром взрослых. Социальная ситуация развития заключается в том, что ребенок выходит за пределы семьи и вступает в отношения с миром взрослых людей. Этот мир, в котором ребенок хочет занять свое место среди взрослых и с которыми он хочет взаимодействовать, может существовать в идеальной форме. Разрыв между реальным уровнем развития и идеальной формой, с которой ребенок взаимодействует, очень велик. Деятельностью, в которой возможно смоделировать желаемые ребенком отношения со взрослыми, является сюжетно-ролевая игра. Игра — особая форма отражения действительности путем ее моделирования и воспроизведения — является ведущей формой деятельности ребенка дошкольного возраста. Игра относится к символико-моделирующему типу деятельности, так как благодаря переносу значений у ребенка возникает возможность отвлечься от </a:t>
            </a:r>
            <a:r>
              <a:rPr lang="ru-RU" dirty="0" err="1" smtClean="0"/>
              <a:t>операциональной</a:t>
            </a:r>
            <a:r>
              <a:rPr lang="ru-RU" dirty="0" smtClean="0"/>
              <a:t> деятельности и воспроизвести смысловую ее сторону, систему отношений. Игра дает возможности ориентации во внешнем, зримом мире больше, чем любая другая деятельность. Игра </a:t>
            </a:r>
            <a:r>
              <a:rPr lang="ru-RU" dirty="0" err="1" smtClean="0"/>
              <a:t>сензитивна</a:t>
            </a:r>
            <a:r>
              <a:rPr lang="ru-RU" dirty="0" smtClean="0"/>
              <a:t> к сфере человеческих отношений, в ней воссоздаются нормы и способы взаимоотношений между людьми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         Будучи </a:t>
            </a:r>
            <a:r>
              <a:rPr lang="ru-RU" dirty="0" smtClean="0"/>
              <a:t>важным средством овладения символизацией мышления, игра в то же время является «школой произвольного поведения». Эти два важных аспекта психического развития ребенка формируются благодаря и другим видам деятельности, к которым относятся изобразительная и конструктивная, элементарный труд. В продуктивной деятельности (рисование, лепка, конструирование, ручной труд) происходит моделирование окружающей действительности, абстрагирование тех свойств, которые могут Активное усвоение ребенком способов практической и познавательной деятельности играет существенную роль в формировании мышления. Переход от наглядно-действенного к наглядно-образному и словесному мышлению связан с изменением характера ориентировочно-исследовательской деятельности, замене более простых способов ориентирования — проб — более целенаправленной зрительной, а затем и мысленной ориентировкой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48</TotalTime>
  <Words>1302</Words>
  <PresentationFormat>Экран (4:3)</PresentationFormat>
  <Paragraphs>43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Общая характеристика периода детства  и его роль  в жизни человека</vt:lpstr>
      <vt:lpstr>     Детство – это чрезвычайно важный период человеческой жизни, когда  ребёнок формируется физически и закладывается основа его психологического развития </vt:lpstr>
      <vt:lpstr>В течение первых семи лет жизни ребенок проживает три основных периода развития :  младенческий, ранний и дошкольный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Где вырастают счастливые взрослые  </vt:lpstr>
      <vt:lpstr> Как трудности детства отражаются на характере  </vt:lpstr>
      <vt:lpstr>Слайд 14</vt:lpstr>
      <vt:lpstr>Как трудности детства отражаются на характере</vt:lpstr>
      <vt:lpstr>Выводы: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Общая характеристика периода детства и его роль в жизни человека</dc:title>
  <dc:creator>Ирина</dc:creator>
  <cp:lastModifiedBy>Ирина</cp:lastModifiedBy>
  <cp:revision>9</cp:revision>
  <dcterms:created xsi:type="dcterms:W3CDTF">2020-10-18T06:24:56Z</dcterms:created>
  <dcterms:modified xsi:type="dcterms:W3CDTF">2020-10-18T07:23:46Z</dcterms:modified>
</cp:coreProperties>
</file>