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72" r:id="rId2"/>
  </p:sldMasterIdLst>
  <p:notesMasterIdLst>
    <p:notesMasterId r:id="rId14"/>
  </p:notesMasterIdLst>
  <p:sldIdLst>
    <p:sldId id="364" r:id="rId3"/>
    <p:sldId id="263" r:id="rId4"/>
    <p:sldId id="365" r:id="rId5"/>
    <p:sldId id="366" r:id="rId6"/>
    <p:sldId id="367" r:id="rId7"/>
    <p:sldId id="357" r:id="rId8"/>
    <p:sldId id="368" r:id="rId9"/>
    <p:sldId id="358" r:id="rId10"/>
    <p:sldId id="369" r:id="rId11"/>
    <p:sldId id="361" r:id="rId12"/>
    <p:sldId id="3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848"/>
    <a:srgbClr val="7DF8FB"/>
    <a:srgbClr val="00B0F0"/>
    <a:srgbClr val="0091EA"/>
    <a:srgbClr val="FF0000"/>
    <a:srgbClr val="00B41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4660"/>
  </p:normalViewPr>
  <p:slideViewPr>
    <p:cSldViewPr>
      <p:cViewPr varScale="1">
        <p:scale>
          <a:sx n="70" d="100"/>
          <a:sy n="70" d="100"/>
        </p:scale>
        <p:origin x="14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04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531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5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481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1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3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257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638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28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377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61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/>
              <a:pPr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6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0" y="2357430"/>
            <a:ext cx="5000628" cy="257176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indent="449263" fontAlgn="base">
              <a:spcAft>
                <a:spcPct val="0"/>
              </a:spcAft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5000" dirty="0"/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>
          <a:xfrm>
            <a:off x="997525" y="4136611"/>
            <a:ext cx="2461876" cy="56403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ru-RU" sz="2600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79512" y="2420888"/>
            <a:ext cx="5616624" cy="2331690"/>
          </a:xfrm>
        </p:spPr>
        <p:txBody>
          <a:bodyPr>
            <a:normAutofit fontScale="90000"/>
          </a:bodyPr>
          <a:lstStyle/>
          <a:p>
            <a:pPr lvl="0" indent="449263" algn="l" fontAlgn="base">
              <a:spcAft>
                <a:spcPct val="0"/>
              </a:spcAft>
            </a:pPr>
            <a:r>
              <a:rPr lang="ru-RU" sz="4000" b="1" dirty="0" smtClean="0">
                <a:cs typeface="Times New Roman" pitchFamily="18" charset="0"/>
              </a:rPr>
              <a:t/>
            </a:r>
            <a:br>
              <a:rPr lang="ru-RU" sz="4000" b="1" dirty="0" smtClean="0">
                <a:cs typeface="Times New Roman" pitchFamily="18" charset="0"/>
              </a:rPr>
            </a:br>
            <a:r>
              <a:rPr lang="ru-RU" sz="3300" b="1" dirty="0" smtClean="0">
                <a:cs typeface="Times New Roman" pitchFamily="18" charset="0"/>
              </a:rPr>
              <a:t>  </a:t>
            </a:r>
            <a:r>
              <a:rPr lang="ru-RU" sz="3100" b="1" dirty="0" smtClean="0">
                <a:cs typeface="Times New Roman" pitchFamily="18" charset="0"/>
              </a:rPr>
              <a:t>«Готовность педагога к  </a:t>
            </a:r>
            <a:br>
              <a:rPr lang="ru-RU" sz="3100" b="1" dirty="0" smtClean="0">
                <a:cs typeface="Times New Roman" pitchFamily="18" charset="0"/>
              </a:rPr>
            </a:br>
            <a:r>
              <a:rPr lang="ru-RU" sz="3100" b="1" dirty="0" smtClean="0">
                <a:cs typeface="Times New Roman" pitchFamily="18" charset="0"/>
              </a:rPr>
              <a:t>профессиональной деятельности </a:t>
            </a:r>
            <a:br>
              <a:rPr lang="ru-RU" sz="3100" b="1" dirty="0" smtClean="0">
                <a:cs typeface="Times New Roman" pitchFamily="18" charset="0"/>
              </a:rPr>
            </a:br>
            <a:r>
              <a:rPr lang="ru-RU" sz="3100" b="1" dirty="0" smtClean="0">
                <a:cs typeface="Times New Roman" pitchFamily="18" charset="0"/>
              </a:rPr>
              <a:t>в контексте ФГОС ДО. </a:t>
            </a:r>
            <a:br>
              <a:rPr lang="ru-RU" sz="3100" b="1" dirty="0" smtClean="0">
                <a:cs typeface="Times New Roman" pitchFamily="18" charset="0"/>
              </a:rPr>
            </a:br>
            <a:r>
              <a:rPr lang="ru-RU" sz="3100" b="1" dirty="0" smtClean="0">
                <a:cs typeface="Times New Roman" pitchFamily="18" charset="0"/>
              </a:rPr>
              <a:t>Профессиональный стандарт </a:t>
            </a:r>
            <a:br>
              <a:rPr lang="ru-RU" sz="3100" b="1" dirty="0" smtClean="0">
                <a:cs typeface="Times New Roman" pitchFamily="18" charset="0"/>
              </a:rPr>
            </a:br>
            <a:r>
              <a:rPr lang="ru-RU" sz="3100" b="1" dirty="0" smtClean="0">
                <a:cs typeface="Times New Roman" pitchFamily="18" charset="0"/>
              </a:rPr>
              <a:t>педагога»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115616" y="4869160"/>
            <a:ext cx="4536504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001848"/>
                </a:solidFill>
                <a:latin typeface="+mj-lt"/>
              </a:rPr>
              <a:t>Педагогический совет № </a:t>
            </a:r>
          </a:p>
          <a:p>
            <a:pPr algn="r"/>
            <a:r>
              <a:rPr lang="ru-RU" sz="2000" dirty="0" smtClean="0">
                <a:solidFill>
                  <a:srgbClr val="001848"/>
                </a:solidFill>
                <a:latin typeface="+mj-lt"/>
              </a:rPr>
              <a:t>МДОУ «Детский сад № </a:t>
            </a:r>
            <a:r>
              <a:rPr lang="ru-RU" sz="2000" dirty="0" smtClean="0">
                <a:solidFill>
                  <a:srgbClr val="001848"/>
                </a:solidFill>
                <a:latin typeface="+mj-lt"/>
              </a:rPr>
              <a:t>»</a:t>
            </a:r>
            <a:endParaRPr lang="ru-RU" sz="2000" dirty="0" smtClean="0">
              <a:solidFill>
                <a:srgbClr val="001848"/>
              </a:solidFill>
              <a:latin typeface="+mj-lt"/>
            </a:endParaRPr>
          </a:p>
          <a:p>
            <a:pPr algn="r"/>
            <a:endParaRPr lang="ru-RU" sz="2000" dirty="0" smtClean="0">
              <a:solidFill>
                <a:srgbClr val="001848"/>
              </a:solidFill>
              <a:latin typeface="+mj-lt"/>
            </a:endParaRPr>
          </a:p>
          <a:p>
            <a:r>
              <a:rPr lang="ru-RU" sz="2000" dirty="0" smtClean="0">
                <a:solidFill>
                  <a:srgbClr val="001848"/>
                </a:solidFill>
                <a:latin typeface="+mj-lt"/>
              </a:rPr>
              <a:t>Ярославль </a:t>
            </a:r>
            <a:r>
              <a:rPr lang="ru-RU" sz="2000" dirty="0" smtClean="0">
                <a:solidFill>
                  <a:srgbClr val="001848"/>
                </a:solidFill>
                <a:latin typeface="+mj-lt"/>
              </a:rPr>
              <a:t>2022 г.</a:t>
            </a:r>
          </a:p>
          <a:p>
            <a:pPr algn="r"/>
            <a:endParaRPr lang="ru-RU" sz="2800" dirty="0">
              <a:solidFill>
                <a:srgbClr val="001848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9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14414" y="0"/>
          <a:ext cx="7929586" cy="685800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54491"/>
                <a:gridCol w="4917237"/>
                <a:gridCol w="2057858"/>
              </a:tblGrid>
              <a:tr h="96630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№ 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п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/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п</a:t>
                      </a:r>
                      <a:endParaRPr lang="ru-RU" sz="28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Решения ПС</a:t>
                      </a:r>
                      <a:endParaRPr lang="ru-RU" sz="28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Сроки </a:t>
                      </a:r>
                      <a:endParaRPr lang="ru-RU" sz="28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082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1.</a:t>
                      </a:r>
                      <a:endParaRPr lang="ru-RU" sz="24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  <a:cs typeface="Times New Roman" pitchFamily="18" charset="0"/>
                        </a:rPr>
                        <a:t>Совершенствовать профессиональное мастерство посредством результативной работы по самообразованию.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Постоянно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(май – результат)</a:t>
                      </a:r>
                      <a:endParaRPr lang="ru-RU" sz="24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7834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2.</a:t>
                      </a:r>
                      <a:endParaRPr lang="ru-RU" sz="24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+mn-lt"/>
                          <a:cs typeface="Times New Roman" pitchFamily="18" charset="0"/>
                        </a:rPr>
                        <a:t>Повышать профессиональную компетентность в вопросах организации образовательной деятельности в течение всего времени пребывания детей в ДОУ.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Постоянно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780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3.</a:t>
                      </a:r>
                      <a:endParaRPr lang="ru-RU" sz="24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+mn-lt"/>
                          <a:cs typeface="Times New Roman" pitchFamily="18" charset="0"/>
                        </a:rPr>
                        <a:t>Продолжать изучение нормативных документов регламентирующие новые правила и требования к современному образованию.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Постоянно</a:t>
                      </a:r>
                    </a:p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.jf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322286"/>
            <a:ext cx="8692255" cy="6535714"/>
          </a:xfr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1848"/>
                </a:solidFill>
                <a:cs typeface="Times New Roman" pitchFamily="18" charset="0"/>
              </a:rPr>
              <a:t> «Человек, находящийся на самой вершине горы, не упал туда с неба!»</a:t>
            </a:r>
            <a:endParaRPr lang="ru-RU" dirty="0">
              <a:solidFill>
                <a:srgbClr val="001848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85720" y="1244600"/>
            <a:ext cx="8572560" cy="4272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  <a:t>«Время – драгоценный подарок, </a:t>
            </a:r>
          </a:p>
          <a:p>
            <a: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  <a:t>данный нам, чтобы в нём стать умнее, лучше, зрелее и совершеннее» </a:t>
            </a:r>
          </a:p>
          <a:p>
            <a:endParaRPr lang="ru-RU" sz="3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  <a:t>(Томас Манн, немецкий писатель)</a:t>
            </a:r>
            <a:r>
              <a:rPr lang="ru-RU" sz="36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1219200" y="228600"/>
            <a:ext cx="6696075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endParaRPr kumimoji="1" lang="en-US" altLang="ko-KR" sz="3500" dirty="0">
              <a:solidFill>
                <a:schemeClr val="tx2">
                  <a:lumMod val="75000"/>
                </a:schemeClr>
              </a:solidFill>
              <a:ea typeface="굴림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772400" cy="2766169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/>
              <a:t>Тренинг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«Правила публичного выступления»</a:t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type="subTitle" idx="1"/>
          </p:nvPr>
        </p:nvSpPr>
        <p:spPr>
          <a:xfrm>
            <a:off x="3707904" y="4797152"/>
            <a:ext cx="4136504" cy="550912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Педагог-психолог </a:t>
            </a: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Picture 3" descr="G:\ДОУ 27\педсоветы 2021-2022\педсовет 2\клипарт\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7153275" y="1333500"/>
            <a:ext cx="1990725" cy="552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Творческое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«Портрет педагога»</a:t>
            </a:r>
            <a:endParaRPr lang="ru-RU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580974"/>
            <a:ext cx="5143536" cy="3691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«Качества»</a:t>
            </a:r>
            <a:endParaRPr lang="ru-RU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857496"/>
            <a:ext cx="4524388" cy="336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6">
                <a:lumMod val="40000"/>
                <a:lumOff val="60000"/>
                <a:alpha val="60000"/>
              </a:schemeClr>
            </a:glo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363272" cy="3268960"/>
          </a:xfrm>
        </p:spPr>
        <p:txBody>
          <a:bodyPr>
            <a:normAutofit fontScale="92500"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latin typeface="+mj-lt"/>
                <a:cs typeface="Times New Roman" pitchFamily="18" charset="0"/>
              </a:rPr>
              <a:t>«Формальное образование поможет вам выжить. Самообразование приведет вас к успеху»</a:t>
            </a:r>
          </a:p>
          <a:p>
            <a:pPr lvl="0" indent="449263" algn="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latin typeface="+mj-lt"/>
              <a:cs typeface="Times New Roman" pitchFamily="18" charset="0"/>
            </a:endParaRPr>
          </a:p>
          <a:p>
            <a:pPr lvl="0" indent="449263" algn="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 smtClean="0">
                <a:latin typeface="+mj-lt"/>
                <a:cs typeface="Times New Roman" pitchFamily="18" charset="0"/>
              </a:rPr>
              <a:t>Джим </a:t>
            </a:r>
            <a:r>
              <a:rPr lang="ru-RU" sz="2400" dirty="0" err="1" smtClean="0">
                <a:latin typeface="+mj-lt"/>
                <a:cs typeface="Times New Roman" pitchFamily="18" charset="0"/>
              </a:rPr>
              <a:t>Рон</a:t>
            </a:r>
            <a:endParaRPr lang="ru-RU" sz="2400" dirty="0" smtClean="0">
              <a:latin typeface="+mj-lt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Работа с тестами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«ФГОС ДО»</a:t>
            </a:r>
          </a:p>
          <a:p>
            <a:r>
              <a:rPr lang="ru-RU" sz="4000" dirty="0" smtClean="0"/>
              <a:t>«</a:t>
            </a:r>
            <a:r>
              <a:rPr lang="ru-RU" sz="4000" dirty="0" err="1" smtClean="0"/>
              <a:t>Профстандарт</a:t>
            </a:r>
            <a:r>
              <a:rPr lang="ru-RU" sz="4000" dirty="0" smtClean="0"/>
              <a:t> педагога»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cs typeface="Times New Roman" pitchFamily="18" charset="0"/>
              </a:rPr>
              <a:t>Ключ к тесту «ФГОС ДО»: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214422"/>
            <a:ext cx="7643866" cy="5643578"/>
          </a:xfrm>
        </p:spPr>
        <p:txBody>
          <a:bodyPr>
            <a:normAutofit fontScale="25000" lnSpcReduction="20000"/>
          </a:bodyPr>
          <a:lstStyle/>
          <a:p>
            <a:pPr marL="285750" indent="-285750" algn="just">
              <a:lnSpc>
                <a:spcPct val="12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1.</a:t>
            </a:r>
            <a:r>
              <a:rPr lang="ru-RU" sz="8000" dirty="0" smtClean="0">
                <a:cs typeface="Times New Roman" pitchFamily="18" charset="0"/>
              </a:rPr>
              <a:t> Федеральный государственный образовательный стандарт дошкольного образования.</a:t>
            </a:r>
          </a:p>
          <a:p>
            <a:pPr marL="285750" indent="-285750" algn="just">
              <a:lnSpc>
                <a:spcPct val="12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2.</a:t>
            </a:r>
            <a:r>
              <a:rPr lang="ru-RU" sz="8000" dirty="0" smtClean="0">
                <a:cs typeface="Times New Roman" pitchFamily="18" charset="0"/>
              </a:rPr>
              <a:t> «Стандарт» - образец, эталон, модель, принимаемые за исходные для сопоставления с ними других подобных объектов.</a:t>
            </a:r>
          </a:p>
          <a:p>
            <a:pPr marL="285750" indent="-285750" algn="just">
              <a:lnSpc>
                <a:spcPct val="12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3.</a:t>
            </a:r>
            <a:r>
              <a:rPr lang="ru-RU" sz="8000" dirty="0" smtClean="0">
                <a:cs typeface="Times New Roman" pitchFamily="18" charset="0"/>
              </a:rPr>
              <a:t> Основная образовательная программа дошкольного образования.</a:t>
            </a:r>
          </a:p>
          <a:p>
            <a:pPr marL="285750" indent="-285750" algn="just">
              <a:lnSpc>
                <a:spcPct val="15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4.</a:t>
            </a:r>
            <a:r>
              <a:rPr lang="ru-RU" sz="8000" dirty="0" smtClean="0">
                <a:cs typeface="Times New Roman" pitchFamily="18" charset="0"/>
              </a:rPr>
              <a:t> Развивающая предметно-пространственная среда.</a:t>
            </a:r>
          </a:p>
          <a:p>
            <a:pPr marL="285750" indent="-285750" algn="just">
              <a:lnSpc>
                <a:spcPct val="12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5.</a:t>
            </a:r>
            <a:r>
              <a:rPr lang="ru-RU" sz="8000" dirty="0" smtClean="0">
                <a:cs typeface="Times New Roman" pitchFamily="18" charset="0"/>
              </a:rPr>
              <a:t> – г.</a:t>
            </a:r>
          </a:p>
          <a:p>
            <a:pPr marL="285750" indent="-285750">
              <a:lnSpc>
                <a:spcPct val="12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6.</a:t>
            </a:r>
            <a:r>
              <a:rPr lang="ru-RU" sz="8000" dirty="0" smtClean="0">
                <a:cs typeface="Times New Roman" pitchFamily="18" charset="0"/>
              </a:rPr>
              <a:t> – а.</a:t>
            </a:r>
          </a:p>
          <a:p>
            <a:pPr marL="285750" indent="-285750">
              <a:lnSpc>
                <a:spcPct val="12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7.</a:t>
            </a:r>
            <a:r>
              <a:rPr lang="ru-RU" sz="8000" dirty="0" smtClean="0">
                <a:cs typeface="Times New Roman" pitchFamily="18" charset="0"/>
              </a:rPr>
              <a:t> – б, в, г.</a:t>
            </a:r>
          </a:p>
          <a:p>
            <a:pPr marL="285750" indent="-285750">
              <a:lnSpc>
                <a:spcPct val="12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8.</a:t>
            </a:r>
            <a:r>
              <a:rPr lang="ru-RU" sz="8000" dirty="0" smtClean="0">
                <a:cs typeface="Times New Roman" pitchFamily="18" charset="0"/>
              </a:rPr>
              <a:t> – в.</a:t>
            </a:r>
          </a:p>
          <a:p>
            <a:pPr marL="285750" indent="-285750">
              <a:lnSpc>
                <a:spcPct val="12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9.</a:t>
            </a:r>
            <a:r>
              <a:rPr lang="ru-RU" sz="8000" dirty="0" smtClean="0">
                <a:cs typeface="Times New Roman" pitchFamily="18" charset="0"/>
              </a:rPr>
              <a:t> – а, б, в, г, д.</a:t>
            </a:r>
          </a:p>
          <a:p>
            <a:pPr marL="285750" indent="-285750">
              <a:lnSpc>
                <a:spcPct val="12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10.</a:t>
            </a:r>
            <a:r>
              <a:rPr lang="ru-RU" sz="8000" dirty="0" smtClean="0">
                <a:cs typeface="Times New Roman" pitchFamily="18" charset="0"/>
              </a:rPr>
              <a:t> – а, в.</a:t>
            </a:r>
          </a:p>
          <a:p>
            <a:pPr marL="285750" indent="-285750">
              <a:lnSpc>
                <a:spcPct val="12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11.</a:t>
            </a:r>
            <a:r>
              <a:rPr lang="ru-RU" sz="8000" dirty="0" smtClean="0">
                <a:cs typeface="Times New Roman" pitchFamily="18" charset="0"/>
              </a:rPr>
              <a:t> – а.</a:t>
            </a:r>
          </a:p>
          <a:p>
            <a:pPr marL="285750" indent="-285750">
              <a:lnSpc>
                <a:spcPct val="120000"/>
              </a:lnSpc>
              <a:buNone/>
            </a:pPr>
            <a:r>
              <a:rPr lang="ru-RU" sz="8000" b="1" dirty="0" smtClean="0">
                <a:cs typeface="Times New Roman" pitchFamily="18" charset="0"/>
              </a:rPr>
              <a:t>12.</a:t>
            </a:r>
            <a:r>
              <a:rPr lang="ru-RU" sz="8000" dirty="0" smtClean="0">
                <a:cs typeface="Times New Roman" pitchFamily="18" charset="0"/>
              </a:rPr>
              <a:t> – б.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Ключ к тесту «Профессиональный стандарт педагога»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dirty="0" smtClean="0"/>
              <a:t>- б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- а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- в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- а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7">
      <a:dk1>
        <a:sysClr val="windowText" lastClr="000000"/>
      </a:dk1>
      <a:lt1>
        <a:sysClr val="window" lastClr="FFFFFF"/>
      </a:lt1>
      <a:dk2>
        <a:srgbClr val="595959"/>
      </a:dk2>
      <a:lt2>
        <a:srgbClr val="EEECE1"/>
      </a:lt2>
      <a:accent1>
        <a:srgbClr val="666666"/>
      </a:accent1>
      <a:accent2>
        <a:srgbClr val="9B9B9B"/>
      </a:accent2>
      <a:accent3>
        <a:srgbClr val="C5C5C5"/>
      </a:accent3>
      <a:accent4>
        <a:srgbClr val="FDDC17"/>
      </a:accent4>
      <a:accent5>
        <a:srgbClr val="7F7F7F"/>
      </a:accent5>
      <a:accent6>
        <a:srgbClr val="FFC74E"/>
      </a:accent6>
      <a:hlink>
        <a:srgbClr val="FFE3A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5_Office Theme">
  <a:themeElements>
    <a:clrScheme name="Custom 47">
      <a:dk1>
        <a:sysClr val="windowText" lastClr="000000"/>
      </a:dk1>
      <a:lt1>
        <a:sysClr val="window" lastClr="FFFFFF"/>
      </a:lt1>
      <a:dk2>
        <a:srgbClr val="595959"/>
      </a:dk2>
      <a:lt2>
        <a:srgbClr val="EEECE1"/>
      </a:lt2>
      <a:accent1>
        <a:srgbClr val="666666"/>
      </a:accent1>
      <a:accent2>
        <a:srgbClr val="9B9B9B"/>
      </a:accent2>
      <a:accent3>
        <a:srgbClr val="C5C5C5"/>
      </a:accent3>
      <a:accent4>
        <a:srgbClr val="FDDC17"/>
      </a:accent4>
      <a:accent5>
        <a:srgbClr val="7F7F7F"/>
      </a:accent5>
      <a:accent6>
        <a:srgbClr val="FFC74E"/>
      </a:accent6>
      <a:hlink>
        <a:srgbClr val="FFE3A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1845</TotalTime>
  <Words>277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굴림</vt:lpstr>
      <vt:lpstr>Times New Roman</vt:lpstr>
      <vt:lpstr>Office Theme</vt:lpstr>
      <vt:lpstr>15_Office Theme</vt:lpstr>
      <vt:lpstr>   «Готовность педагога к   профессиональной деятельности  в контексте ФГОС ДО.  Профессиональный стандарт  педагога» </vt:lpstr>
      <vt:lpstr>Презентация PowerPoint</vt:lpstr>
      <vt:lpstr>Тренинг  «Правила публичного выступления» </vt:lpstr>
      <vt:lpstr>Творческое задание</vt:lpstr>
      <vt:lpstr>Игра </vt:lpstr>
      <vt:lpstr>Презентация PowerPoint</vt:lpstr>
      <vt:lpstr>Работа с тестами</vt:lpstr>
      <vt:lpstr>Ключ к тесту «ФГОС ДО»:</vt:lpstr>
      <vt:lpstr>Ключ к тесту «Профессиональный стандарт педагога»</vt:lpstr>
      <vt:lpstr>Презентация PowerPoint</vt:lpstr>
      <vt:lpstr> «Человек, находящийся на самой вершине горы, не упал туда с неба!»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RePack by Diakov</cp:lastModifiedBy>
  <cp:revision>243</cp:revision>
  <dcterms:created xsi:type="dcterms:W3CDTF">2012-04-26T17:06:14Z</dcterms:created>
  <dcterms:modified xsi:type="dcterms:W3CDTF">2023-12-18T13:06:51Z</dcterms:modified>
</cp:coreProperties>
</file>