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8" d="100"/>
          <a:sy n="88" d="100"/>
        </p:scale>
        <p:origin x="-636" y="6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0"/>
            <a:ext cx="7886728" cy="400052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Bad Script" pitchFamily="2" charset="0"/>
                <a:cs typeface="Times New Roman" pitchFamily="18" charset="0"/>
              </a:rPr>
              <a:t>Система профессионального образования РФ </a:t>
            </a:r>
            <a:br>
              <a:rPr lang="ru-RU" sz="4000" b="1" dirty="0" smtClean="0">
                <a:latin typeface="Bad Script" pitchFamily="2" charset="0"/>
                <a:cs typeface="Times New Roman" pitchFamily="18" charset="0"/>
              </a:rPr>
            </a:br>
            <a:r>
              <a:rPr lang="ru-RU" sz="4000" b="1" dirty="0" smtClean="0">
                <a:latin typeface="Bad Script" pitchFamily="2" charset="0"/>
                <a:cs typeface="Times New Roman" pitchFamily="18" charset="0"/>
              </a:rPr>
              <a:t>в контексте особых образовательных потребностей </a:t>
            </a:r>
            <a:br>
              <a:rPr lang="ru-RU" sz="4000" b="1" dirty="0" smtClean="0">
                <a:latin typeface="Bad Script" pitchFamily="2" charset="0"/>
                <a:cs typeface="Times New Roman" pitchFamily="18" charset="0"/>
              </a:rPr>
            </a:br>
            <a:r>
              <a:rPr lang="ru-RU" sz="4000" b="1" dirty="0" smtClean="0">
                <a:latin typeface="Bad Script" pitchFamily="2" charset="0"/>
                <a:cs typeface="Times New Roman" pitchFamily="18" charset="0"/>
              </a:rPr>
              <a:t>лиц с ограниченными возможностями здоровья и инвалидностью</a:t>
            </a:r>
            <a:endParaRPr lang="ru-RU" sz="4000" b="1" dirty="0">
              <a:latin typeface="Bad Script" pitchFamily="2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r>
              <a:rPr lang="ru-RU" sz="2700" i="1" dirty="0" smtClean="0"/>
              <a:t/>
            </a:r>
            <a:br>
              <a:rPr lang="ru-RU" sz="2700" i="1" dirty="0" smtClean="0"/>
            </a:br>
            <a:r>
              <a:rPr lang="ru-RU" sz="2700" i="1" dirty="0" smtClean="0"/>
              <a:t/>
            </a:r>
            <a:br>
              <a:rPr lang="ru-RU" sz="2700" i="1" dirty="0" smtClean="0"/>
            </a:br>
            <a:r>
              <a:rPr lang="ru-RU" sz="2700" b="1" dirty="0" smtClean="0"/>
              <a:t>В </a:t>
            </a:r>
            <a:r>
              <a:rPr lang="ru-RU" sz="2700" b="1" dirty="0" smtClean="0"/>
              <a:t>любом образовательном учреждении существует нормативный документ в котором прописаны права учащихся с ОВЗ или инвалидностью. 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К </a:t>
            </a:r>
            <a:r>
              <a:rPr lang="ru-RU" sz="2700" b="1" dirty="0" smtClean="0"/>
              <a:t>таковым относят: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928802"/>
            <a:ext cx="7829576" cy="4197361"/>
          </a:xfrm>
        </p:spPr>
        <p:txBody>
          <a:bodyPr>
            <a:normAutofit fontScale="47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Признание факта, что </a:t>
            </a:r>
            <a:r>
              <a:rPr lang="ru-RU" dirty="0" smtClean="0"/>
              <a:t>все лица равны перед законом и по нему имеют право на равную защиту закона и равное пользование им без всякой дискриминации.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Запрещена </a:t>
            </a:r>
            <a:r>
              <a:rPr lang="ru-RU" dirty="0" smtClean="0"/>
              <a:t>любая дискриминация по признаку инвалидности и гарантируется равная и эффективная защита от дискриминации на любой почве.</a:t>
            </a:r>
          </a:p>
          <a:p>
            <a:pPr>
              <a:buFont typeface="Wingdings" pitchFamily="2" charset="2"/>
              <a:buChar char="ü"/>
            </a:pPr>
            <a:r>
              <a:rPr lang="ru-RU" dirty="0" err="1" smtClean="0"/>
              <a:t>Приниматся</a:t>
            </a:r>
            <a:r>
              <a:rPr lang="ru-RU" dirty="0" smtClean="0"/>
              <a:t> </a:t>
            </a:r>
            <a:r>
              <a:rPr lang="ru-RU" dirty="0" smtClean="0"/>
              <a:t>все необходимые меры для обеспечения полного осуществления обучающимися с ОВЗ, в том числе инвалидами, всех прав человека и основных свобод наравне с другими.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Обеспечение права обучающихся </a:t>
            </a:r>
            <a:r>
              <a:rPr lang="ru-RU" dirty="0" smtClean="0"/>
              <a:t>с ОВЗ, в том числе </a:t>
            </a:r>
            <a:r>
              <a:rPr lang="ru-RU" dirty="0" smtClean="0"/>
              <a:t>инвалидов, правом </a:t>
            </a:r>
            <a:r>
              <a:rPr lang="ru-RU" dirty="0" smtClean="0"/>
              <a:t>свободно выражать по всем затрагивающим их вопросам свои взгляды, которые получают должную весомость, соответствующую их возрасту и зрелости, наравне с другими обучающимися и получать помощь, соответствующую инвалидности и возрасту, в реализации этого права.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dirty="0" smtClean="0"/>
              <a:t>Образовательный комплекс признает право инвалидов участвовать наравне с другими в культурной жизни и принимают все надлежащие меры для обеспечения их участия.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Инвалиды </a:t>
            </a:r>
            <a:r>
              <a:rPr lang="ru-RU" dirty="0" smtClean="0"/>
              <a:t>имеют право наравне с другими на признание и поддержку их особой культурной и языковой самобытности, включая жестовые языки и культуру глухих.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Инвалиды </a:t>
            </a:r>
            <a:r>
              <a:rPr lang="ru-RU" dirty="0" smtClean="0"/>
              <a:t>имеют право на равные возможности для отдыха и занятий спортом.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200" i="1" dirty="0" smtClean="0"/>
              <a:t>Глазами студентов.</a:t>
            </a:r>
            <a:endParaRPr lang="ru-RU" sz="32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ru-RU" sz="6200" dirty="0" smtClean="0"/>
              <a:t>               Часть  </a:t>
            </a:r>
            <a:r>
              <a:rPr lang="ru-RU" sz="6200" dirty="0" smtClean="0"/>
              <a:t>опрошенных считают  систему работающей результативно. Субъективные мнения  учащихся об отношении к ним других студентов условно можно поделить на «позитивные», «безразличные» и «негативные». Так к большинству инвалидов и лиц с ОВЗ в их учебном заведении со стороны других студентов проявляется позитивное отношение. Безразличное отношение к инвалидам наблюдается гораздо реже, а ответы о негативном отношении практически не говорится. Руководители и преподаватели ВУЗов в целом также довольно позитивно характеризуют отношения между инвалидами и лицами с ОВЗ и остальными студентами</a:t>
            </a:r>
            <a:r>
              <a:rPr lang="ru-RU" sz="6200" baseline="30000" dirty="0" smtClean="0"/>
              <a:t>5</a:t>
            </a:r>
            <a:r>
              <a:rPr lang="ru-RU" sz="6200" dirty="0" smtClean="0"/>
              <a:t>. Субъективные оценки лиц с ОВЗ и инвалидов говорят об отсутствии массовых проявлений недружелюбного </a:t>
            </a:r>
            <a:endParaRPr lang="ru-RU" sz="6200" dirty="0" smtClean="0"/>
          </a:p>
          <a:p>
            <a:pPr algn="just">
              <a:buNone/>
            </a:pPr>
            <a:r>
              <a:rPr lang="ru-RU" sz="6200" dirty="0" smtClean="0"/>
              <a:t>       отношения </a:t>
            </a:r>
            <a:r>
              <a:rPr lang="ru-RU" sz="6200" dirty="0" smtClean="0"/>
              <a:t>к </a:t>
            </a:r>
            <a:r>
              <a:rPr lang="ru-RU" sz="6200" dirty="0" smtClean="0"/>
              <a:t>ним преподавателей </a:t>
            </a:r>
            <a:r>
              <a:rPr lang="ru-RU" sz="6200" dirty="0" smtClean="0"/>
              <a:t>и  </a:t>
            </a:r>
            <a:r>
              <a:rPr lang="ru-RU" sz="6200" dirty="0" smtClean="0"/>
              <a:t>руководства</a:t>
            </a:r>
            <a:r>
              <a:rPr lang="ru-RU" sz="6200" dirty="0" smtClean="0"/>
              <a:t>. </a:t>
            </a:r>
            <a:r>
              <a:rPr lang="ru-RU" sz="6200" dirty="0" smtClean="0"/>
              <a:t>В </a:t>
            </a:r>
            <a:r>
              <a:rPr lang="ru-RU" sz="6200" dirty="0" smtClean="0"/>
              <a:t>целом позитивное отношение </a:t>
            </a:r>
            <a:endParaRPr lang="ru-RU" sz="6200" dirty="0" smtClean="0"/>
          </a:p>
          <a:p>
            <a:pPr algn="just">
              <a:buNone/>
            </a:pPr>
            <a:r>
              <a:rPr lang="ru-RU" sz="6200" dirty="0" smtClean="0"/>
              <a:t>     со </a:t>
            </a:r>
            <a:r>
              <a:rPr lang="ru-RU" sz="6200" dirty="0" smtClean="0"/>
              <a:t>стороны преподавателей </a:t>
            </a:r>
            <a:r>
              <a:rPr lang="ru-RU" sz="6200" dirty="0" smtClean="0"/>
              <a:t>к</a:t>
            </a:r>
          </a:p>
          <a:p>
            <a:pPr algn="just">
              <a:buNone/>
            </a:pPr>
            <a:r>
              <a:rPr lang="ru-RU" sz="6200" dirty="0" smtClean="0"/>
              <a:t>     таким </a:t>
            </a:r>
            <a:r>
              <a:rPr lang="ru-RU" sz="6200" dirty="0" smtClean="0"/>
              <a:t>студентам, как правило</a:t>
            </a:r>
            <a:r>
              <a:rPr lang="ru-RU" sz="6200" dirty="0" smtClean="0"/>
              <a:t>,</a:t>
            </a:r>
          </a:p>
          <a:p>
            <a:pPr algn="just">
              <a:buNone/>
            </a:pPr>
            <a:r>
              <a:rPr lang="ru-RU" sz="6200" dirty="0" smtClean="0"/>
              <a:t>     </a:t>
            </a:r>
            <a:r>
              <a:rPr lang="ru-RU" sz="6200" dirty="0" smtClean="0"/>
              <a:t>обусловлено настойчивостью </a:t>
            </a:r>
            <a:r>
              <a:rPr lang="ru-RU" sz="6200" dirty="0" smtClean="0"/>
              <a:t>и</a:t>
            </a:r>
          </a:p>
          <a:p>
            <a:pPr algn="just">
              <a:buNone/>
            </a:pPr>
            <a:r>
              <a:rPr lang="ru-RU" sz="6200" dirty="0" smtClean="0"/>
              <a:t>    </a:t>
            </a:r>
            <a:r>
              <a:rPr lang="ru-RU" sz="6200" dirty="0" smtClean="0"/>
              <a:t>стремлением последних </a:t>
            </a:r>
            <a:endParaRPr lang="ru-RU" sz="6200" dirty="0" smtClean="0"/>
          </a:p>
          <a:p>
            <a:pPr algn="just">
              <a:buNone/>
            </a:pPr>
            <a:r>
              <a:rPr lang="ru-RU" sz="6200" dirty="0" smtClean="0"/>
              <a:t>    трудиться</a:t>
            </a:r>
            <a:r>
              <a:rPr lang="ru-RU" sz="6200" dirty="0" smtClean="0"/>
              <a:t>, чтобы «найти свою </a:t>
            </a:r>
            <a:endParaRPr lang="ru-RU" sz="6200" dirty="0" smtClean="0"/>
          </a:p>
          <a:p>
            <a:pPr algn="just">
              <a:buNone/>
            </a:pPr>
            <a:r>
              <a:rPr lang="ru-RU" sz="6200" dirty="0" smtClean="0"/>
              <a:t>    нишу </a:t>
            </a:r>
            <a:r>
              <a:rPr lang="ru-RU" sz="6200" dirty="0" smtClean="0"/>
              <a:t>в жизни», несмотря на </a:t>
            </a:r>
            <a:endParaRPr lang="ru-RU" sz="6200" dirty="0" smtClean="0"/>
          </a:p>
          <a:p>
            <a:pPr algn="just">
              <a:buNone/>
            </a:pPr>
            <a:r>
              <a:rPr lang="ru-RU" sz="6200" dirty="0" smtClean="0"/>
              <a:t>    имеющиеся </a:t>
            </a:r>
            <a:r>
              <a:rPr lang="ru-RU" sz="6200" dirty="0" smtClean="0"/>
              <a:t>недуги.</a:t>
            </a:r>
          </a:p>
          <a:p>
            <a:pPr algn="just">
              <a:buNone/>
            </a:pPr>
            <a:r>
              <a:rPr lang="ru-RU" sz="6200" dirty="0" smtClean="0"/>
              <a:t> </a:t>
            </a:r>
          </a:p>
          <a:p>
            <a:pPr algn="just"/>
            <a:r>
              <a:rPr lang="ru-RU" sz="6200" dirty="0" smtClean="0"/>
              <a:t> </a:t>
            </a:r>
          </a:p>
          <a:p>
            <a:endParaRPr lang="ru-RU" dirty="0"/>
          </a:p>
        </p:txBody>
      </p:sp>
      <p:pic>
        <p:nvPicPr>
          <p:cNvPr id="4" name="Рисунок 3" descr="inv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058" y="3214686"/>
            <a:ext cx="4722802" cy="259079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Заключение.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92867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sz="2900" dirty="0" smtClean="0"/>
              <a:t>            Возможности </a:t>
            </a:r>
            <a:r>
              <a:rPr lang="ru-RU" sz="2900" dirty="0" smtClean="0"/>
              <a:t>людей данной категории получения высшего профессионального образования зависят от степени тяжести заболеваний.</a:t>
            </a:r>
          </a:p>
          <a:p>
            <a:pPr algn="just">
              <a:buNone/>
            </a:pPr>
            <a:r>
              <a:rPr lang="ru-RU" sz="2900" dirty="0" smtClean="0"/>
              <a:t>           Более </a:t>
            </a:r>
            <a:r>
              <a:rPr lang="ru-RU" sz="2900" dirty="0" smtClean="0"/>
              <a:t>трети таких людей нигде не учится. Причины этого следующие: 1) считают свой уровень образования достаточным; 2) учебное заведение и процесс обучения не приспособлены для инвалидов и лиц с ОВЗ; 3) плохое состояние здоровья.</a:t>
            </a:r>
          </a:p>
          <a:p>
            <a:pPr algn="just">
              <a:buNone/>
            </a:pPr>
            <a:r>
              <a:rPr lang="ru-RU" sz="2900" dirty="0" smtClean="0"/>
              <a:t>           Необходимо </a:t>
            </a:r>
            <a:r>
              <a:rPr lang="ru-RU" sz="2900" dirty="0" smtClean="0"/>
              <a:t>принятие ряда нормативных правовых актов, устанавливающих процедуру и порядок предоставления образовательных услуг в электронной форме с использованием дистанционных технологий, конкретизировать порядок предоставления технических и учебных средств (компьютеров, программного обеспечения, специальных учебников, пособий и т.п.) или выплаты компенсаций за них (условия, размер, срок и т.д</a:t>
            </a:r>
            <a:r>
              <a:rPr lang="ru-RU" sz="2900" dirty="0" smtClean="0"/>
              <a:t>.).</a:t>
            </a:r>
            <a:endParaRPr lang="ru-RU" sz="29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smtClean="0"/>
              <a:t>             </a:t>
            </a:r>
            <a:r>
              <a:rPr lang="ru-RU" dirty="0" smtClean="0"/>
              <a:t>До </a:t>
            </a:r>
            <a:r>
              <a:rPr lang="ru-RU" dirty="0" smtClean="0"/>
              <a:t>сих пор нет должного взаимодействия между учреждениями профессионального образования и медицинскими учреждениями по обслуживанию и сопровождению таких студентов. В штатном расписании образовательных учреждений профессионального образования практически нет психологов, дефектологов и социальных педагогов, способных осуществлять психолого-педагогическое и медико-социальное сопровождение студентов и обучающихся, имеющих ограниченные возможности здоровья. Администрацией учреждений профессионального образования не создаются условия </a:t>
            </a:r>
            <a:r>
              <a:rPr lang="ru-RU" dirty="0" err="1" smtClean="0"/>
              <a:t>безбарьерной</a:t>
            </a:r>
            <a:r>
              <a:rPr lang="ru-RU" dirty="0" smtClean="0"/>
              <a:t> среды для инвалидов. Не решена проблема трудоустройства выпускников учреждений профессионального образования из числа инвалидов.</a:t>
            </a:r>
          </a:p>
          <a:p>
            <a:pPr algn="just">
              <a:buNone/>
            </a:pPr>
            <a:r>
              <a:rPr lang="ru-RU" dirty="0" smtClean="0"/>
              <a:t>              Достигнуто </a:t>
            </a:r>
            <a:r>
              <a:rPr lang="ru-RU" dirty="0" smtClean="0"/>
              <a:t>общее понимание структуры модели высшего образования для лиц с ограниченными возможностями здоровья, но многообразие форм ограничения здоровья приводит к тому, что каждый раз, создавая конкретную эффективную и устойчивую модель для студентов с ограниченными возможностями здоровья, приходится делать это практически заново.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Нормативное обеспечение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357298"/>
            <a:ext cx="7901014" cy="4768865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Указ от 7 мая 2012 года № 597 «О мероприятиях по реализации государственной социальной политики»;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Указ от 7 мая 2012 года № 599 «О мерах по реализации государственной политики в области образования и науки»;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Межведомственный комплексный план по обеспечению доступности ПО для инвалидов и лиц с ОВЗ на 2016 -2018 годы.;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Государственная программа РФ "Доступная среда" на 2011 - 2020 годы Приказ Минобразования РК от 20 июня 2016 г. № 556 «О реализации мероприятий Межведомственного комплексного плана по обеспечению доступности профессионального образования для инвалидов и лиц с ОВЗ на 2016 -2018 годы»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857232"/>
            <a:ext cx="7901014" cy="5357850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2200" dirty="0" smtClean="0"/>
              <a:t>            </a:t>
            </a:r>
            <a:r>
              <a:rPr lang="ru-RU" sz="2800" dirty="0" smtClean="0"/>
              <a:t>В </a:t>
            </a:r>
            <a:r>
              <a:rPr lang="ru-RU" sz="2800" dirty="0" smtClean="0"/>
              <a:t>современной России широчайшее распространение установок на получение высокого уровня профессионального образования характерно для большинства социальных групп населения. При этом высшее образование является наиболее востребованным уровнем образования и зачастую </a:t>
            </a:r>
            <a:r>
              <a:rPr lang="ru-RU" sz="2800" dirty="0" smtClean="0"/>
              <a:t>рассматривается  как </a:t>
            </a:r>
            <a:r>
              <a:rPr lang="ru-RU" sz="2800" dirty="0" smtClean="0"/>
              <a:t>«социальная норма</a:t>
            </a:r>
            <a:r>
              <a:rPr lang="ru-RU" sz="2800" dirty="0" smtClean="0"/>
              <a:t>»</a:t>
            </a:r>
          </a:p>
          <a:p>
            <a:pPr algn="just">
              <a:buNone/>
            </a:pPr>
            <a:r>
              <a:rPr lang="ru-RU" sz="2800" dirty="0" smtClean="0"/>
              <a:t>     и единственная</a:t>
            </a:r>
          </a:p>
          <a:p>
            <a:pPr algn="just">
              <a:buNone/>
            </a:pPr>
            <a:r>
              <a:rPr lang="ru-RU" sz="2800" dirty="0" smtClean="0"/>
              <a:t>     возможность дальней-</a:t>
            </a:r>
          </a:p>
          <a:p>
            <a:pPr algn="just"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  </a:t>
            </a:r>
            <a:r>
              <a:rPr lang="ru-RU" sz="2800" dirty="0" err="1" smtClean="0"/>
              <a:t>шего</a:t>
            </a:r>
            <a:r>
              <a:rPr lang="ru-RU" sz="2800" dirty="0" smtClean="0"/>
              <a:t> </a:t>
            </a:r>
            <a:r>
              <a:rPr lang="ru-RU" sz="2800" dirty="0" smtClean="0"/>
              <a:t>трудоустройства.</a:t>
            </a:r>
            <a:endParaRPr lang="ru-RU" sz="2800" dirty="0" smtClean="0"/>
          </a:p>
          <a:p>
            <a:pPr algn="just">
              <a:buNone/>
            </a:pPr>
            <a:r>
              <a:rPr lang="ru-RU" sz="2800" dirty="0" smtClean="0"/>
              <a:t>       </a:t>
            </a:r>
            <a:endParaRPr lang="ru-RU" sz="2800" dirty="0"/>
          </a:p>
        </p:txBody>
      </p:sp>
      <p:pic>
        <p:nvPicPr>
          <p:cNvPr id="4" name="Рисунок 3" descr="studenty_k_prazdniku_fot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80" y="3714752"/>
            <a:ext cx="3563934" cy="29019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          </a:t>
            </a:r>
          </a:p>
          <a:p>
            <a:pPr algn="just">
              <a:buNone/>
            </a:pPr>
            <a:r>
              <a:rPr lang="ru-RU" dirty="0" smtClean="0"/>
              <a:t> </a:t>
            </a:r>
            <a:r>
              <a:rPr lang="ru-RU" dirty="0" smtClean="0"/>
              <a:t>           Лица </a:t>
            </a:r>
            <a:r>
              <a:rPr lang="ru-RU" dirty="0" smtClean="0"/>
              <a:t>с ОВЗ и инвалидностью в этом вопросе не составляют исключения, хотя низкий ресурс здоровья у части из них все же негативно сказывается на формировании стратегии получения профессионального образования. По статистике 62,9% молодых инвалидов выражают стремление иметь высшее образование. Две трети людей данной категории хотели бы иметь самый высокий уровень профессионального образования, указывая в качестве желаемого уровня образования «ученую степень». </a:t>
            </a: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              Общим средним  </a:t>
            </a:r>
            <a:r>
              <a:rPr lang="ru-RU" dirty="0" smtClean="0"/>
              <a:t>образованием </a:t>
            </a:r>
            <a:r>
              <a:rPr lang="ru-RU" dirty="0" smtClean="0"/>
              <a:t>готов удовлетворяются </a:t>
            </a:r>
            <a:r>
              <a:rPr lang="ru-RU" dirty="0" smtClean="0"/>
              <a:t>лишь </a:t>
            </a:r>
            <a:r>
              <a:rPr lang="ru-RU" dirty="0" smtClean="0"/>
              <a:t>каждый  десятый</a:t>
            </a:r>
            <a:r>
              <a:rPr lang="ru-RU" dirty="0" smtClean="0"/>
              <a:t>. Меньше всего </a:t>
            </a:r>
            <a:r>
              <a:rPr lang="ru-RU" dirty="0" smtClean="0"/>
              <a:t>желающих получить </a:t>
            </a:r>
            <a:r>
              <a:rPr lang="ru-RU" dirty="0" smtClean="0"/>
              <a:t>рабочие профессии  </a:t>
            </a:r>
            <a:r>
              <a:rPr lang="ru-RU" dirty="0" smtClean="0"/>
              <a:t>(</a:t>
            </a:r>
            <a:r>
              <a:rPr lang="ru-RU" dirty="0" smtClean="0"/>
              <a:t>в учреждениях начального 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     профессионального </a:t>
            </a:r>
            <a:r>
              <a:rPr lang="ru-RU" dirty="0" smtClean="0"/>
              <a:t>образования - НПО).</a:t>
            </a:r>
          </a:p>
          <a:p>
            <a:endParaRPr lang="ru-RU" dirty="0"/>
          </a:p>
        </p:txBody>
      </p:sp>
      <p:pic>
        <p:nvPicPr>
          <p:cNvPr id="4" name="Рисунок 3" descr="24918326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4500570"/>
            <a:ext cx="2979734" cy="209708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             Сегодня </a:t>
            </a:r>
            <a:r>
              <a:rPr lang="ru-RU" dirty="0" smtClean="0"/>
              <a:t>государство и общество делает очень много, чтобы люди с инвалидностью могли получить высшее образование. На законодательном уровне регламентирован вопрос о предоставлении льгот по получению высшего образования. В ФЗ№ 185-ФЗ от 02.07.2013 года  четко прописаны все условия предоставления преференций гражданам, имеющим инвалидность. Прежде всего, такие льготы дают  возможность зачисления без вступительных экзаменов (при наличии таковых в ВУЗе), приоритет при зачислении на бюджетную основу и преимущество перед другими абитуриентами по конкурсу.</a:t>
            </a:r>
          </a:p>
          <a:p>
            <a:pPr algn="just">
              <a:buNone/>
            </a:pPr>
            <a:r>
              <a:rPr lang="ru-RU" dirty="0" smtClean="0"/>
              <a:t>             Государство </a:t>
            </a:r>
            <a:r>
              <a:rPr lang="ru-RU" dirty="0" smtClean="0"/>
              <a:t>ежегодно предоставляет квоту каждому ВУЗу для </a:t>
            </a:r>
            <a:r>
              <a:rPr lang="ru-RU" dirty="0" smtClean="0"/>
              <a:t> инвалидов </a:t>
            </a:r>
            <a:r>
              <a:rPr lang="ru-RU" dirty="0" smtClean="0"/>
              <a:t>в размере не менее 10 процентов от общего потока.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lnSpcReduction="10000"/>
          </a:bodyPr>
          <a:lstStyle/>
          <a:p>
            <a:pPr algn="just" fontAlgn="base">
              <a:buNone/>
            </a:pPr>
            <a:r>
              <a:rPr lang="ru-RU" sz="1600" dirty="0" smtClean="0"/>
              <a:t>              </a:t>
            </a:r>
            <a:r>
              <a:rPr lang="ru-RU" sz="1800" dirty="0" smtClean="0"/>
              <a:t>Образовательные </a:t>
            </a:r>
            <a:r>
              <a:rPr lang="ru-RU" sz="1800" dirty="0" smtClean="0"/>
              <a:t>учреждения создают доступ к своим организациям, разрабатывают адаптированные образовательные программы, по всей России создаются Региональные ресурсные учебно-методические центры. Одна из основных функций этих центров – консультировать и помогать высшим учебным заведениям в обеспечении доступности образования для лиц с ОВЗ. Преподаватели многих вузов и системы СПО проходят повышение квалификации; разрабатываются и активно развиваются дистанционные образовательные технологии, </a:t>
            </a:r>
            <a:r>
              <a:rPr lang="ru-RU" sz="1800" dirty="0" err="1" smtClean="0"/>
              <a:t>онлайн-курсы</a:t>
            </a:r>
            <a:r>
              <a:rPr lang="ru-RU" sz="1800" dirty="0" smtClean="0"/>
              <a:t>. Немало внимания уделяется </a:t>
            </a:r>
            <a:r>
              <a:rPr lang="ru-RU" sz="1800" dirty="0" err="1" smtClean="0"/>
              <a:t>социокультурной</a:t>
            </a:r>
            <a:r>
              <a:rPr lang="ru-RU" sz="1800" dirty="0" smtClean="0"/>
              <a:t> реабилитации студентов с инвалидностью и ОВЗ.</a:t>
            </a:r>
          </a:p>
          <a:p>
            <a:pPr algn="just" fontAlgn="base"/>
            <a:r>
              <a:rPr lang="ru-RU" sz="1800" dirty="0" smtClean="0"/>
              <a:t>          Содержание </a:t>
            </a:r>
            <a:r>
              <a:rPr lang="ru-RU" sz="1800" dirty="0" smtClean="0"/>
              <a:t>профессионального образования и условия организации обучения обучающихся инвалидов и лиц с ограниченными возможностями здоровья в образовательном комплексе определяются образовательной программой той группы, в которую зачислен обучающийся. Программа при необходимости может быть адаптированной, а для инвалидов адаптированная программа разрабатывается в соответствии с индивидуальной программой реабилитации инвалида. Адаптированная образовательная программа разрабатывается при наличии заявления со стороны обучающегося (родителей, законных представителей) и медицинских показаний.</a:t>
            </a:r>
          </a:p>
          <a:p>
            <a:pPr algn="just" fontAlgn="base"/>
            <a:endParaRPr lang="ru-RU" sz="16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dirty="0" smtClean="0"/>
              <a:t>В целях активизации обучения лиц с особыми образовательными потребностями используются следующие приёмы:</a:t>
            </a:r>
          </a:p>
          <a:p>
            <a:r>
              <a:rPr lang="ru-RU" dirty="0" smtClean="0"/>
              <a:t>-формулировка цели деятельности обучающегося, обозначив его личную заинтересованность </a:t>
            </a:r>
          </a:p>
          <a:p>
            <a:r>
              <a:rPr lang="ru-RU" dirty="0" smtClean="0"/>
              <a:t>-добавление в практическую деятельность (особенно если она рутинная) игровой, соревновательный момент, тогда она обретёт хотя бы временную значимость</a:t>
            </a:r>
          </a:p>
          <a:p>
            <a:r>
              <a:rPr lang="ru-RU" dirty="0" smtClean="0"/>
              <a:t>-создание необычной атмосферы во время деятельности, сделать учебное занятие нестандартным </a:t>
            </a:r>
          </a:p>
          <a:p>
            <a:r>
              <a:rPr lang="ru-RU" dirty="0" smtClean="0"/>
              <a:t>- активизация логического и творческого мышление учащихся, что в свою очередь, учит дискутировать, высказывать и отстаивать свою точку зрения</a:t>
            </a:r>
          </a:p>
          <a:p>
            <a:r>
              <a:rPr lang="ru-RU" dirty="0" smtClean="0"/>
              <a:t>создание ситуации успеха – за счет доброжелательного отношения преподавателя, создания благоприятной эмоциональной атмосферы на занятии, осуществления индивидуального подхода</a:t>
            </a:r>
          </a:p>
          <a:p>
            <a:r>
              <a:rPr lang="ru-RU" dirty="0" smtClean="0"/>
              <a:t> В работе со студентами на занятиях обязательно используются  рекомендации психологической службы по вопросам структуры психологической компетентности; особенностей психического и личностного развития инвалидов раннего юношеского возраста; способов и форм развития познавательной активности в процессе теоретического обучения и др.</a:t>
            </a:r>
          </a:p>
          <a:p>
            <a:r>
              <a:rPr lang="ru-RU" dirty="0" smtClean="0"/>
              <a:t>    В течении года, используя рейтинговую технологию оцениваются учебные достижений студентов, проводится ежемесячный мониторинг учебной деятельности по основным показателям (посещаемость, успеваемость, качество знаний, )</a:t>
            </a:r>
          </a:p>
          <a:p>
            <a:r>
              <a:rPr lang="ru-RU" dirty="0" smtClean="0"/>
              <a:t>   Используя рекомендации психологической службы и результаты рейтинга, выявляются конкретные для каждого студента пробелы в знаниях, их причины и проводятся дополнительные занятия с учетом индивидуальных особенностей и затруднений обучающихся в соответствии с намеченными маршрутами реабилитации.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Принципы </a:t>
            </a:r>
            <a:r>
              <a:rPr lang="ru-RU" sz="3600" b="1" dirty="0" smtClean="0"/>
              <a:t>и задачи профессионального образования обучающихся инвалидов и лиц с ОВЗ 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525963"/>
          </a:xfrm>
        </p:spPr>
        <p:txBody>
          <a:bodyPr>
            <a:noAutofit/>
          </a:bodyPr>
          <a:lstStyle/>
          <a:p>
            <a:r>
              <a:rPr lang="ru-RU" sz="1600" i="1" dirty="0" smtClean="0"/>
              <a:t>Основу работы педагогический коллектив строит на определенных принципах и задачах, к которым относит</a:t>
            </a:r>
            <a:endParaRPr lang="ru-RU" sz="1600" dirty="0" smtClean="0"/>
          </a:p>
          <a:p>
            <a:r>
              <a:rPr lang="ru-RU" sz="1600" dirty="0" smtClean="0"/>
              <a:t>Принципы:</a:t>
            </a:r>
          </a:p>
          <a:p>
            <a:r>
              <a:rPr lang="ru-RU" sz="1600" dirty="0" smtClean="0"/>
              <a:t>– адекватность содержания и форм </a:t>
            </a:r>
            <a:r>
              <a:rPr lang="ru-RU" sz="1600" dirty="0" err="1" smtClean="0"/>
              <a:t>реабилитационно-педагогической</a:t>
            </a:r>
            <a:r>
              <a:rPr lang="ru-RU" sz="1600" dirty="0" smtClean="0"/>
              <a:t> поддержки целевым установкам и условиям профессионально-образовательной деятельности инвалидов и лиц с ограниченными возможностями здоровья;</a:t>
            </a:r>
          </a:p>
          <a:p>
            <a:r>
              <a:rPr lang="ru-RU" sz="1600" dirty="0" smtClean="0"/>
              <a:t>– опора на интегративный (смешанный) коллектив обучающихся инвалидов, лиц с ОВЗ и лиц, не имеющих инвалидности;</a:t>
            </a:r>
          </a:p>
          <a:p>
            <a:r>
              <a:rPr lang="ru-RU" sz="1600" dirty="0" smtClean="0"/>
              <a:t>– опора на собственную целенаправленную активность обучающихся инвалидов и лиц с ОВЗ в профессионально-образовательной сфере;</a:t>
            </a:r>
          </a:p>
          <a:p>
            <a:r>
              <a:rPr lang="ru-RU" sz="1600" dirty="0" smtClean="0"/>
              <a:t>– учет индивидуально-педагогических характеристик реабилитационного потенциала обучающихся инвалидов и лиц с ОВЗ;</a:t>
            </a:r>
          </a:p>
          <a:p>
            <a:r>
              <a:rPr lang="ru-RU" sz="1600" dirty="0" smtClean="0"/>
              <a:t>– непрерывность </a:t>
            </a:r>
            <a:r>
              <a:rPr lang="ru-RU" sz="1600" dirty="0" err="1" smtClean="0"/>
              <a:t>реабилитационно</a:t>
            </a:r>
            <a:r>
              <a:rPr lang="ru-RU" sz="1600" dirty="0" smtClean="0"/>
              <a:t> - педагогической поддержки обучающихся инвалидов и лиц с ОВЗ в рамках учебно-воспитательного процесса.</a:t>
            </a: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Для </a:t>
            </a:r>
            <a:r>
              <a:rPr lang="ru-RU" sz="3100" b="1" dirty="0" smtClean="0"/>
              <a:t>достижения конечной цели необходимо решение следующих задач:</a:t>
            </a:r>
            <a:r>
              <a:rPr lang="ru-RU" sz="31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571612"/>
            <a:ext cx="7829576" cy="4525963"/>
          </a:xfrm>
        </p:spPr>
        <p:txBody>
          <a:bodyPr>
            <a:normAutofit fontScale="700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dirty="0" smtClean="0"/>
              <a:t>создание </a:t>
            </a:r>
            <a:r>
              <a:rPr lang="ru-RU" dirty="0" smtClean="0"/>
              <a:t>условий для доступности профессионального образования обучающихся инвалидов и лиц с ОВЗ в организационно-педагогических условиях образовательного комплекса и обеспечения их качественного образования;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dirty="0" smtClean="0"/>
              <a:t>обеспечение </a:t>
            </a:r>
            <a:r>
              <a:rPr lang="ru-RU" dirty="0" smtClean="0"/>
              <a:t>совместного обучения обучающихся инвалидов, лиц с ОВЗ и нормально развивающихся сверстников;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повышение </a:t>
            </a:r>
            <a:r>
              <a:rPr lang="ru-RU" dirty="0" smtClean="0"/>
              <a:t>квалификации педагогических кадров для работы с обучающимися с ОВЗ в образовательном комплексе;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создание </a:t>
            </a:r>
            <a:r>
              <a:rPr lang="ru-RU" dirty="0" err="1" smtClean="0"/>
              <a:t>безбарьерной</a:t>
            </a:r>
            <a:r>
              <a:rPr lang="ru-RU" dirty="0" smtClean="0"/>
              <a:t> образовательной среды;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создание </a:t>
            </a:r>
            <a:r>
              <a:rPr lang="ru-RU" dirty="0" smtClean="0"/>
              <a:t>и укрепление межведомственного взаимодействия по оказанию индивидуальной реабилитационной поддержки каждому обучающемуся с ОВЗ.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1406</Words>
  <PresentationFormat>Экран (4:3)</PresentationFormat>
  <Paragraphs>70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Система профессионального образования РФ  в контексте особых образовательных потребностей  лиц с ограниченными возможностями здоровья и инвалидностью</vt:lpstr>
      <vt:lpstr>Нормативное обеспечение </vt:lpstr>
      <vt:lpstr>Слайд 3</vt:lpstr>
      <vt:lpstr>Слайд 4</vt:lpstr>
      <vt:lpstr>Слайд 5</vt:lpstr>
      <vt:lpstr>Слайд 6</vt:lpstr>
      <vt:lpstr>Слайд 7</vt:lpstr>
      <vt:lpstr>  Принципы и задачи профессионального образования обучающихся инвалидов и лиц с ОВЗ   </vt:lpstr>
      <vt:lpstr> Для достижения конечной цели необходимо решение следующих задач:  </vt:lpstr>
      <vt:lpstr>  В любом образовательном учреждении существует нормативный документ в котором прописаны права учащихся с ОВЗ или инвалидностью.  К таковым относят: </vt:lpstr>
      <vt:lpstr>Глазами студентов.</vt:lpstr>
      <vt:lpstr>Заключение.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профессионального обрахования РФ в контексте о</dc:title>
  <dc:creator>Ирина</dc:creator>
  <cp:lastModifiedBy>Ирина</cp:lastModifiedBy>
  <cp:revision>8</cp:revision>
  <dcterms:created xsi:type="dcterms:W3CDTF">2020-10-14T17:22:12Z</dcterms:created>
  <dcterms:modified xsi:type="dcterms:W3CDTF">2020-10-14T18:16:06Z</dcterms:modified>
</cp:coreProperties>
</file>