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448A9-DF86-4446-826C-47845D18925A}" type="datetimeFigureOut">
              <a:rPr lang="ru-RU" smtClean="0"/>
              <a:t>20.12.2023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0EB-6412-4C12-A495-DECB54A39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001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448A9-DF86-4446-826C-47845D18925A}" type="datetimeFigureOut">
              <a:rPr lang="ru-RU" smtClean="0"/>
              <a:t>20.12.2023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0EB-6412-4C12-A495-DECB54A39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401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448A9-DF86-4446-826C-47845D18925A}" type="datetimeFigureOut">
              <a:rPr lang="ru-RU" smtClean="0"/>
              <a:t>20.12.2023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0EB-6412-4C12-A495-DECB54A3920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16493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448A9-DF86-4446-826C-47845D18925A}" type="datetimeFigureOut">
              <a:rPr lang="ru-RU" smtClean="0"/>
              <a:t>20.12.2023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0EB-6412-4C12-A495-DECB54A39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638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448A9-DF86-4446-826C-47845D18925A}" type="datetimeFigureOut">
              <a:rPr lang="ru-RU" smtClean="0"/>
              <a:t>20.12.2023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0EB-6412-4C12-A495-DECB54A3920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85885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448A9-DF86-4446-826C-47845D18925A}" type="datetimeFigureOut">
              <a:rPr lang="ru-RU" smtClean="0"/>
              <a:t>20.12.2023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0EB-6412-4C12-A495-DECB54A39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0759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448A9-DF86-4446-826C-47845D18925A}" type="datetimeFigureOut">
              <a:rPr lang="ru-RU" smtClean="0"/>
              <a:t>20.12.2023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0EB-6412-4C12-A495-DECB54A39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514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448A9-DF86-4446-826C-47845D18925A}" type="datetimeFigureOut">
              <a:rPr lang="ru-RU" smtClean="0"/>
              <a:t>20.12.2023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0EB-6412-4C12-A495-DECB54A39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7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448A9-DF86-4446-826C-47845D18925A}" type="datetimeFigureOut">
              <a:rPr lang="ru-RU" smtClean="0"/>
              <a:t>20.12.2023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0EB-6412-4C12-A495-DECB54A39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215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448A9-DF86-4446-826C-47845D18925A}" type="datetimeFigureOut">
              <a:rPr lang="ru-RU" smtClean="0"/>
              <a:t>20.12.2023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0EB-6412-4C12-A495-DECB54A39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93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448A9-DF86-4446-826C-47845D18925A}" type="datetimeFigureOut">
              <a:rPr lang="ru-RU" smtClean="0"/>
              <a:t>20.12.2023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0EB-6412-4C12-A495-DECB54A39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23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448A9-DF86-4446-826C-47845D18925A}" type="datetimeFigureOut">
              <a:rPr lang="ru-RU" smtClean="0"/>
              <a:t>20.12.2023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0EB-6412-4C12-A495-DECB54A39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028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448A9-DF86-4446-826C-47845D18925A}" type="datetimeFigureOut">
              <a:rPr lang="ru-RU" smtClean="0"/>
              <a:t>20.12.2023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0EB-6412-4C12-A495-DECB54A39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009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448A9-DF86-4446-826C-47845D18925A}" type="datetimeFigureOut">
              <a:rPr lang="ru-RU" smtClean="0"/>
              <a:t>20.12.2023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0EB-6412-4C12-A495-DECB54A39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749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448A9-DF86-4446-826C-47845D18925A}" type="datetimeFigureOut">
              <a:rPr lang="ru-RU" smtClean="0"/>
              <a:t>20.12.2023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0EB-6412-4C12-A495-DECB54A39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840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448A9-DF86-4446-826C-47845D18925A}" type="datetimeFigureOut">
              <a:rPr lang="ru-RU" smtClean="0"/>
              <a:t>20.12.2023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0EB-6412-4C12-A495-DECB54A39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687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448A9-DF86-4446-826C-47845D18925A}" type="datetimeFigureOut">
              <a:rPr lang="ru-RU" smtClean="0"/>
              <a:t>20.12.2023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37120EB-6412-4C12-A495-DECB54A39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67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7B0E53D-7704-487E-9981-41AD8169C0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728173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93C690-0788-45D6-AF26-BEBAC30321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8783" y="1"/>
            <a:ext cx="11529390" cy="1600199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>
                <a:solidFill>
                  <a:srgbClr val="FFFF00"/>
                </a:solidFill>
                <a:latin typeface="Arial Black" panose="020B0A04020102020204" pitchFamily="34" charset="0"/>
              </a:rPr>
              <a:t>Дымковская игрушка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6150FC-26A8-4CB1-B552-9E2DD52073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2875723"/>
            <a:ext cx="11728172" cy="3982276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rgbClr val="FFFF00"/>
                </a:solidFill>
                <a:latin typeface="Arial Black" panose="020B0A04020102020204" pitchFamily="34" charset="0"/>
              </a:rPr>
              <a:t>Мастер-класс по лепке из глины</a:t>
            </a:r>
          </a:p>
        </p:txBody>
      </p:sp>
    </p:spTree>
    <p:extLst>
      <p:ext uri="{BB962C8B-B14F-4D97-AF65-F5344CB8AC3E}">
        <p14:creationId xmlns:p14="http://schemas.microsoft.com/office/powerpoint/2010/main" val="1350764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51CC47-CCF1-408C-BA60-B2C78A3E51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97009" cy="6897757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052B0F3-D8EC-4D66-A908-4C5547DBBF08}"/>
              </a:ext>
            </a:extLst>
          </p:cNvPr>
          <p:cNvSpPr/>
          <p:nvPr/>
        </p:nvSpPr>
        <p:spPr>
          <a:xfrm>
            <a:off x="9289774" y="371061"/>
            <a:ext cx="2557669" cy="585746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l" rtl="0">
              <a:lnSpc>
                <a:spcPct val="108000"/>
              </a:lnSpc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, serif"/>
              </a:rPr>
              <a:t>Зародились Дымковские игрушки в 16 веке в слободе Дымково в близи Вятки. Изначально, большинство игрушек были свистульки, их изготавливали для праздника Свистопляски, там же была и ярмарка, таким образом игрушки расходились по окрестностям.</a:t>
            </a:r>
            <a:endParaRPr lang="ru-RU" sz="2000" b="1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969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35556C-D37F-465E-95E2-FC366D16A5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49" y="0"/>
            <a:ext cx="4980623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0E01B47-4F6B-495C-99D6-2056C9A7ADE7}"/>
              </a:ext>
            </a:extLst>
          </p:cNvPr>
          <p:cNvSpPr/>
          <p:nvPr/>
        </p:nvSpPr>
        <p:spPr>
          <a:xfrm>
            <a:off x="5393635" y="225286"/>
            <a:ext cx="6479216" cy="66327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rtl="0">
              <a:lnSpc>
                <a:spcPct val="100000"/>
              </a:lnSpc>
            </a:pPr>
            <a:r>
              <a:rPr lang="ru-RU" sz="1400" dirty="0">
                <a:solidFill>
                  <a:schemeClr val="tx1"/>
                </a:solidFill>
                <a:effectLst/>
                <a:latin typeface="Arial Black" panose="020B0A04020102020204" pitchFamily="34" charset="0"/>
              </a:rPr>
              <a:t>1 Возьмите комок глины. Разделите материал на 4 одинаковые части. </a:t>
            </a:r>
          </a:p>
          <a:p>
            <a:pPr algn="l" rtl="0">
              <a:lnSpc>
                <a:spcPct val="100000"/>
              </a:lnSpc>
            </a:pPr>
            <a:r>
              <a:rPr lang="ru-RU" sz="1400" dirty="0">
                <a:solidFill>
                  <a:schemeClr val="tx1"/>
                </a:solidFill>
                <a:effectLst/>
                <a:latin typeface="Arial Black" panose="020B0A04020102020204" pitchFamily="34" charset="0"/>
              </a:rPr>
              <a:t>2. От первой части отрезаем 2 небольших кусочка для вымени и хвоста, из остальной части формируем туловище, скатываем цилиндр. </a:t>
            </a:r>
          </a:p>
          <a:p>
            <a:pPr algn="l" rtl="0">
              <a:lnSpc>
                <a:spcPct val="100000"/>
              </a:lnSpc>
            </a:pPr>
            <a:r>
              <a:rPr lang="ru-RU" sz="1400" dirty="0">
                <a:solidFill>
                  <a:schemeClr val="tx1"/>
                </a:solidFill>
                <a:effectLst/>
                <a:latin typeface="Arial Black" panose="020B0A04020102020204" pitchFamily="34" charset="0"/>
              </a:rPr>
              <a:t>3. Вторую часть делим на 3 части: шею с головой и 2 рога, на этом этапе применяются приемы вытягивания и приглаживания. </a:t>
            </a:r>
          </a:p>
          <a:p>
            <a:pPr algn="l" rtl="0">
              <a:lnSpc>
                <a:spcPct val="100000"/>
              </a:lnSpc>
            </a:pPr>
            <a:r>
              <a:rPr lang="ru-RU" sz="1400" dirty="0">
                <a:solidFill>
                  <a:schemeClr val="tx1"/>
                </a:solidFill>
                <a:effectLst/>
                <a:latin typeface="Arial Black" panose="020B0A04020102020204" pitchFamily="34" charset="0"/>
              </a:rPr>
              <a:t>4. На голову прикрепляйте рога, голову прикрепляем к туловищу, приглаживая глину. </a:t>
            </a:r>
          </a:p>
          <a:p>
            <a:pPr algn="l" rtl="0">
              <a:lnSpc>
                <a:spcPct val="100000"/>
              </a:lnSpc>
            </a:pPr>
            <a:r>
              <a:rPr lang="ru-RU" sz="1400" dirty="0">
                <a:solidFill>
                  <a:schemeClr val="tx1"/>
                </a:solidFill>
                <a:effectLst/>
                <a:latin typeface="Arial Black" panose="020B0A04020102020204" pitchFamily="34" charset="0"/>
              </a:rPr>
              <a:t>5. Из 2х других частей делаем 4 ноги конусовидной формы. Прикрепляйте к туловищу ноги и хвост, и приглаживаем, немного обмакивая мокрой кисточкой места соединения. </a:t>
            </a:r>
          </a:p>
          <a:p>
            <a:pPr algn="l" rtl="0">
              <a:lnSpc>
                <a:spcPct val="100000"/>
              </a:lnSpc>
            </a:pPr>
            <a:r>
              <a:rPr lang="ru-RU" sz="1400" dirty="0">
                <a:solidFill>
                  <a:schemeClr val="tx1"/>
                </a:solidFill>
                <a:effectLst/>
                <a:latin typeface="Arial Black" panose="020B0A04020102020204" pitchFamily="34" charset="0"/>
              </a:rPr>
              <a:t>6. Теперь игрушку нужно просушить. Поставьте ее в теплое помещение с хорошей вентиляцией на просушку. Если есть возможность, можно досушить в духовке.</a:t>
            </a:r>
          </a:p>
          <a:p>
            <a:pPr algn="l" rtl="0">
              <a:lnSpc>
                <a:spcPct val="100000"/>
              </a:lnSpc>
            </a:pPr>
            <a:r>
              <a:rPr lang="ru-RU" sz="1400" dirty="0">
                <a:solidFill>
                  <a:schemeClr val="tx1"/>
                </a:solidFill>
                <a:effectLst/>
                <a:latin typeface="Arial Black" panose="020B0A04020102020204" pitchFamily="34" charset="0"/>
              </a:rPr>
              <a:t>7. После просушки игрушка отправляется в духовку, где и досушивается в течение 1,5-2 часов.</a:t>
            </a:r>
          </a:p>
          <a:p>
            <a:pPr algn="l" rtl="0">
              <a:lnSpc>
                <a:spcPct val="100000"/>
              </a:lnSpc>
            </a:pPr>
            <a:r>
              <a:rPr lang="ru-RU" sz="1400" dirty="0">
                <a:solidFill>
                  <a:schemeClr val="tx1"/>
                </a:solidFill>
                <a:effectLst/>
                <a:latin typeface="Arial Black" panose="020B0A04020102020204" pitchFamily="34" charset="0"/>
              </a:rPr>
              <a:t>8. Просушенную лошадку можно расписывать. Как всегда, начинается процесс с обеливания. Это может быть белый акрил или даже белая гуашь. Главное, нанести равномерно белый слой, хорошенько его высушить.</a:t>
            </a:r>
          </a:p>
          <a:p>
            <a:pPr algn="l" rtl="0">
              <a:lnSpc>
                <a:spcPct val="100000"/>
              </a:lnSpc>
            </a:pPr>
            <a:r>
              <a:rPr lang="ru-RU" sz="1400" dirty="0">
                <a:solidFill>
                  <a:schemeClr val="tx1"/>
                </a:solidFill>
                <a:effectLst/>
                <a:latin typeface="Arial Black" panose="020B0A04020102020204" pitchFamily="34" charset="0"/>
              </a:rPr>
              <a:t>9. Затем настало время нанесения на корову дымковских узоров – в основном, это точки, кружочки, полосочки. Крупные кружочки могут чередоваться с мелкими. </a:t>
            </a:r>
          </a:p>
        </p:txBody>
      </p:sp>
    </p:spTree>
    <p:extLst>
      <p:ext uri="{BB962C8B-B14F-4D97-AF65-F5344CB8AC3E}">
        <p14:creationId xmlns:p14="http://schemas.microsoft.com/office/powerpoint/2010/main" val="1027361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0B02A93-4496-4690-ABCD-C7037242E2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55" y="0"/>
            <a:ext cx="486156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483F9A3-6019-4698-900B-5B657BE44D56}"/>
              </a:ext>
            </a:extLst>
          </p:cNvPr>
          <p:cNvSpPr/>
          <p:nvPr/>
        </p:nvSpPr>
        <p:spPr>
          <a:xfrm>
            <a:off x="5261113" y="291548"/>
            <a:ext cx="6347791" cy="634779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rtl="0">
              <a:lnSpc>
                <a:spcPct val="100000"/>
              </a:lnSpc>
            </a:pPr>
            <a:r>
              <a:rPr lang="ru-RU" sz="140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1 Возьмите комок глины. Разделите материал на 4 одинаковые части. </a:t>
            </a:r>
          </a:p>
          <a:p>
            <a:pPr algn="l" rtl="0">
              <a:lnSpc>
                <a:spcPct val="100000"/>
              </a:lnSpc>
            </a:pPr>
            <a:r>
              <a:rPr lang="ru-RU" sz="140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2. От первой части формируем туловище, скатываем цилиндр. </a:t>
            </a:r>
          </a:p>
          <a:p>
            <a:pPr algn="l" rtl="0">
              <a:lnSpc>
                <a:spcPct val="100000"/>
              </a:lnSpc>
            </a:pPr>
            <a:r>
              <a:rPr lang="ru-RU" sz="140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3. Вторую часть делим на 3 части: шею с головой и 2 рога, на этом этапе применяются приемы вытягивания и приглаживания. </a:t>
            </a:r>
          </a:p>
          <a:p>
            <a:pPr algn="l" rtl="0">
              <a:lnSpc>
                <a:spcPct val="100000"/>
              </a:lnSpc>
            </a:pPr>
            <a:r>
              <a:rPr lang="ru-RU" sz="140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4. На голову прикрепляйте рога, голову прикрепляем к туловищу, приглаживая глину. </a:t>
            </a:r>
          </a:p>
          <a:p>
            <a:pPr algn="l" rtl="0">
              <a:lnSpc>
                <a:spcPct val="100000"/>
              </a:lnSpc>
            </a:pPr>
            <a:r>
              <a:rPr lang="ru-RU" sz="140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5. Из 2х других частей делаем 4 ноги конусовидной формы. Прикрепляйте к туловищу ноги и хвост, и приглаживаем, немного обмакивая мокрой кисточкой места соединения. </a:t>
            </a:r>
          </a:p>
          <a:p>
            <a:pPr algn="l" rtl="0">
              <a:lnSpc>
                <a:spcPct val="100000"/>
              </a:lnSpc>
            </a:pPr>
            <a:r>
              <a:rPr lang="ru-RU" sz="140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6. Теперь игрушку нужно просушить. Поставьте ее в теплое помещение с хорошей вентиляцией на просушку. Если есть возможность, можно досушить в духовке.</a:t>
            </a:r>
          </a:p>
          <a:p>
            <a:pPr algn="l" rtl="0">
              <a:lnSpc>
                <a:spcPct val="100000"/>
              </a:lnSpc>
            </a:pPr>
            <a:r>
              <a:rPr lang="ru-RU" sz="140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7. После просушки игрушка отправляется в духовку, где и досушивается в течение 1,5-2 часов.</a:t>
            </a:r>
          </a:p>
          <a:p>
            <a:pPr algn="l" rtl="0">
              <a:lnSpc>
                <a:spcPct val="100000"/>
              </a:lnSpc>
            </a:pPr>
            <a:r>
              <a:rPr lang="ru-RU" sz="140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8. Просушенную лошадку можно расписывать. Как всегда, начинается процесс с обеливания. Это может быть белый акрил или даже белая гуашь. Главное, нанести равномерно белый слой, хорошенько его высушить.</a:t>
            </a:r>
          </a:p>
          <a:p>
            <a:pPr algn="l" rtl="0">
              <a:lnSpc>
                <a:spcPct val="100000"/>
              </a:lnSpc>
            </a:pPr>
            <a:r>
              <a:rPr lang="ru-RU" sz="140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9. Затем настало время нанесения на корову дымковских узоров – в основном, это точки, кружочки, полосочки. Крупные кружочки могут чередоваться с мелкими. </a:t>
            </a:r>
          </a:p>
        </p:txBody>
      </p:sp>
    </p:spTree>
    <p:extLst>
      <p:ext uri="{BB962C8B-B14F-4D97-AF65-F5344CB8AC3E}">
        <p14:creationId xmlns:p14="http://schemas.microsoft.com/office/powerpoint/2010/main" val="3131548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1830BDF-BC23-4471-9C37-6C1A0BF745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95" y="136662"/>
            <a:ext cx="7426740" cy="6595441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1AD9A4D-0E51-491A-85C0-9A8E164BA3FE}"/>
              </a:ext>
            </a:extLst>
          </p:cNvPr>
          <p:cNvSpPr/>
          <p:nvPr/>
        </p:nvSpPr>
        <p:spPr>
          <a:xfrm>
            <a:off x="7898296" y="331304"/>
            <a:ext cx="3869634" cy="61755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rtl="0">
              <a:lnSpc>
                <a:spcPct val="108000"/>
              </a:lnSpc>
            </a:pPr>
            <a:r>
              <a:rPr lang="ru-RU" sz="130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Разделите кусок на 2 одинаковые части</a:t>
            </a:r>
          </a:p>
          <a:p>
            <a:pPr algn="l" rtl="0">
              <a:lnSpc>
                <a:spcPct val="100000"/>
              </a:lnSpc>
            </a:pPr>
            <a:r>
              <a:rPr lang="ru-RU" sz="130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Из1 первого куска глины раскатайте широкую полосу и облепите верхнюю часть бутылки, получиться туловище и юбка (бутылку обмазать маслом или водой, чтобы легче снимать). В принципе же, пластической основой для всех женских образов была ступка-колокол, основание с пышной юбкой.</a:t>
            </a:r>
          </a:p>
          <a:p>
            <a:pPr algn="l" rtl="0">
              <a:lnSpc>
                <a:spcPct val="100000"/>
              </a:lnSpc>
            </a:pPr>
            <a:r>
              <a:rPr lang="ru-RU" sz="130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2. От второго куска, отделить колбаски для рук героини, присоедините их к вылепленному телу.</a:t>
            </a:r>
          </a:p>
          <a:p>
            <a:pPr algn="l" rtl="0">
              <a:lnSpc>
                <a:spcPct val="100000"/>
              </a:lnSpc>
            </a:pPr>
            <a:r>
              <a:rPr lang="ru-RU" sz="130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3. Скатайте шарик-головку, прикрепите к нему кокошник, голову с кокошником крепим к телу.</a:t>
            </a:r>
          </a:p>
          <a:p>
            <a:pPr algn="l" rtl="0">
              <a:lnSpc>
                <a:spcPct val="100000"/>
              </a:lnSpc>
            </a:pPr>
            <a:r>
              <a:rPr lang="ru-RU" sz="130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4. Все детали тщательно соединяются, места скреплений сглаживаются.</a:t>
            </a:r>
          </a:p>
          <a:p>
            <a:pPr algn="l" rtl="0">
              <a:lnSpc>
                <a:spcPct val="100000"/>
              </a:lnSpc>
            </a:pPr>
            <a:r>
              <a:rPr lang="ru-RU" sz="130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5. Фигурку нужно украсить толстыми косами и оборками на платье.</a:t>
            </a:r>
          </a:p>
          <a:p>
            <a:pPr algn="l" rtl="0">
              <a:lnSpc>
                <a:spcPct val="100000"/>
              </a:lnSpc>
            </a:pPr>
            <a:r>
              <a:rPr lang="ru-RU" sz="130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6. Оставляем барышню сушиться. Когда глина посветлеет, отправляем игрушку на обжиг в духовку (на пару часов).</a:t>
            </a:r>
          </a:p>
        </p:txBody>
      </p:sp>
    </p:spTree>
    <p:extLst>
      <p:ext uri="{BB962C8B-B14F-4D97-AF65-F5344CB8AC3E}">
        <p14:creationId xmlns:p14="http://schemas.microsoft.com/office/powerpoint/2010/main" val="895079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0B19DF-4DCF-414F-ABFC-C765E55FF5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3C4CDEE-D65E-403C-BA37-1924269CE7F3}"/>
              </a:ext>
            </a:extLst>
          </p:cNvPr>
          <p:cNvSpPr/>
          <p:nvPr/>
        </p:nvSpPr>
        <p:spPr>
          <a:xfrm>
            <a:off x="9621078" y="477078"/>
            <a:ext cx="2001079" cy="49695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rtl="0">
              <a:lnSpc>
                <a:spcPct val="100000"/>
              </a:lnSpc>
            </a:pPr>
            <a:r>
              <a:rPr lang="ru-RU" sz="2000" dirty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Белим фигурку белым акрилом, а после его высыхания расписываем по понравившемуся образцу.</a:t>
            </a:r>
          </a:p>
        </p:txBody>
      </p:sp>
    </p:spTree>
    <p:extLst>
      <p:ext uri="{BB962C8B-B14F-4D97-AF65-F5344CB8AC3E}">
        <p14:creationId xmlns:p14="http://schemas.microsoft.com/office/powerpoint/2010/main" val="144407042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</TotalTime>
  <Words>604</Words>
  <Application>Microsoft Office PowerPoint</Application>
  <PresentationFormat>Широкоэкранный</PresentationFormat>
  <Paragraphs>29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Calibri</vt:lpstr>
      <vt:lpstr>Times New Roman, serif</vt:lpstr>
      <vt:lpstr>Trebuchet MS</vt:lpstr>
      <vt:lpstr>Wingdings 3</vt:lpstr>
      <vt:lpstr>Аспект</vt:lpstr>
      <vt:lpstr>Дымковская игрушка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Дымковская игрушка</dc:title>
  <dc:creator>Женя Гордина</dc:creator>
  <cp:lastModifiedBy>Женя Гордина</cp:lastModifiedBy>
  <cp:revision>4</cp:revision>
  <dcterms:created xsi:type="dcterms:W3CDTF">2023-12-20T09:27:26Z</dcterms:created>
  <dcterms:modified xsi:type="dcterms:W3CDTF">2023-12-20T09:52:51Z</dcterms:modified>
</cp:coreProperties>
</file>