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90" r:id="rId2"/>
    <p:sldId id="291" r:id="rId3"/>
    <p:sldId id="288" r:id="rId4"/>
    <p:sldId id="293" r:id="rId5"/>
    <p:sldId id="258" r:id="rId6"/>
    <p:sldId id="283" r:id="rId7"/>
    <p:sldId id="264" r:id="rId8"/>
    <p:sldId id="295" r:id="rId9"/>
    <p:sldId id="265" r:id="rId10"/>
    <p:sldId id="276" r:id="rId11"/>
    <p:sldId id="277" r:id="rId12"/>
    <p:sldId id="275" r:id="rId13"/>
    <p:sldId id="280" r:id="rId14"/>
    <p:sldId id="285" r:id="rId15"/>
    <p:sldId id="270" r:id="rId16"/>
    <p:sldId id="274" r:id="rId17"/>
    <p:sldId id="269" r:id="rId18"/>
    <p:sldId id="294" r:id="rId19"/>
    <p:sldId id="29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 varScale="1">
        <p:scale>
          <a:sx n="82" d="100"/>
          <a:sy n="82" d="100"/>
        </p:scale>
        <p:origin x="1478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6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527B8-43D7-4F64-A3ED-6E4143485D4F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232A9-0360-4A19-8B95-EDCF15B481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306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232A9-0360-4A19-8B95-EDCF15B481C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232A9-0360-4A19-8B95-EDCF15B481C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CF76CE8-CF6C-4D81-9C8F-50A4889D28CD}" type="datetimeFigureOut">
              <a:rPr lang="ru-RU" smtClean="0"/>
              <a:pPr/>
              <a:t>14.11.2022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5702EC2-4A09-42C1-A59D-96521D9F97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44;&#1077;&#1090;&#1089;&#1082;&#1080;&#1077;%20-%20&#1044;&#1077;&#1090;&#1089;&#1090;&#1074;&#1086;%20-%20&#1101;&#1090;&#1086;%20&#1103;%20&#1080;%20&#1090;&#1099;%20(&#1052;&#1080;&#1085;&#1091;&#1089;&#1086;&#1074;&#1082;&#1072;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hyperlink" Target="http://images.zone-x.ru/215/163331.jpg" TargetMode="Externa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72;&#1083;&#1103;&#1084;&#1086;&#1074;&#1072;\&#1040;&#1083;&#1080;&#1085;&#1072;_&#1050;&#1091;&#1082;&#1091;&#1096;&#1082;&#1080;&#1085;&#1072;_-_&#1055;&#1077;&#1089;&#1077;&#1085;&#1082;&#1072;_&#1102;&#1085;&#1086;&#1075;&#1086;_&#1093;&#1091;&#1076;&#1086;&#1078;&#1085;&#1080;&#1082;&#1072;_-_(mp3poisk.net).mp3" TargetMode="Externa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7;&#1072;&#1083;&#1103;&#1084;&#1086;&#1074;&#1072;\Samuil_Marshak_isp._YUriy_YAkovlev_-_Staruha_dver_zakroy_(get-tune.net).mp3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Библиотека\Desktop\Рисунок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28" y="0"/>
            <a:ext cx="9096372" cy="682228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00430" y="785794"/>
            <a:ext cx="450059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ea typeface="Cambria" pitchFamily="18" charset="0"/>
                <a:cs typeface="Consolas" pitchFamily="49" charset="0"/>
              </a:rPr>
              <a:t>В ГОСТЯХ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ea typeface="Cambria" pitchFamily="18" charset="0"/>
                <a:cs typeface="Consolas" pitchFamily="49" charset="0"/>
              </a:rPr>
              <a:t>У МАРШАКА</a:t>
            </a:r>
            <a:endParaRPr kumimoji="0" lang="ru-RU" sz="4400" b="1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2357430"/>
            <a:ext cx="18806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1887–1964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Calibri" pitchFamily="34" charset="0"/>
                <a:cs typeface="Times New Roman" pitchFamily="18" charset="0"/>
              </a:rPr>
              <a:t>)</a:t>
            </a:r>
          </a:p>
        </p:txBody>
      </p:sp>
      <p:pic>
        <p:nvPicPr>
          <p:cNvPr id="6" name="Детские - Детство - это я и ты (Минусов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7DF4EE3-4817-4D74-B1D8-4BCA0C08E974}"/>
              </a:ext>
            </a:extLst>
          </p:cNvPr>
          <p:cNvSpPr txBox="1"/>
          <p:nvPr/>
        </p:nvSpPr>
        <p:spPr>
          <a:xfrm>
            <a:off x="3923928" y="4077072"/>
            <a:ext cx="4953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«Здравствуй, дядюшка Маршак!»</a:t>
            </a:r>
            <a:endParaRPr lang="ru-RU" sz="2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A605E9-4B73-4D96-9630-481C2B991B6B}"/>
              </a:ext>
            </a:extLst>
          </p:cNvPr>
          <p:cNvSpPr txBox="1"/>
          <p:nvPr/>
        </p:nvSpPr>
        <p:spPr>
          <a:xfrm>
            <a:off x="3851920" y="5157192"/>
            <a:ext cx="52003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 135-летию со дня рождения </a:t>
            </a:r>
            <a:r>
              <a:rPr lang="ru-RU" sz="2400" b="1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С.Я.Маршака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44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07154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Шумит он в поле и в саду,</a:t>
            </a:r>
            <a:br>
              <a:rPr lang="ru-RU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А в дом не попадает.</a:t>
            </a:r>
            <a:br>
              <a:rPr lang="ru-RU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И никуда я не иду,</a:t>
            </a:r>
            <a:br>
              <a:rPr lang="ru-RU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Покуда он идет</a:t>
            </a:r>
            <a:r>
              <a:rPr lang="ru-RU" b="1" dirty="0">
                <a:latin typeface="Comic Sans MS" pitchFamily="66" charset="0"/>
              </a:rPr>
              <a:t>.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14546" y="1857364"/>
            <a:ext cx="15898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Дождь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Segoe Print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00042"/>
            <a:ext cx="8786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  <a:cs typeface="Narkisim" pitchFamily="34" charset="-79"/>
              </a:rPr>
              <a:t>Отгадай загадку, или Что такое перед нами?</a:t>
            </a:r>
          </a:p>
        </p:txBody>
      </p:sp>
      <p:pic>
        <p:nvPicPr>
          <p:cNvPr id="6" name="Picture 10" descr="Рассказы Н Нос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0"/>
            <a:ext cx="3314700" cy="8001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43306" y="192880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Что такое перед нами:</a:t>
            </a:r>
          </a:p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Две оглобли за ушами,</a:t>
            </a:r>
          </a:p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На глазах по колесу</a:t>
            </a:r>
          </a:p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И седёлка на носу?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29388" y="2643182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 Очки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214686"/>
            <a:ext cx="32861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Принялась она за дело,</a:t>
            </a:r>
          </a:p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Завизжала и запела,</a:t>
            </a:r>
          </a:p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Ела, ела</a:t>
            </a:r>
          </a:p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Дуб, дуб,</a:t>
            </a:r>
          </a:p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Поломала</a:t>
            </a:r>
          </a:p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Зуб, зуб.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14480" y="4572008"/>
            <a:ext cx="1029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Пила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385762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Всегда шагаем мы вдвоем,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Похожие, как братья.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Мы за обедом – под столом,</a:t>
            </a:r>
          </a:p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А ночью – под кроватью.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5286388"/>
            <a:ext cx="1412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Ботинки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8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071546"/>
            <a:ext cx="45720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Бьют его рукой и палкой.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Никому его не жалко.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А за что беднягу бьют?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А за то, что он надут! </a:t>
            </a:r>
          </a:p>
        </p:txBody>
      </p:sp>
      <p:pic>
        <p:nvPicPr>
          <p:cNvPr id="5" name="Picture 10" descr="Рассказы Н Нос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14290"/>
            <a:ext cx="3314700" cy="8001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86314" y="2500306"/>
            <a:ext cx="875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Мяч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428736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57158" y="3571876"/>
            <a:ext cx="25003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Меня спроси,</a:t>
            </a:r>
            <a:b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Как я тружусь,</a:t>
            </a:r>
            <a:b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Вокруг оси</a:t>
            </a:r>
            <a:b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Своей кружусь.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00232" y="5429264"/>
            <a:ext cx="12747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Колесо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714752"/>
            <a:ext cx="14954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5143504" y="3571876"/>
            <a:ext cx="27860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За стеклянной дверцей</a:t>
            </a:r>
            <a:b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Бьется  чье-то сердце –</a:t>
            </a:r>
            <a:b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Тихо так,</a:t>
            </a:r>
            <a:b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Тихо так. 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714876" y="6000768"/>
            <a:ext cx="15716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Часы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37399">
            <a:off x="7500958" y="4071942"/>
            <a:ext cx="1357322" cy="192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3" grpId="0"/>
      <p:bldP spid="20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4283394" cy="33272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3000" b="1" dirty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«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Пела ночью мышка о норке: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- Спи, мышонок, замолчи!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Дам тебе я хлебной корки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И огарочек свечи.»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500042"/>
            <a:ext cx="6215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C0000"/>
                </a:solidFill>
                <a:latin typeface="Bookman Old Style" pitchFamily="18" charset="0"/>
              </a:rPr>
              <a:t>«Угадай-ка»</a:t>
            </a:r>
            <a:endParaRPr lang="ru-RU" sz="4000" dirty="0">
              <a:latin typeface="Bookman Old Style" pitchFamily="18" charset="0"/>
            </a:endParaRPr>
          </a:p>
        </p:txBody>
      </p:sp>
      <p:pic>
        <p:nvPicPr>
          <p:cNvPr id="5" name="Picture 10" descr="Рассказы Н Нос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0"/>
            <a:ext cx="3314700" cy="7143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71934" y="2928934"/>
            <a:ext cx="3286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( «Сказка о глупом мышонке»)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32714">
            <a:off x="6215074" y="1142984"/>
            <a:ext cx="2500330" cy="1946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500298" y="3714752"/>
            <a:ext cx="43577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«Унесла мышонка кошка</a:t>
            </a:r>
          </a:p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И поет: «Не бойся, крошка.</a:t>
            </a:r>
          </a:p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Поиграем час другой</a:t>
            </a:r>
          </a:p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В кошки- мышки, дорогой!»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06468">
            <a:off x="6000760" y="5072074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http://images.zone-x.ru/215/16333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696838">
            <a:off x="241797" y="3975646"/>
            <a:ext cx="1735300" cy="209133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4348" y="6027003"/>
            <a:ext cx="39805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( «Сказка об умном мышонке»)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64291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А наша история начинается... Она о том, как мама одного маленького мышонка искала подходящую няню, а он капризничал и все ему было не так. Но однажды произошло непредвиденное…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11622">
            <a:off x="5584661" y="525354"/>
            <a:ext cx="2458430" cy="345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4143380"/>
            <a:ext cx="307183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714884"/>
            <a:ext cx="2519335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0" descr="Рассказы Н Носов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0"/>
            <a:ext cx="3314700" cy="714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 descr="C:\Users\Компьютер\Pictures\2012-11-16\Scan10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17392">
            <a:off x="104952" y="153536"/>
            <a:ext cx="3851200" cy="271462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2428868"/>
            <a:ext cx="21723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Ушаков Максим,</a:t>
            </a:r>
          </a:p>
          <a:p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4 Б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5847" name="Picture 7" descr="C:\Users\Компьютер\Pictures\2012-11-16\Scan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7054">
            <a:off x="3022214" y="-218803"/>
            <a:ext cx="2852568" cy="391034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786182" y="0"/>
            <a:ext cx="19885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Хамитова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Дарья, 4 Б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5848" name="Picture 8" descr="C:\Users\Компьютер\Pictures\2012-11-15\Scan100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3785864"/>
            <a:ext cx="4000528" cy="2918798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4572000" y="5929330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Черникова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Валерия, 2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200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35850" name="Picture 10" descr="C:\Users\Компьютер\Pictures\2012-11-15\Scan100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2928935"/>
            <a:ext cx="3643306" cy="2377178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7715272" y="2928934"/>
            <a:ext cx="1654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Хасанов Ильдар, 2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5851" name="Picture 11" descr="C:\Users\Компьютер\Pictures\2012-11-15\Scan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309876">
            <a:off x="5823563" y="158771"/>
            <a:ext cx="3643739" cy="2576194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5857884" y="2357430"/>
            <a:ext cx="186678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Гарипов Роман, 2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2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35852" name="Picture 12" descr="C:\Users\Компьютер\Pictures\2012-11-16\Scan1000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1010813">
            <a:off x="287128" y="3068663"/>
            <a:ext cx="2620475" cy="3592191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214282" y="3286124"/>
            <a:ext cx="20693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Заковряшина Катя, 3 Б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8" name="Алина_Кукушкина_-_Песенка_юного_художника_-_(mp3poisk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8286776" y="6143644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78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  <p:bldLst>
      <p:bldP spid="12" grpId="0"/>
      <p:bldP spid="14" grpId="0"/>
      <p:bldP spid="16" grpId="0"/>
      <p:bldP spid="19" grpId="0"/>
      <p:bldP spid="21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11960" y="214290"/>
            <a:ext cx="49320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latin typeface="Franklin Gothic Medium" pitchFamily="34" charset="0"/>
              </a:rPr>
              <a:t>«</a:t>
            </a:r>
            <a:r>
              <a:rPr lang="ru-RU" sz="2200" dirty="0">
                <a:solidFill>
                  <a:srgbClr val="002060"/>
                </a:solidFill>
                <a:latin typeface="Franklin Gothic Medium" pitchFamily="34" charset="0"/>
              </a:rPr>
              <a:t>Дорогой Самуил Яковлевич! </a:t>
            </a:r>
          </a:p>
          <a:p>
            <a:r>
              <a:rPr lang="ru-RU" sz="2200" dirty="0">
                <a:solidFill>
                  <a:srgbClr val="002060"/>
                </a:solidFill>
                <a:latin typeface="Franklin Gothic Medium" pitchFamily="34" charset="0"/>
              </a:rPr>
              <a:t>Где теперь живет человек рассеянный? Может быть, он теперь исправился? Если да, то, что он теперь делает? И как он одевается? Таня Кравцова из Ленинграда, 30 апреля 1956 года». Тане Кравцовой Маршак ответил так: «Дорогая Таня! Я очень рад, что тебе понравилась книжка про человека рассеянного. К сожалению, он еще не исправился. Надевает на голову сапог, пишет письма огурцом, спит под кроватью. Вот он какой – рассеянный с улицы </a:t>
            </a:r>
            <a:r>
              <a:rPr lang="ru-RU" sz="2200" dirty="0" err="1">
                <a:solidFill>
                  <a:srgbClr val="002060"/>
                </a:solidFill>
                <a:latin typeface="Franklin Gothic Medium" pitchFamily="34" charset="0"/>
              </a:rPr>
              <a:t>Бассейной</a:t>
            </a:r>
            <a:r>
              <a:rPr lang="ru-RU" sz="2200" dirty="0">
                <a:solidFill>
                  <a:srgbClr val="002060"/>
                </a:solidFill>
                <a:latin typeface="Franklin Gothic Medium" pitchFamily="34" charset="0"/>
              </a:rPr>
              <a:t>! Где он теперь живет, я не знаю. Он сам забыл свой адрес. А тебе я шлю привет и посылаю в подарок книгу «Кошкин дом».</a:t>
            </a:r>
          </a:p>
        </p:txBody>
      </p:sp>
      <p:pic>
        <p:nvPicPr>
          <p:cNvPr id="6" name="Picture 10" descr="Рассказы Н Нос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3314700" cy="7143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3929066"/>
            <a:ext cx="37861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«Милый дедушка! Сколько тебе лет? Есть уже сто? Ведь еще моя бабушка читала твои стихи, когда была маленькой, и моя мама, и папа тоже…».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714356"/>
            <a:ext cx="33575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C00000"/>
                </a:solidFill>
                <a:latin typeface="Comic Sans MS" pitchFamily="66" charset="0"/>
              </a:rPr>
              <a:t>Маршак получал много писем от взрослых и детей. Он находил время отвечать на каждое письмо. Вот некоторые отрывки из тех писем, что писали ему дети.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428604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Comic Sans MS" pitchFamily="66" charset="0"/>
              </a:rPr>
              <a:t>Литературная викторина </a:t>
            </a:r>
            <a:endParaRPr lang="ru-RU" sz="3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35729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Перечислите, что сдавала дама в багаж?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357430"/>
            <a:ext cx="1149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диван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786058"/>
            <a:ext cx="1553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чемодан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214686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саквояж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571876"/>
            <a:ext cx="1356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картина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4071942"/>
            <a:ext cx="1468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корзина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572008"/>
            <a:ext cx="1495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картонка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28926" y="207167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Что случилось в сказке “Кошкин дом”?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500694" y="2571744"/>
            <a:ext cx="1550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 (Пожар)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351680" y="3244334"/>
            <a:ext cx="5804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Кто поселился в “Терем-теремок”?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643174" y="3929066"/>
            <a:ext cx="1659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(лягушка,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428992" y="435769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Чем закончилась “Сказка о глупом мышонке”?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20142" y="5143512"/>
            <a:ext cx="4023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</a:rPr>
              <a:t>(Кошка съела мышонка.)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5429265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А чем закончилась</a:t>
            </a:r>
          </a:p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“Сказка об умном мышонке? 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428992" y="5750004"/>
            <a:ext cx="478634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(Мышонок убежал от кошки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 вернулся к маме и папе.)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10" descr="Рассказы Н Нос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3314700" cy="714332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14810" y="3929066"/>
            <a:ext cx="14287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mbria" pitchFamily="18" charset="0"/>
                <a:cs typeface="Times New Roman" pitchFamily="18" charset="0"/>
              </a:rPr>
              <a:t>мышка,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500694" y="3929066"/>
            <a:ext cx="15716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mbria" pitchFamily="18" charset="0"/>
                <a:cs typeface="Times New Roman" pitchFamily="18" charset="0"/>
              </a:rPr>
              <a:t>петух,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643702" y="3929066"/>
            <a:ext cx="7857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C00000"/>
                </a:solidFill>
                <a:latin typeface="Comic Sans MS" pitchFamily="66" charset="0"/>
                <a:ea typeface="Cambria" pitchFamily="18" charset="0"/>
                <a:cs typeface="Times New Roman" pitchFamily="18" charset="0"/>
              </a:rPr>
              <a:t>ё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mbria" pitchFamily="18" charset="0"/>
                <a:cs typeface="Times New Roman" pitchFamily="18" charset="0"/>
              </a:rPr>
              <a:t>ж)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3" grpId="0"/>
      <p:bldP spid="15" grpId="0"/>
      <p:bldP spid="17" grpId="0"/>
      <p:bldP spid="3074" grpId="0"/>
      <p:bldP spid="4097" grpId="0"/>
      <p:bldP spid="4098" grpId="0"/>
      <p:bldP spid="40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Самуил Яковлевич Маршак был всегда в работе. Он не знал отдыха и перерыва. Для того чтобы написать все это, потребовались и огромный писательский талант, и самые разнообразные знания, и беспрестанный труд, заполнявший всю жизнь писателя до самого последнего дня. Он был удостоен многими правительственными наградами.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0"/>
            <a:ext cx="4071966" cy="2676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143372" y="2714620"/>
            <a:ext cx="50006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С.Я.Маршак -  замечательный советский поэт, </a:t>
            </a:r>
            <a:b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драматург и переводчик, очень любивший детей и </a:t>
            </a:r>
            <a:b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создавший для них великолепные произведения.</a:t>
            </a:r>
            <a:b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Это был человек большого и доброго сердца, </a:t>
            </a:r>
            <a:b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и талант его был такой же большой и добрый.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34138">
            <a:off x="359174" y="200691"/>
            <a:ext cx="313099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08767">
            <a:off x="5953513" y="352147"/>
            <a:ext cx="2738450" cy="205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551158"/>
            <a:ext cx="2714644" cy="209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3071800"/>
            <a:ext cx="271464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786182" y="3000372"/>
            <a:ext cx="46434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Забодал он их рогами, </a:t>
            </a:r>
          </a:p>
          <a:p>
            <a:r>
              <a:rPr lang="ru-RU" sz="28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Затоптал он их ногами! </a:t>
            </a:r>
          </a:p>
          <a:p>
            <a:r>
              <a:rPr lang="ru-RU" sz="28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Мы о козлике своем </a:t>
            </a:r>
          </a:p>
          <a:p>
            <a:r>
              <a:rPr lang="ru-RU" sz="2800" b="1" i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Детям песенку споем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марш портр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928802"/>
            <a:ext cx="3429024" cy="3714776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71472" y="642918"/>
            <a:ext cx="392909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Желаю вам цвести, расти,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Копить, крепить здоровье.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Оно для дальнего пути -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Главнейшее условье.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Пусть каждый день и каждый час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Вам новое добудет.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Пусть добрым будет ум у вас,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 сердце умным будет.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Вам от души желаю я,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Друзья, всего хорошего.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 все хорошее, друзья,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Дается нам недешево!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714356"/>
            <a:ext cx="44246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Segoe Print" pitchFamily="2" charset="0"/>
              </a:rPr>
              <a:t>«Пожелание друзьям»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30" y="4857760"/>
            <a:ext cx="4025218" cy="1442432"/>
          </a:xfrm>
        </p:spPr>
        <p:txBody>
          <a:bodyPr>
            <a:noAutofit/>
          </a:bodyPr>
          <a:lstStyle/>
          <a:p>
            <a:r>
              <a:rPr lang="ru-RU" sz="20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С.Я. Маршак с внуками Яковом (слева) и Александром (справа).</a:t>
            </a:r>
            <a:br>
              <a:rPr lang="ru-RU" sz="20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 1952 г.</a:t>
            </a:r>
            <a:br>
              <a:rPr lang="ru-RU" sz="20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4929222" cy="635798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«Настежь дверь. Быстрый шаг-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Маршак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круглых роговых очках,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портфель в руках,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Толстый,  словно бочка,-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замкнуть замочка.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поэмами набит,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рассказами раздут.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 Маршак и говорит: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Все ребята в сборе тут?»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Константин Высоковский</a:t>
            </a:r>
          </a:p>
          <a:p>
            <a:endParaRPr lang="ru-RU" sz="2400" b="1" i="1" dirty="0"/>
          </a:p>
        </p:txBody>
      </p:sp>
      <p:pic>
        <p:nvPicPr>
          <p:cNvPr id="1028" name="Picture 4" descr="C:\Documents and Settings\Секретарь\Мои документы\Мои рисунки\moscow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9597">
            <a:off x="4713870" y="1460577"/>
            <a:ext cx="4295491" cy="3381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Секретарь\Мои документы\Мои рисунки\detstvo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4143372" cy="270078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00562" y="2643182"/>
            <a:ext cx="3929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Острогожск.</a:t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 на Майдане, на которой жила семья Я.М. Маршака.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57166"/>
            <a:ext cx="421484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Самуил Яковлевич Маршак родился 3 ноября 1887 года в городе Воронеже, но золотая пора детства, как писал сам поэт, прошла в Острогожске,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он учился в гимназии.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книге «В начале жизни» ,он писал: «Гимназия казалась мне каким-то особым царством, живущим своей загадочной жизнью. У нее была даже своя домовая церковь с маленькой звонницей, в которой так уютно жили колокола и голуби.»</a:t>
            </a:r>
          </a:p>
          <a:p>
            <a:pPr>
              <a:buNone/>
            </a:pPr>
            <a:endParaRPr lang="ru-RU" sz="2000" b="1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008" y="3471619"/>
            <a:ext cx="3885667" cy="23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6715124" y="5715016"/>
            <a:ext cx="24288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Острогожск.</a:t>
            </a:r>
          </a:p>
          <a:p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мужской гимназии. 1897 г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71934" y="1500174"/>
            <a:ext cx="378621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край далёкий,</a:t>
            </a: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незнакомый</a:t>
            </a: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Едет вся моя семья.</a:t>
            </a: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Третьи сутки вместо</a:t>
            </a: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</a:t>
            </a: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неё одна скамья.</a:t>
            </a: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Тесновато нам</a:t>
            </a: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немножко</a:t>
            </a: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новое житьё.</a:t>
            </a: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открытое окошко</a:t>
            </a:r>
          </a:p>
          <a:p>
            <a:pPr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столиком - моё!»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5786454"/>
            <a:ext cx="3000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Отрывок из цикла стихов «Память детства» 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6365" y="360942"/>
            <a:ext cx="35719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Маленький Самуил получил немало впечатлений во время этих семейных мотаний по России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 Семья колесила по стране - город Витебск, город Покров Владимирской губернии, Украина и городок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Бахмут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 цикле стихов «Память детства» Маршак воскресил картины этой кочевой жизни: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500042"/>
            <a:ext cx="1863881" cy="227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5373216"/>
            <a:ext cx="2232248" cy="648072"/>
          </a:xfrm>
        </p:spPr>
        <p:txBody>
          <a:bodyPr>
            <a:normAutofit fontScale="90000"/>
          </a:bodyPr>
          <a:lstStyle/>
          <a:p>
            <a:pPr algn="r"/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С. Маршак. Петербург, 1902 г.</a:t>
            </a:r>
            <a:br>
              <a:rPr lang="ru-RU" sz="1200" dirty="0">
                <a:solidFill>
                  <a:schemeClr val="tx1"/>
                </a:solidFill>
              </a:rPr>
            </a:b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4" y="250009"/>
            <a:ext cx="5072098" cy="635798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была большая и очень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дружная. Родители маленького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Самуила очень часто переезжали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одного места на другое,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мотания по России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закончились только в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Питере, родители решили,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лучшего города для их детей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нет, и они навсегда остались в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Петербурге. Папа устроился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мастером на завод, а мама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занималась воспитанием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 Сёма был вторым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ребёнком( Самуил – «Сёма»,так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ласково называли его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родители, близкие, друзья).</a:t>
            </a:r>
          </a:p>
          <a:p>
            <a:pPr>
              <a:buNone/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Секретарь\Мои документы\Мои рисунки\detstvo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28604"/>
            <a:ext cx="337185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4898406" cy="621510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Маршак стихи стал сочинять с 4- лет считается, что стихотворным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талантом он обязан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бабушке, которая говорила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рифму. А эти строки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Маршак посвятил своему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отцу и это он сделал в семь лет, подарив альбом с посвящением.: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«Прими от сына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дар,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ты ль во мне создал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поэта?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ты ль бросил искру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света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мой ум и зародил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</a:t>
            </a:r>
          </a:p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моей груди?»</a:t>
            </a:r>
          </a:p>
          <a:p>
            <a:endParaRPr lang="ru-RU" dirty="0"/>
          </a:p>
        </p:txBody>
      </p:sp>
      <p:pic>
        <p:nvPicPr>
          <p:cNvPr id="3074" name="Picture 2" descr="C:\Documents and Settings\Секретарь\Мои документы\Мои рисунки\detstvo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04664"/>
            <a:ext cx="3524250" cy="4762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572264" y="5286388"/>
            <a:ext cx="2283704" cy="522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С.Я. Маршак. Острогожск, 1899 г</a:t>
            </a:r>
            <a:r>
              <a:rPr lang="ru-RU" sz="1400" b="1" dirty="0"/>
              <a:t>.</a:t>
            </a:r>
          </a:p>
        </p:txBody>
      </p:sp>
      <p:pic>
        <p:nvPicPr>
          <p:cNvPr id="1026" name="Picture 2" descr="C:\Documents and Settings\Секретарь\Мои документы\Мои рисунки\family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2245" y="3858389"/>
            <a:ext cx="1995461" cy="271388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31640" y="5085184"/>
            <a:ext cx="3059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5715016"/>
            <a:ext cx="20717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Яков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Миронович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Маршак 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отец С.Я.Маршака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екретарь\Мои документы\Мои рисунки\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226497">
            <a:off x="180793" y="527427"/>
            <a:ext cx="2452842" cy="3468010"/>
          </a:xfrm>
          <a:prstGeom prst="rect">
            <a:avLst/>
          </a:prstGeom>
          <a:noFill/>
        </p:spPr>
      </p:pic>
      <p:pic>
        <p:nvPicPr>
          <p:cNvPr id="1029" name="Picture 5" descr="Обложка книги С.Я. Маршак Детки в клетк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76672"/>
            <a:ext cx="3096344" cy="3786430"/>
          </a:xfrm>
          <a:prstGeom prst="rect">
            <a:avLst/>
          </a:prstGeom>
          <a:noFill/>
        </p:spPr>
      </p:pic>
      <p:pic>
        <p:nvPicPr>
          <p:cNvPr id="1031" name="Picture 7" descr="Обложка книги С.Я. Маршак Усатый полосаты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32656"/>
            <a:ext cx="2736304" cy="3478914"/>
          </a:xfrm>
          <a:prstGeom prst="rect">
            <a:avLst/>
          </a:prstGeom>
          <a:noFill/>
        </p:spPr>
      </p:pic>
      <p:pic>
        <p:nvPicPr>
          <p:cNvPr id="1033" name="Picture 9" descr="Обложка книги С. Маршак Про гиппопотам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28573">
            <a:off x="5941189" y="3582453"/>
            <a:ext cx="2541841" cy="3161473"/>
          </a:xfrm>
          <a:prstGeom prst="rect">
            <a:avLst/>
          </a:prstGeom>
          <a:noFill/>
        </p:spPr>
      </p:pic>
      <p:pic>
        <p:nvPicPr>
          <p:cNvPr id="1035" name="Picture 11" descr="Обложка книги С.Я. Маршак Книжка про книжк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7805">
            <a:off x="3441407" y="3640648"/>
            <a:ext cx="2232248" cy="3025638"/>
          </a:xfrm>
          <a:prstGeom prst="rect">
            <a:avLst/>
          </a:prstGeom>
          <a:noFill/>
        </p:spPr>
      </p:pic>
      <p:pic>
        <p:nvPicPr>
          <p:cNvPr id="1037" name="Picture 13" descr="Обложка книги С. Маршак Вот какой рассеян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3933056"/>
            <a:ext cx="3145554" cy="2461270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89329" y="0"/>
            <a:ext cx="8387232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Эти стихи мы знаем с детства…</a:t>
            </a:r>
            <a:endParaRPr kumimoji="0" lang="ru-RU" sz="4000" b="1" i="1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4CDEB17-F255-4BEF-8A94-73A8CD1799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13377"/>
          </a:xfrm>
        </p:spPr>
      </p:pic>
    </p:spTree>
    <p:extLst>
      <p:ext uri="{BB962C8B-B14F-4D97-AF65-F5344CB8AC3E}">
        <p14:creationId xmlns:p14="http://schemas.microsoft.com/office/powerpoint/2010/main" val="3735780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20072" y="404664"/>
            <a:ext cx="3419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праздник, под воскресный день,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 тем, как на ночь лечь,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Хозяйка жарить принялась,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Варить, тушить и печь…</a:t>
            </a:r>
          </a:p>
        </p:txBody>
      </p:sp>
      <p:pic>
        <p:nvPicPr>
          <p:cNvPr id="1026" name="Picture 2" descr="Старуха и стари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88210">
            <a:off x="323528" y="476672"/>
            <a:ext cx="4921374" cy="5688632"/>
          </a:xfrm>
          <a:prstGeom prst="rect">
            <a:avLst/>
          </a:prstGeom>
          <a:noFill/>
        </p:spPr>
      </p:pic>
      <p:pic>
        <p:nvPicPr>
          <p:cNvPr id="1028" name="Picture 4" descr="Старуха и старик и ночные гост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13066">
            <a:off x="4795905" y="3883237"/>
            <a:ext cx="3749888" cy="2759969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85720" y="857232"/>
            <a:ext cx="20716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«Старуха, дверь закрой!»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Samuil_Marshak_isp._YUriy_YAkovlev_-_Staruha_dver_zakroy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8" name="Samuil_Marshak_isp._YUriy_YAkovlev_-_Staruha_dver_zakroy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1824</TotalTime>
  <Words>1283</Words>
  <Application>Microsoft Office PowerPoint</Application>
  <PresentationFormat>Экран (4:3)</PresentationFormat>
  <Paragraphs>171</Paragraphs>
  <Slides>19</Slides>
  <Notes>2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3" baseType="lpstr">
      <vt:lpstr>Arial</vt:lpstr>
      <vt:lpstr>Arial Narrow</vt:lpstr>
      <vt:lpstr>Book Antiqua</vt:lpstr>
      <vt:lpstr>Bookman Old Style</vt:lpstr>
      <vt:lpstr>Calibri</vt:lpstr>
      <vt:lpstr>Comic Sans MS</vt:lpstr>
      <vt:lpstr>Consolas</vt:lpstr>
      <vt:lpstr>Franklin Gothic Medium</vt:lpstr>
      <vt:lpstr>Segoe Print</vt:lpstr>
      <vt:lpstr>Times New Roman</vt:lpstr>
      <vt:lpstr>Verdana</vt:lpstr>
      <vt:lpstr>Wingdings</vt:lpstr>
      <vt:lpstr>Wingdings 2</vt:lpstr>
      <vt:lpstr>Аспект</vt:lpstr>
      <vt:lpstr>Презентация PowerPoint</vt:lpstr>
      <vt:lpstr>С.Я. Маршак с внуками Яковом (слева) и Александром (справа). Москва, 1952 г.  </vt:lpstr>
      <vt:lpstr>Презентация PowerPoint</vt:lpstr>
      <vt:lpstr>Презентация PowerPoint</vt:lpstr>
      <vt:lpstr>С. Маршак. Петербург, 1902 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 №39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САМУИЛ ЯКОВЛЕВИЧ МАРШАК 3 ноября (22 октября – по ст. стилю) 1887 – 4 июля 1964</dc:title>
  <dc:creator>Sekretar</dc:creator>
  <cp:lastModifiedBy>Школа Лесная</cp:lastModifiedBy>
  <cp:revision>186</cp:revision>
  <dcterms:created xsi:type="dcterms:W3CDTF">2012-10-30T04:20:17Z</dcterms:created>
  <dcterms:modified xsi:type="dcterms:W3CDTF">2022-11-14T08:42:12Z</dcterms:modified>
</cp:coreProperties>
</file>