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8" r:id="rId4"/>
    <p:sldId id="259" r:id="rId5"/>
    <p:sldId id="260" r:id="rId6"/>
    <p:sldId id="263" r:id="rId7"/>
    <p:sldId id="264" r:id="rId8"/>
    <p:sldId id="266" r:id="rId9"/>
    <p:sldId id="267" r:id="rId10"/>
    <p:sldId id="270" r:id="rId11"/>
    <p:sldId id="269" r:id="rId12"/>
    <p:sldId id="272" r:id="rId13"/>
    <p:sldId id="271" r:id="rId14"/>
    <p:sldId id="273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5007" autoAdjust="0"/>
  </p:normalViewPr>
  <p:slideViewPr>
    <p:cSldViewPr>
      <p:cViewPr varScale="1">
        <p:scale>
          <a:sx n="113" d="100"/>
          <a:sy n="113" d="100"/>
        </p:scale>
        <p:origin x="-15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2000">
              <a:srgbClr val="92D050"/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&#1051;&#1102;&#1076;&#1084;&#1080;&#1083;&#1072;\Downloads\Pchely_-_zhuzhzhanie_pchyol_(iPlayer.fm).mp3" TargetMode="External"/><Relationship Id="rId1" Type="http://schemas.microsoft.com/office/2007/relationships/media" Target="file:///C:\Users\&#1051;&#1102;&#1076;&#1084;&#1080;&#1083;&#1072;\Downloads\Pchely_-_zhuzhzhanie_pchyol_(iPlayer.fm).mp3" TargetMode="Externa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file:///C:\Users\&#1051;&#1102;&#1076;&#1084;&#1080;&#1083;&#1072;\Downloads\Zvuki_prirody_-_Stryokot_kuznechikov_(iPlayer.fm).mp3" TargetMode="External"/><Relationship Id="rId1" Type="http://schemas.microsoft.com/office/2007/relationships/media" Target="file:///C:\Users\&#1051;&#1102;&#1076;&#1084;&#1080;&#1083;&#1072;\Downloads\Zvuki_prirody_-_Stryokot_kuznechikov_(iPlayer.fm).mp3" TargetMode="Externa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844824"/>
            <a:ext cx="6517482" cy="2509213"/>
          </a:xfrm>
        </p:spPr>
        <p:txBody>
          <a:bodyPr>
            <a:prstTxWarp prst="textWave1">
              <a:avLst/>
            </a:prstTxWarp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«Чудесный мир насекомых»</a:t>
            </a:r>
            <a:endParaRPr lang="ru-RU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5013176"/>
            <a:ext cx="5040560" cy="1371599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l"/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группы компенсирующей направленности для детей от 5-6 лет №6 «</a:t>
            </a:r>
            <a:r>
              <a:rPr lang="ru-RU" sz="1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Ежевичка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Байбакова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Э.Т.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95736" y="932732"/>
            <a:ext cx="39771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26626" name="AutoShape 2" descr="http://im1-tub-ru.yandex.net/i?id=60e0bcb7757f2bdf22e176e3487b3f8b-32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6629" name="AutoShape 5" descr="http://www.bashinform.ru/upload/iblock/0f1/_previe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" name="Выноска с четырьмя стрелками 2"/>
          <p:cNvSpPr/>
          <p:nvPr/>
        </p:nvSpPr>
        <p:spPr>
          <a:xfrm>
            <a:off x="2930863" y="2105507"/>
            <a:ext cx="3545231" cy="2331605"/>
          </a:xfrm>
          <a:prstGeom prst="quadArrowCallout">
            <a:avLst/>
          </a:prstGeom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разводит пчел и пользуется результатом их труда 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медом.</a:t>
            </a:r>
            <a:endParaRPr lang="ru-RU" sz="1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images.zakupka.com/i/firms/27/37/37349/med-v-sotah_a020790526609e4_800x6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98528" y="93702"/>
            <a:ext cx="3056480" cy="191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rupotencia.ru/blog/wp-content/uploads/honey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9098" y="2179682"/>
            <a:ext cx="2607335" cy="2314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avtograf22.ru/wp-content/uploads/2016/02/pchelovod-600x4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40524" y="2221660"/>
            <a:ext cx="2378695" cy="22912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3-tub-ru.yandex.net/i?id=61420a81ecc47a1872091aa52382f810&amp;n=33&amp;h=215&amp;w=3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98528" y="4640122"/>
            <a:ext cx="3009900" cy="2047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rgbClr val="92D050"/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AutoShape 4" descr="http://fotoohota.spb.ru/g2/main.php/d/2112-2/IMGP2002_1_2_z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25605" name="Picture 5" descr="C:\Users\Людмила\Downloads\IMGP2002_1_2_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700808"/>
            <a:ext cx="3456384" cy="3465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8" name="Pchely_-_zhuzhzhanie_pchyol_(iPlayer.fm)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88424" y="6309320"/>
            <a:ext cx="304800" cy="304800"/>
          </a:xfrm>
          <a:prstGeom prst="rect">
            <a:avLst/>
          </a:prstGeom>
        </p:spPr>
      </p:pic>
      <p:sp>
        <p:nvSpPr>
          <p:cNvPr id="2" name="Выноска со стрелкой вниз 1"/>
          <p:cNvSpPr/>
          <p:nvPr/>
        </p:nvSpPr>
        <p:spPr>
          <a:xfrm>
            <a:off x="4932040" y="332656"/>
            <a:ext cx="3456384" cy="1273894"/>
          </a:xfrm>
          <a:prstGeom prst="downArrowCallout">
            <a:avLst/>
          </a:prstGeom>
          <a:gradFill>
            <a:gsLst>
              <a:gs pos="69000">
                <a:srgbClr val="92D050"/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r="100000" b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Дикие пчелы строят гнезда на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деревьях.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Выноска со стрелкой вверх 2"/>
          <p:cNvSpPr/>
          <p:nvPr/>
        </p:nvSpPr>
        <p:spPr>
          <a:xfrm>
            <a:off x="757113" y="4348641"/>
            <a:ext cx="3319537" cy="1312607"/>
          </a:xfrm>
          <a:prstGeom prst="upArrowCallout">
            <a:avLst/>
          </a:prstGeom>
          <a:gradFill>
            <a:gsLst>
              <a:gs pos="69000">
                <a:srgbClr val="92D050"/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r="100000" b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Домашние пчелы живут в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ульях.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2050" name="Picture 2" descr="http://beebazar.ru/wp-content/uploads/2011/01/img_1479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3568" y="969603"/>
            <a:ext cx="3393082" cy="3116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2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9410" y="4653136"/>
            <a:ext cx="43924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dirty="0" smtClean="0">
                <a:latin typeface="Georgia" panose="02040502050405020303" pitchFamily="18" charset="0"/>
              </a:rPr>
              <a:t>Они «поют» при помощи крыльев и у всех  «уши» на передних ногах. Все кузнечики хорошо прыгают, отталкиваясь ногами, спускаются медленно с помощью крыльев.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4772" y="1412776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ветки на тропинку,</a:t>
            </a:r>
            <a:br>
              <a:rPr lang="ru-RU" dirty="0" smtClean="0"/>
            </a:br>
            <a:r>
              <a:rPr lang="ru-RU" dirty="0" smtClean="0"/>
              <a:t>С травинки на травинку</a:t>
            </a:r>
            <a:br>
              <a:rPr lang="ru-RU" dirty="0" smtClean="0"/>
            </a:br>
            <a:r>
              <a:rPr lang="ru-RU" dirty="0" smtClean="0"/>
              <a:t>Прыгает пружинка —</a:t>
            </a:r>
            <a:br>
              <a:rPr lang="ru-RU" dirty="0" smtClean="0"/>
            </a:br>
            <a:r>
              <a:rPr lang="ru-RU" dirty="0" smtClean="0"/>
              <a:t>Зелёненькая спинка.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4732" y="192073"/>
            <a:ext cx="3384376" cy="836712"/>
          </a:xfrm>
        </p:spPr>
        <p:txBody>
          <a:bodyPr>
            <a:prstTxWarp prst="textWave1">
              <a:avLst/>
            </a:prstTxWarp>
          </a:bodyPr>
          <a:lstStyle/>
          <a:p>
            <a:r>
              <a:rPr lang="ru-RU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Кузнечик</a:t>
            </a:r>
            <a:endParaRPr lang="ru-RU" b="1" cap="none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27650" name="AutoShape 2" descr="http://im2-tub-ru.yandex.net/i?id=c208d6ab1df77402b1b382f2e003d78d-61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7653" name="AutoShape 5" descr="http://im3-tub-ru.yandex.net/i?id=d2f2a89057a5f99c7a9ddd4031a49acd-87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27651" name="Picture 3" descr="C:\Users\Людмила\Downloads\загруженное (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5575" y="2977411"/>
            <a:ext cx="3816424" cy="2499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27654" name="Picture 6" descr="C:\Users\Людмила\Downloads\i (7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910005"/>
            <a:ext cx="5400600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Zvuki_prirody_-_Stryokot_kuznechikov_(iPlayer.fm)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8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124744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anose="02040502050405020303" pitchFamily="18" charset="0"/>
              </a:rPr>
              <a:t>В лесу у пня суетня, беготня:</a:t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Народ рабочий целый день хлопочет</a:t>
            </a:r>
            <a:r>
              <a:rPr lang="ru-RU" dirty="0" smtClean="0"/>
              <a:t>. </a:t>
            </a:r>
            <a:endParaRPr lang="ru-RU" dirty="0"/>
          </a:p>
        </p:txBody>
      </p:sp>
      <p:sp>
        <p:nvSpPr>
          <p:cNvPr id="28674" name="AutoShape 2" descr="https://encrypted-tbn2.gstatic.com/images?q=tbn:ANd9GcRMjg_XYRgc9RIvc0FhCsCugNeofnn66R1hy0tXnPrt1K7CAIO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8677" name="AutoShape 5" descr="http://shkolazhizni.ru/img/content/i70/70784_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9" name="Picture 1" descr="Fire_ants0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3479576"/>
            <a:ext cx="3240360" cy="25357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28675" name="Picture 3" descr="C:\Users\Людмила\Download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764704"/>
            <a:ext cx="3145618" cy="2372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0" name="Прямоугольник 9"/>
          <p:cNvSpPr/>
          <p:nvPr/>
        </p:nvSpPr>
        <p:spPr>
          <a:xfrm>
            <a:off x="395536" y="4747449"/>
            <a:ext cx="34563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2105" indent="-332105" defTabSz="565150">
              <a:spcBef>
                <a:spcPts val="31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  Муравьи живут везде, от городских квартир до Антарктиды.                        Муравьи практически всеядны.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1123" y="192862"/>
            <a:ext cx="348524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Муравьи</a:t>
            </a:r>
            <a:endParaRPr lang="ru-RU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3074" name="Picture 2" descr="http://www.klass39.ru/wp-content/uploads/2013/04/5020_408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6995" y="2080598"/>
            <a:ext cx="2713465" cy="1811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_4cd7bc6224b0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980728"/>
            <a:ext cx="7488832" cy="55249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dirty="0" smtClean="0"/>
              <a:t>Устройство муравейника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orum.zarulem.ws/uploads/201308/post-103381-137752868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1628800"/>
            <a:ext cx="690485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9792" y="404664"/>
            <a:ext cx="4032448" cy="769441"/>
          </a:xfrm>
          <a:prstGeom prst="rect">
            <a:avLst/>
          </a:prstGeom>
        </p:spPr>
        <p:txBody>
          <a:bodyPr wrap="square">
            <a:prstTxWarp prst="textWave1">
              <a:avLst/>
            </a:prstTxWarp>
            <a:spAutoFit/>
          </a:bodyPr>
          <a:lstStyle/>
          <a:p>
            <a: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Насекомые.</a:t>
            </a:r>
            <a:endParaRPr lang="ru-RU" sz="4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2" name="Picture 2" descr="http://wk-ufa.ru/published/publicdata/PLATYAWK/attachments/SC/products_pictures/k10_4_2_enl.jpg"/>
          <p:cNvPicPr>
            <a:picLocks noChangeAspect="1" noChangeArrowheads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 bwMode="auto">
          <a:xfrm>
            <a:off x="467544" y="1522984"/>
            <a:ext cx="3039104" cy="2266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fotomoskva.net.ru/imgk/a136vb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1522984"/>
            <a:ext cx="3744416" cy="2266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olenord.com/wp-content/uploads/2013/01/komar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4023828"/>
            <a:ext cx="3192289" cy="2029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3568" y="4437112"/>
            <a:ext cx="2736304" cy="12024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 живут везде пустынях и                     тропиках, в тайге.</a:t>
            </a:r>
            <a:endParaRPr lang="ru-RU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Медвед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84243" y="4516634"/>
            <a:ext cx="3254024" cy="197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5" name="Picture 8" descr="http://im3-tub-ru.yandex.net/i?id=222ece8c5e3e078aaf53b5b5574122e1-62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885017"/>
            <a:ext cx="3038266" cy="1919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3" name="Picture 10" descr="http://img.qwled.com/i/11c711a5d57863e31f9d74b0f0849ac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892514"/>
            <a:ext cx="2781195" cy="1904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0" name="Прямоугольник 9"/>
          <p:cNvSpPr/>
          <p:nvPr/>
        </p:nvSpPr>
        <p:spPr>
          <a:xfrm>
            <a:off x="2781195" y="137532"/>
            <a:ext cx="3060120" cy="914400"/>
          </a:xfrm>
          <a:prstGeom prst="rect">
            <a:avLst/>
          </a:prstGeom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 prst="coolSlan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 обитают во всех средах - в воздухе, на земле и в воде.</a:t>
            </a:r>
          </a:p>
        </p:txBody>
      </p:sp>
      <p:sp>
        <p:nvSpPr>
          <p:cNvPr id="11" name="Тройная стрелка влево/вправо/вверх 10"/>
          <p:cNvSpPr/>
          <p:nvPr/>
        </p:nvSpPr>
        <p:spPr>
          <a:xfrm rot="10800000">
            <a:off x="3267139" y="2397030"/>
            <a:ext cx="2088232" cy="1248294"/>
          </a:xfrm>
          <a:prstGeom prst="leftRight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0135" y="332656"/>
            <a:ext cx="6696744" cy="864096"/>
          </a:xfrm>
          <a:prstGeom prst="rect">
            <a:avLst/>
          </a:prstGeom>
        </p:spPr>
        <p:txBody>
          <a:bodyPr wrap="square">
            <a:prstTxWarp prst="textWave1">
              <a:avLst/>
            </a:prstTxWarp>
            <a:spAutoFit/>
          </a:bodyPr>
          <a:lstStyle/>
          <a:p>
            <a: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Питание насекомых.</a:t>
            </a:r>
            <a:endParaRPr lang="ru-RU" sz="4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16386" name="Picture 2" descr="http://www.infoniac.ru/upload/medialibrary/442/442d03b5163a67da6610104642c471b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32656" y="5301208"/>
            <a:ext cx="1911208" cy="1479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Picture 1" descr="42.jpg"/>
          <p:cNvPicPr>
            <a:picLocks noChangeAspect="1"/>
          </p:cNvPicPr>
          <p:nvPr/>
        </p:nvPicPr>
        <p:blipFill>
          <a:blip r:embed="rId3" cstate="screen"/>
          <a:srcRect t="-1854" b="-120"/>
          <a:stretch>
            <a:fillRect/>
          </a:stretch>
        </p:blipFill>
        <p:spPr bwMode="auto">
          <a:xfrm>
            <a:off x="6501439" y="1340768"/>
            <a:ext cx="2093375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6388" name="Picture 4" descr="http://im3-tub-ru.yandex.net/i?id=847c796d9cbb2ee097d2de47b7b1b682-20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284984"/>
            <a:ext cx="2368263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6390" name="Picture 6" descr="http://portal.azertag.az/sites/default/files/bab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51920" y="2924944"/>
            <a:ext cx="2241458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Прямоугольник 3"/>
          <p:cNvSpPr/>
          <p:nvPr/>
        </p:nvSpPr>
        <p:spPr>
          <a:xfrm>
            <a:off x="387355" y="1736418"/>
            <a:ext cx="4360485" cy="91440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только не питаются насекомые! Бабочки - нектаром цветов, тараканы - хлебом, мухи - мясом, комары – кровью.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oombob.ru/img/picture/Jun/13/69eb4957aa1806286706ed4679b17491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728700"/>
            <a:ext cx="3168352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chudiki.my1.ru/Kirill/195/autogen_ebook_id6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8104" y="1196752"/>
            <a:ext cx="2764127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5klass.net/datas/okruzhajuschij-mir/Nasekomye-1-klass/0006-006-Nasekomye-1-klas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4653136"/>
            <a:ext cx="2952328" cy="1925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23928" y="4869160"/>
            <a:ext cx="4176464" cy="134644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питания зависит от жизненной стадии. Например, гусеница-личинка питается листьями, а бабочка – нектаром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8640"/>
            <a:ext cx="6912768" cy="769441"/>
          </a:xfrm>
          <a:prstGeom prst="rect">
            <a:avLst/>
          </a:prstGeom>
        </p:spPr>
        <p:txBody>
          <a:bodyPr wrap="square">
            <a:prstTxWarp prst="textWave1">
              <a:avLst/>
            </a:prstTxWarp>
            <a:spAutoFit/>
          </a:bodyPr>
          <a:lstStyle/>
          <a:p>
            <a: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 защищаются.</a:t>
            </a:r>
            <a:endParaRPr lang="ru-RU" sz="4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08720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anose="02040502050405020303" pitchFamily="18" charset="0"/>
              </a:rPr>
              <a:t>Чтобы спастись от врагов, у насекомых выработались защитные механизмы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381328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anose="02040502050405020303" pitchFamily="18" charset="0"/>
              </a:rPr>
              <a:t>Маскировочная окраска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5" name="Picture 1" descr="Gastropacha_quercifolia_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412776"/>
            <a:ext cx="3672408" cy="22682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Picture 1" descr="Locust_mimicry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4149080"/>
            <a:ext cx="3672408" cy="22322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Picture 1" descr="butterfly-005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1412776"/>
            <a:ext cx="3456384" cy="230929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Прямоугольник 7"/>
          <p:cNvSpPr/>
          <p:nvPr/>
        </p:nvSpPr>
        <p:spPr>
          <a:xfrm>
            <a:off x="5436096" y="378904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anose="02040502050405020303" pitchFamily="18" charset="0"/>
              </a:rPr>
              <a:t>Отпугивающая окраска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3717032"/>
            <a:ext cx="5324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anose="02040502050405020303" pitchFamily="18" charset="0"/>
              </a:rPr>
              <a:t>Маскировочная форма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638132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anose="02040502050405020303" pitchFamily="18" charset="0"/>
              </a:rPr>
              <a:t>Использование яда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19458" name="Picture 2" descr="http://im2-tub-ru.yandex.net/i?id=20cdd2753871256751e6ed88966fe4e1-120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221088"/>
            <a:ext cx="3384376" cy="21678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3020449" cy="893428"/>
          </a:xfrm>
        </p:spPr>
        <p:txBody>
          <a:bodyPr>
            <a:prstTxWarp prst="textWave1">
              <a:avLst/>
            </a:prstTxWarp>
          </a:bodyPr>
          <a:lstStyle/>
          <a:p>
            <a:r>
              <a:rPr lang="ru-RU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Стрекоза</a:t>
            </a:r>
            <a:endParaRPr lang="ru-RU" b="1" cap="none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5124" name="Picture 4" descr="http://foto2004.ucoz.ru/18/0_8f0f4_2ed1021e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476672"/>
            <a:ext cx="3256571" cy="25176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im2-tub-ru.yandex.net/i?id=1290d18bd9a8c3febdb2f12cc0a34ed6&amp;n=33&amp;h=215&amp;w=28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573016"/>
            <a:ext cx="3093715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xallyava.ru/images/Fauna/Strekosa/01a9f6e4deed5d18edbc1ff92794917d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3657" y="3284984"/>
            <a:ext cx="3240360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895705" y="1556792"/>
            <a:ext cx="2376264" cy="1260720"/>
          </a:xfrm>
          <a:prstGeom prst="wedgeRound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Голубой </a:t>
            </a:r>
            <a:r>
              <a:rPr lang="ru-RU" sz="16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аэропланчик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сел на жёлтый одуванчик?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2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25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AutoShape 4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4" name="AutoShape 6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6" name="AutoShape 8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8" name="AutoShape 10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40" name="AutoShape 12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42" name="AutoShape 14" descr="http://im0-tub-ru.yandex.net/i?id=0ef91a699b818f87149450ba58407497-30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45" name="AutoShape 17" descr="http://im1-tub-ru.yandex.net/i?id=eccbfd227038bf8605656dce0827cce1-04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4102" name="Picture 6" descr="http://img.funtema.ru/050210/strek/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18253" y="620688"/>
            <a:ext cx="3242627" cy="2316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kartinkinaden.ru/uploads/posts/2015-10/1445851628_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18254" y="3501008"/>
            <a:ext cx="3242626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://f3.mylove.ru/NOdsG1oziH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5576" y="543929"/>
            <a:ext cx="3969023" cy="3077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6820" y="4005064"/>
            <a:ext cx="4327649" cy="237626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Самые прожорливые хищники планеты. Их добыча по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весу в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несколько раз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больше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самого насекомого. Очень быстро летают. У стрекоз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по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тридцать тысяч глазков, слепленных вместе с каждой стороны. Верхние глазки различают только чёрные и белые цвета, а нижние - все остальные.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975" y="293649"/>
            <a:ext cx="2736304" cy="836712"/>
          </a:xfrm>
        </p:spPr>
        <p:txBody>
          <a:bodyPr>
            <a:prstTxWarp prst="textWave1">
              <a:avLst/>
            </a:prstTxWarp>
          </a:bodyPr>
          <a:lstStyle/>
          <a:p>
            <a:r>
              <a:rPr lang="ru-RU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Пчела</a:t>
            </a:r>
            <a:endParaRPr lang="ru-RU" b="1" cap="none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23554" name="AutoShape 2" descr="http://im2-tub-ru.yandex.net/i?id=387b5ee3fb69acb861efdb17cb8209ea-123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3557" name="AutoShape 5" descr="http://im3-tub-ru.yandex.net/i?id=2cd845608a7b8195af98dd2660242547-42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3560" name="AutoShape 8" descr="http://sinodsk.shem.pnzreg.ru/files/sinodsk_shem_pnzreg_ru/pchel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3074" name="Picture 2" descr="https://im3-tub-ru.yandex.net/i?id=23e36cddf87b6aa4603f1c4513dfe4ba&amp;n=33&amp;h=215&amp;w=3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21467" y="2129480"/>
            <a:ext cx="2880319" cy="228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2-tub-ru.yandex.net/i?id=a25637a3bb65408a7bf797ff4aa4f247&amp;n=33&amp;h=215&amp;w=3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375" y="1633498"/>
            <a:ext cx="2880320" cy="2088006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m3-tub-ru.yandex.net/i?id=56724e75f2192e80051d2e55720b8638&amp;n=33&amp;h=215&amp;w=2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2120" y="4581128"/>
            <a:ext cx="2809875" cy="2047876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4499992" y="297135"/>
            <a:ext cx="2952328" cy="1359625"/>
          </a:xfrm>
          <a:prstGeom prst="wedgeRoundRectCallout">
            <a:avLst/>
          </a:prstGeom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Домовитая хозяйка </a:t>
            </a:r>
          </a:p>
          <a:p>
            <a:pPr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Полетает над лужайкой, </a:t>
            </a:r>
          </a:p>
          <a:p>
            <a:pPr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Похлопочет над цветком  </a:t>
            </a:r>
          </a:p>
          <a:p>
            <a:pPr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поделится медком.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0375" y="4509120"/>
            <a:ext cx="4039617" cy="185050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Пчела проносит в улей нектар, из которого она делает мёд. А в качестве строительного материала использует воск, выделяемый железами на брюшке, и прополис  ( пчелиный клей), который насекомые добывают из почек растений.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</TotalTime>
  <Words>306</Words>
  <Application>Microsoft Office PowerPoint</Application>
  <PresentationFormat>Экран (4:3)</PresentationFormat>
  <Paragraphs>35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Капля</vt:lpstr>
      <vt:lpstr>«Чудесный мир насекомых»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Стрекоза</vt:lpstr>
      <vt:lpstr>Презентация PowerPoint</vt:lpstr>
      <vt:lpstr>Пчела</vt:lpstr>
      <vt:lpstr>Презентация PowerPoint</vt:lpstr>
      <vt:lpstr>Презентация PowerPoint</vt:lpstr>
      <vt:lpstr>Кузнечик</vt:lpstr>
      <vt:lpstr>Презентация PowerPoint</vt:lpstr>
      <vt:lpstr>Устройство муравейника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ALFA</cp:lastModifiedBy>
  <cp:revision>102</cp:revision>
  <dcterms:created xsi:type="dcterms:W3CDTF">2015-02-05T17:30:00Z</dcterms:created>
  <dcterms:modified xsi:type="dcterms:W3CDTF">2023-08-01T16:26:39Z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3E25F73C165B487FA2CA9851097D6FED</vt:lpwstr>
  </property>
  <property fmtid="{D5CDD505-2E9C-101B-9397-08002B2CF9AE}" pid="3" name="KSOProductBuildVer">
    <vt:lpwstr>1049-11.2.0.11516</vt:lpwstr>
  </property>
</Properties>
</file>