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67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C9C78E-F041-4474-B442-B191F56AC030}" type="datetimeFigureOut">
              <a:rPr lang="ru-RU" smtClean="0"/>
              <a:pPr/>
              <a:t>18.12.2023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0AD6680-3576-4029-8ABC-82D8CA4D41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216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2762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328" y="42138"/>
            <a:ext cx="8153400" cy="990600"/>
          </a:xfrm>
        </p:spPr>
        <p:txBody>
          <a:bodyPr>
            <a:noAutofit/>
          </a:bodyPr>
          <a:lstStyle/>
          <a:p>
            <a:pPr algn="ctr">
              <a:spcAft>
                <a:spcPts val="96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Тематический день</a:t>
            </a:r>
            <a:b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«Символика России»</a:t>
            </a:r>
            <a:b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(День государственного флага Российской</a:t>
            </a:r>
            <a:b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Федерации)</a:t>
            </a:r>
            <a:br>
              <a:rPr lang="ru-RU" sz="2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7-го года жизни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одготовительная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школе группа)</a:t>
            </a:r>
            <a:endParaRPr lang="ru-RU" sz="20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5100197-F990-4AD4-8ED9-2B3B8DB0AF1E}"/>
              </a:ext>
            </a:extLst>
          </p:cNvPr>
          <p:cNvSpPr txBox="1"/>
          <p:nvPr/>
        </p:nvSpPr>
        <p:spPr>
          <a:xfrm>
            <a:off x="4030567" y="5013176"/>
            <a:ext cx="46641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254000" algn="r"/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ГБДОУ детский сад 141</a:t>
            </a:r>
          </a:p>
          <a:p>
            <a:pPr indent="254000" algn="r"/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Выборгский район г</a:t>
            </a:r>
            <a:r>
              <a:rPr lang="ru-RU" sz="1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Санкт-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Петербург </a:t>
            </a:r>
          </a:p>
          <a:p>
            <a:pPr indent="254000" algn="r"/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Никулина Юлия Анатольевна 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106BEF22-CE32-4FC8-A12B-FA7B2BF9FE8B}"/>
              </a:ext>
            </a:extLst>
          </p:cNvPr>
          <p:cNvSpPr/>
          <p:nvPr/>
        </p:nvSpPr>
        <p:spPr>
          <a:xfrm>
            <a:off x="2015716" y="260648"/>
            <a:ext cx="511256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Этапы занятия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73F96E4E-E8ED-472B-934B-BAA9224C6C82}"/>
              </a:ext>
            </a:extLst>
          </p:cNvPr>
          <p:cNvSpPr/>
          <p:nvPr/>
        </p:nvSpPr>
        <p:spPr>
          <a:xfrm>
            <a:off x="323528" y="1177206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  <a:p>
            <a:pPr algn="ctr"/>
            <a:r>
              <a:rPr lang="ru-RU" sz="1400" dirty="0"/>
              <a:t>1.Занятие проводится на свежем воздухе в стиле квест-игры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65501AE-07BB-4CBA-9CFB-9F725F0A70FE}"/>
              </a:ext>
            </a:extLst>
          </p:cNvPr>
          <p:cNvSpPr/>
          <p:nvPr/>
        </p:nvSpPr>
        <p:spPr>
          <a:xfrm>
            <a:off x="6732240" y="1177206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  <a:p>
            <a:pPr algn="ctr"/>
            <a:r>
              <a:rPr lang="ru-RU" sz="1200" dirty="0"/>
              <a:t>2.Использован сюрпризный момент</a:t>
            </a:r>
          </a:p>
          <a:p>
            <a:pPr algn="ctr"/>
            <a:r>
              <a:rPr lang="ru-RU" sz="1200" dirty="0"/>
              <a:t> ( Записка от пиратов)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E8617454-308C-47BB-8311-7EEF956E32AB}"/>
              </a:ext>
            </a:extLst>
          </p:cNvPr>
          <p:cNvSpPr/>
          <p:nvPr/>
        </p:nvSpPr>
        <p:spPr>
          <a:xfrm>
            <a:off x="1475656" y="2256634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3.Песни  и стихи о России</a:t>
            </a:r>
            <a:endParaRPr lang="ru-RU" dirty="0"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B79FC55-7A9E-46EA-9F6C-72442FB9855D}"/>
              </a:ext>
            </a:extLst>
          </p:cNvPr>
          <p:cNvSpPr/>
          <p:nvPr/>
        </p:nvSpPr>
        <p:spPr>
          <a:xfrm>
            <a:off x="6084168" y="2256634"/>
            <a:ext cx="1980220" cy="7928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/>
          </a:p>
          <a:p>
            <a:pPr algn="ctr"/>
            <a:r>
              <a:rPr lang="ru-RU" sz="1200" dirty="0"/>
              <a:t>4.Прохождение эстафеты</a:t>
            </a:r>
          </a:p>
          <a:p>
            <a:pPr algn="ctr"/>
            <a:r>
              <a:rPr lang="ru-RU" sz="1200" dirty="0"/>
              <a:t>для того,</a:t>
            </a:r>
          </a:p>
          <a:p>
            <a:pPr algn="ctr"/>
            <a:r>
              <a:rPr lang="ru-RU" sz="1200" dirty="0"/>
              <a:t>что бы поднять флаг России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6877FF84-AE16-4223-B9BB-1889889F46E2}"/>
              </a:ext>
            </a:extLst>
          </p:cNvPr>
          <p:cNvSpPr/>
          <p:nvPr/>
        </p:nvSpPr>
        <p:spPr>
          <a:xfrm>
            <a:off x="3851920" y="3212976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  <a:p>
            <a:pPr algn="ctr"/>
            <a:r>
              <a:rPr lang="ru-RU" sz="2000" dirty="0"/>
              <a:t>5.Рисование на асфальте </a:t>
            </a:r>
          </a:p>
          <a:p>
            <a:pPr algn="ctr"/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7556D094-E53F-4191-9E86-475531B8A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7079"/>
            <a:ext cx="2483768" cy="18628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="" xmlns:a16="http://schemas.microsoft.com/office/drawing/2014/main" id="{AB91DDC9-BA96-413F-9755-7BD01CEA3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08550"/>
            <a:ext cx="2699792" cy="1795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="" xmlns:a16="http://schemas.microsoft.com/office/drawing/2014/main" id="{C1FE5BB8-DA01-495C-BDE5-6EAE3A2DE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941168"/>
            <a:ext cx="3059832" cy="1721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49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2352747-BC0B-4289-8D10-6C05345C6E07}"/>
              </a:ext>
            </a:extLst>
          </p:cNvPr>
          <p:cNvSpPr txBox="1"/>
          <p:nvPr/>
        </p:nvSpPr>
        <p:spPr>
          <a:xfrm>
            <a:off x="179512" y="422729"/>
            <a:ext cx="8568952" cy="4627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</a:pPr>
            <a:r>
              <a:rPr lang="ru-RU" sz="1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Предполагаемые результаты дня: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ru-RU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Познакомились  с государственными символами России – флагом, гербом, гимном.</a:t>
            </a:r>
            <a:endParaRPr lang="ru-R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Проявили творческую активность в создании образов и предметов символики России;</a:t>
            </a:r>
            <a:endParaRPr lang="ru-R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Получили новые представления по теме дня</a:t>
            </a:r>
            <a:endParaRPr lang="ru-RU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Дети получили эмоциональный  и практический опыт, расширили знания о празднике «День Государственного флага России»</a:t>
            </a:r>
            <a:endParaRPr lang="ru-RU" sz="1800" dirty="0">
              <a:solidFill>
                <a:srgbClr val="00206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Участвовали в оформление выставки  «Россия - родина моя», «Наша гордость и слава»( подготовка рисунков и поделок) </a:t>
            </a:r>
            <a:endParaRPr lang="ru-RU" sz="1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ourier New" panose="02070309020205020404" pitchFamily="49" charset="0"/>
              </a:rPr>
              <a:t>Создание в группе мини музея с предметами на которых есть символы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России (флаг,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герб,ромашка,медведь,берёзка,матрёшка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)</a:t>
            </a:r>
            <a:endParaRPr lang="ru-RU" sz="1800" dirty="0">
              <a:solidFill>
                <a:srgbClr val="002060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endParaRPr lang="ru-RU" sz="1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026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6EB505B-0E7B-4145-9C20-DA71CDCA5D1A}"/>
              </a:ext>
            </a:extLst>
          </p:cNvPr>
          <p:cNvSpPr txBox="1"/>
          <p:nvPr/>
        </p:nvSpPr>
        <p:spPr>
          <a:xfrm>
            <a:off x="251520" y="476672"/>
            <a:ext cx="8640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Использованные источники: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srgbClr val="002060"/>
                </a:solidFill>
              </a:rPr>
              <a:t>Людмила Дерягина «Я живу в России»/ Издательство: Литера, 2015</a:t>
            </a: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srgbClr val="002060"/>
                </a:solidFill>
              </a:rPr>
              <a:t>Борисов Д. Государственная символика: гербы союзных республик // История. – 2001. - № 4. – С. 15-16.</a:t>
            </a: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srgbClr val="002060"/>
                </a:solidFill>
              </a:rPr>
              <a:t>Голубева Т.С. Государственная символика России / Голубева Т.С. //Начальная школа. - 2001. - N7.- С.3-8.</a:t>
            </a:r>
          </a:p>
          <a:p>
            <a:pPr marL="342900" indent="-342900" algn="just">
              <a:buAutoNum type="arabicPeriod"/>
            </a:pPr>
            <a:r>
              <a:rPr lang="ru-RU" dirty="0" err="1">
                <a:solidFill>
                  <a:srgbClr val="002060"/>
                </a:solidFill>
              </a:rPr>
              <a:t>Макин</a:t>
            </a:r>
            <a:r>
              <a:rPr lang="ru-RU" dirty="0">
                <a:solidFill>
                  <a:srgbClr val="002060"/>
                </a:solidFill>
              </a:rPr>
              <a:t>, С. О триколоре, и не только о нем: Символы России/ С. </a:t>
            </a:r>
            <a:r>
              <a:rPr lang="ru-RU" dirty="0" err="1">
                <a:solidFill>
                  <a:srgbClr val="002060"/>
                </a:solidFill>
              </a:rPr>
              <a:t>Макин</a:t>
            </a:r>
            <a:r>
              <a:rPr lang="ru-RU" dirty="0">
                <a:solidFill>
                  <a:srgbClr val="002060"/>
                </a:solidFill>
              </a:rPr>
              <a:t> //Наука и религия. - 2002. - N 8.. - C. С. 7-9.: рис.</a:t>
            </a:r>
          </a:p>
          <a:p>
            <a:pPr marL="342900" indent="-342900" algn="just">
              <a:buAutoNum type="arabicPeriod"/>
            </a:pP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Федеральная образовательная программа дошкольного образования, 2023 год.</a:t>
            </a:r>
            <a:endParaRPr lang="ru-RU" dirty="0">
              <a:solidFill>
                <a:srgbClr val="002060"/>
              </a:solidFill>
            </a:endParaRPr>
          </a:p>
          <a:p>
            <a:pPr marL="342900" indent="-342900" algn="just">
              <a:buAutoNum type="arabicPeriod"/>
            </a:pP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Тематические дни и недели в детском саду.2023 год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Е.А. Алябьева</a:t>
            </a:r>
          </a:p>
          <a:p>
            <a:pPr marL="342900" indent="-342900" algn="just">
              <a:buAutoNum type="arabicPeriod"/>
            </a:pP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Нравственно - патриотическое воспитание детей дошкольного возраста.2022 </a:t>
            </a:r>
            <a:r>
              <a:rPr lang="ru-RU" b="0" i="0" dirty="0" err="1" smtClean="0">
                <a:solidFill>
                  <a:srgbClr val="002060"/>
                </a:solidFill>
                <a:effectLst/>
                <a:latin typeface="-apple-system"/>
              </a:rPr>
              <a:t>годВ.А</a:t>
            </a: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.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-apple-system"/>
              </a:rPr>
              <a:t>Ветохина,З.С</a:t>
            </a: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.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-apple-system"/>
              </a:rPr>
              <a:t>Дмитриева,Е.Н</a:t>
            </a: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.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-apple-system"/>
              </a:rPr>
              <a:t>Жигналь,Г</a:t>
            </a: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 В.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-apple-system"/>
              </a:rPr>
              <a:t>Краснощёкова,О.В</a:t>
            </a: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.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-apple-system"/>
              </a:rPr>
              <a:t>Савельева.В.К</a:t>
            </a:r>
            <a:r>
              <a:rPr lang="ru-RU" b="0" i="0" dirty="0">
                <a:solidFill>
                  <a:srgbClr val="002060"/>
                </a:solidFill>
                <a:effectLst/>
                <a:latin typeface="-apple-system"/>
              </a:rPr>
              <a:t>. Поленова.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81414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1916832"/>
            <a:ext cx="82089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7" descr="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3244334"/>
            <a:ext cx="83824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 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5.infourok.ru/uploads/ex/0c51/00170338-eee5e1d7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2712" y="22085"/>
            <a:ext cx="1241288" cy="886635"/>
          </a:xfrm>
          <a:prstGeom prst="rect">
            <a:avLst/>
          </a:prstGeom>
          <a:noFill/>
        </p:spPr>
      </p:pic>
      <p:pic>
        <p:nvPicPr>
          <p:cNvPr id="1032" name="Picture 8" descr="https://storage.yandexcloud.net/dobro-static/prod/docs/b734df44-981d-942b-d6e5-0331404444a7/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82" y="5736128"/>
            <a:ext cx="1606497" cy="1178098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D6E91C4-2EE4-4CC6-A566-0252EDDBFE52}"/>
              </a:ext>
            </a:extLst>
          </p:cNvPr>
          <p:cNvSpPr txBox="1"/>
          <p:nvPr/>
        </p:nvSpPr>
        <p:spPr>
          <a:xfrm>
            <a:off x="0" y="908720"/>
            <a:ext cx="9144000" cy="4552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92100" algn="just">
              <a:lnSpc>
                <a:spcPct val="115000"/>
              </a:lnSpc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Формировать уважительное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у детей 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государственным символам России 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основы патриотизма и вызвать у детей положительные эмоции.</a:t>
            </a:r>
          </a:p>
          <a:p>
            <a:pPr indent="292100" algn="just">
              <a:lnSpc>
                <a:spcPct val="115000"/>
              </a:lnSpc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endParaRPr lang="ru-RU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3949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расширять знания детей об истории праздника «День </a:t>
            </a:r>
            <a:r>
              <a:rPr lang="ru-RU" sz="1800" u="none" strike="noStrike" spc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государственного флага </a:t>
            </a: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России», о государственной символике (герб, флаг, гимн);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3949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вызвать у детей положительный интерес к символам России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4584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детям элементарные знания об истории возникновения праздника;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4584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символическим значением цветов государственного флага России.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4584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и поддерживать познавательный интерес к истории России;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4584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умений детей в различных видах деятельности;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4584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речь;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3949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гордости за Россию, эмоционально-ценностное отношение к своей стране; гордость за свою страну, свой народ;</a:t>
            </a:r>
          </a:p>
          <a:p>
            <a:pPr marL="342900" lvl="0" indent="-342900" algn="just">
              <a:lnSpc>
                <a:spcPct val="115000"/>
              </a:lnSpc>
              <a:buClr>
                <a:srgbClr val="111111"/>
              </a:buClr>
              <a:buSzPts val="1200"/>
              <a:buFont typeface="Symbol" panose="05050102010706020507" pitchFamily="18" charset="2"/>
              <a:buChar char="-"/>
              <a:tabLst>
                <a:tab pos="458470" algn="l"/>
              </a:tabLst>
            </a:pPr>
            <a:r>
              <a:rPr lang="ru-RU" sz="1800" u="none" strike="noStrike" spc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уважительное отношение к государственным символам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205D183-559C-4FD2-934E-7C7026233159}"/>
              </a:ext>
            </a:extLst>
          </p:cNvPr>
          <p:cNvSpPr txBox="1"/>
          <p:nvPr/>
        </p:nvSpPr>
        <p:spPr>
          <a:xfrm>
            <a:off x="1805279" y="180146"/>
            <a:ext cx="4643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2100" indent="254000" algn="ctr">
              <a:tabLst>
                <a:tab pos="458470" algn="l"/>
              </a:tabLst>
            </a:pP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Предметно-пространственная среда </a:t>
            </a:r>
            <a:endParaRPr lang="ru-RU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="" xmlns:a16="http://schemas.microsoft.com/office/drawing/2014/main" id="{61F635DA-C662-4DA0-A612-0E6075DA2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67" y="3779748"/>
            <a:ext cx="3515883" cy="263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="" xmlns:a16="http://schemas.microsoft.com/office/drawing/2014/main" id="{89E624C7-4C19-4F11-B750-AC6FF47BD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4" y="779638"/>
            <a:ext cx="3635896" cy="2463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="" xmlns:a16="http://schemas.microsoft.com/office/drawing/2014/main" id="{CB11A0E0-44D1-43A4-B74E-F4B98A618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78" y="3779748"/>
            <a:ext cx="3610559" cy="27041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="" xmlns:a16="http://schemas.microsoft.com/office/drawing/2014/main" id="{E0B348AB-B9C5-4D21-B652-91E934987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60659"/>
            <a:ext cx="3443569" cy="25826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FCB43A3-713D-4339-AE9A-E0459232D476}"/>
              </a:ext>
            </a:extLst>
          </p:cNvPr>
          <p:cNvSpPr txBox="1"/>
          <p:nvPr/>
        </p:nvSpPr>
        <p:spPr>
          <a:xfrm>
            <a:off x="467544" y="332656"/>
            <a:ext cx="7776864" cy="4044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1465" indent="450215" algn="ctr">
              <a:tabLst>
                <a:tab pos="458470" algn="l"/>
              </a:tabLst>
            </a:pP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я:</a:t>
            </a:r>
            <a:endParaRPr lang="ru-RU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458470" algn="l"/>
              </a:tabLs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Предварительная работа педагога: тематический календарь с выделенным  днем 22 августа в уголке дежурств; изготовление флажков для украшения группы ( конструирование 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бумаги ). 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у детей умение вырезать части и склеивать их, формировать уважительное отношение к государственному символу России –флагу.</a:t>
            </a:r>
            <a:endParaRPr lang="ru-RU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458470" algn="l"/>
              </a:tabLs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 «Белый, синий, красный», «Символика 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России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», «Костюмы народов 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России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»: 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458470" algn="l"/>
              </a:tabLs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мыслительную деятельность детей. 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Запомнить 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правильное расположение цветов 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российского флага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Способствовать закреплению знаний о родной стране.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458470" algn="l"/>
              </a:tabLs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Рассматривание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иллюстраций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«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Флаги стран </a:t>
            </a:r>
            <a:r>
              <a:rPr lang="ru-RU" sz="16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мира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Костюмы 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 мира,: продолжать развивать представления символике страны.</a:t>
            </a:r>
          </a:p>
          <a:p>
            <a:pPr marL="291465" indent="450215" algn="ctr">
              <a:tabLst>
                <a:tab pos="458470" algn="l"/>
              </a:tabLst>
            </a:pPr>
            <a:endParaRPr lang="ru-RU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A2272306-1847-46CD-8BF9-25460F6CF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4020243"/>
            <a:ext cx="2128318" cy="28377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="" xmlns:a16="http://schemas.microsoft.com/office/drawing/2014/main" id="{04CF73C3-3B28-4979-BAE6-F06089A90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653136"/>
            <a:ext cx="2574383" cy="20451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="" xmlns:a16="http://schemas.microsoft.com/office/drawing/2014/main" id="{87934B90-C568-49E8-871A-0940FCA55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157" y="3786190"/>
            <a:ext cx="2178786" cy="2905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675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6BD7707A-823A-4E2C-9A17-14F83C17C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69482732"/>
              </p:ext>
            </p:extLst>
          </p:nvPr>
        </p:nvGraphicFramePr>
        <p:xfrm>
          <a:off x="-36512" y="0"/>
          <a:ext cx="9289032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="" xmlns:a16="http://schemas.microsoft.com/office/drawing/2014/main" val="3660569368"/>
                    </a:ext>
                  </a:extLst>
                </a:gridCol>
                <a:gridCol w="7128792">
                  <a:extLst>
                    <a:ext uri="{9D8B030D-6E8A-4147-A177-3AD203B41FA5}">
                      <a16:colId xmlns="" xmlns:a16="http://schemas.microsoft.com/office/drawing/2014/main" val="2887283949"/>
                    </a:ext>
                  </a:extLst>
                </a:gridCol>
              </a:tblGrid>
              <a:tr h="82768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Режимные моменты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Цель форма, работы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краткое описание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3598939"/>
                  </a:ext>
                </a:extLst>
              </a:tr>
              <a:tr h="6030315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Утренний прием 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режимного момента: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приобщение к социо-культурным ценностям; дать элементарные знания об истории праздника.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Утренний круг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мотивационный диалог с детьми на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впечатлениях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из личного опыта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теме дня </a:t>
                      </a:r>
                    </a:p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вопросы для детей: Знаете что такое  герб и флаг? Где можно их видеть, для чего они нужны) 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Утренняя гимнастика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«Россия» </a:t>
                      </a:r>
                      <a:r>
                        <a:rPr kumimoji="0" lang="ru-RU" sz="16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О.Газманов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kumimoji="0" lang="ru-RU" sz="16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сохранять и укреплять здоровье детей; развивать физические возможности детей. </a:t>
                      </a:r>
                    </a:p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Д/игра: «Флаг родной страны».</a:t>
                      </a:r>
                    </a:p>
                    <a:p>
                      <a:r>
                        <a:rPr kumimoji="0" lang="ru-RU" sz="1600" i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Вызвать желание с помощью мозаики сложить флаг государства. Учить различать цвета и их последовательность на флаге. Воспитывать гордость за флаг государства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мультимедийной презентации: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«Экскурсия по улица города» рассмотреть на каких зданиях можно увидеть флаг и герб России; посмотреть флаги и гербы различных стран;</a:t>
                      </a:r>
                    </a:p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Формирование  у детей представлений о России как о  родной стране, о государственном флаге  и гербе; воспитывать чувство любви и  уважение к родной стране и городу. 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стихотворения :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В. Степанов «Герб России» . Цель: развивать умение детей внимательно слушать читаемое произведение, учить понимать стихотворный текст.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9839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2157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6BD7707A-823A-4E2C-9A17-14F83C17C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46100381"/>
              </p:ext>
            </p:extLst>
          </p:nvPr>
        </p:nvGraphicFramePr>
        <p:xfrm>
          <a:off x="-36512" y="-171399"/>
          <a:ext cx="9180512" cy="8631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331">
                  <a:extLst>
                    <a:ext uri="{9D8B030D-6E8A-4147-A177-3AD203B41FA5}">
                      <a16:colId xmlns="" xmlns:a16="http://schemas.microsoft.com/office/drawing/2014/main" val="3660569368"/>
                    </a:ext>
                  </a:extLst>
                </a:gridCol>
                <a:gridCol w="7045181">
                  <a:extLst>
                    <a:ext uri="{9D8B030D-6E8A-4147-A177-3AD203B41FA5}">
                      <a16:colId xmlns="" xmlns:a16="http://schemas.microsoft.com/office/drawing/2014/main" val="2887283949"/>
                    </a:ext>
                  </a:extLst>
                </a:gridCol>
              </a:tblGrid>
              <a:tr h="3314647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В течение дня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режимного момента: </a:t>
                      </a:r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воспитать чувство гордости и уважения к государственной символике.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стихотворений  о русской природе при  определение цветов флага  и герба Российской Федерации:</a:t>
                      </a:r>
                    </a:p>
                    <a:p>
                      <a:pPr lvl="0"/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Белый цвет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:стихотворение К.Д.Бальмонт«Снежинка</a:t>
                      </a:r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lvl="0"/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Синий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цвет: </a:t>
                      </a:r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стихотворение  И.А. Бунина «Ручей»</a:t>
                      </a:r>
                    </a:p>
                    <a:p>
                      <a:pPr lvl="0"/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Красный цвет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:стихотворение К.Д.Бальмонта«Осень</a:t>
                      </a:r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развивать	интерес	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художественной литературе ( поэзии)</a:t>
                      </a:r>
                      <a:endParaRPr kumimoji="0"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литературе, побуждать к общению по впечатлениям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услышеного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 воспитывать у детей   уважение к своей Родине посредством стихов </a:t>
                      </a:r>
                      <a:r>
                        <a:rPr kumimoji="0" lang="ru-RU" sz="14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оРоссии</a:t>
                      </a:r>
                      <a:r>
                        <a:rPr kumimoji="0" lang="ru-RU" sz="1400" b="0" kern="1200" baseline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4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Педагог привлекает детей к части принесенных предметов, сообщает интересные факты о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России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Нет земли  краше, чем  Родина наша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Познакомить детей  с малыми фольклорными формами- пословицами и поговорками о Родине, России.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Экспериментирование «Как получить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голубой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цвет»</a:t>
                      </a:r>
                    </a:p>
                    <a:p>
                      <a:endParaRPr kumimoji="0" lang="ru-RU" sz="14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kumimoji="0"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kumimoji="0"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1600" b="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3598939"/>
                  </a:ext>
                </a:extLst>
              </a:tr>
              <a:tr h="412030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ООД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 </a:t>
                      </a:r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режимного момента: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Познакомить детей с государственными символами России – флагом, гербом, гимном; Научить детей передавать в рисунке имеющиеся знания о Родине.</a:t>
                      </a:r>
                    </a:p>
                    <a:p>
                      <a:r>
                        <a:rPr kumimoji="0" lang="ru-RU" sz="1400" b="1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вест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игра 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«Поднять флаг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!».(занятие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проводится на улице)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400" b="1" u="sng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</a:t>
                      </a:r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Формировать основы патриотизма.</a:t>
                      </a:r>
                    </a:p>
                    <a:p>
                      <a:r>
                        <a:rPr kumimoji="0" lang="ru-RU" sz="1400" b="1" u="sng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Задачи</a:t>
                      </a:r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Познакомится с символическим значением флага России, закрепить знания детей о значении цветов, изображённых на флаге и о праздничной дате 22 августа.</a:t>
                      </a:r>
                    </a:p>
                    <a:p>
                      <a:pPr lvl="0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Укреплять здоровье детей, совершенствовать двигательные навыки, развивать физические качества.</a:t>
                      </a:r>
                    </a:p>
                    <a:p>
                      <a:pPr lvl="0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нравственные и морально-волевые качества (решительность, смелость, целеустремленность, организованность).</a:t>
                      </a:r>
                    </a:p>
                    <a:p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Художественно-эстетическое развитие.</a:t>
                      </a:r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Рисование «Символика России», «Мой дом - Россия!» Цель: развивать творческие способности, формировать умение передавать в рисунке имеющиеся знания о Родине; воспитывать патриотические чувства.</a:t>
                      </a:r>
                    </a:p>
                    <a:p>
                      <a:pPr algn="just"/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9839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884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6BD7707A-823A-4E2C-9A17-14F83C17C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2225930"/>
              </p:ext>
            </p:extLst>
          </p:nvPr>
        </p:nvGraphicFramePr>
        <p:xfrm>
          <a:off x="0" y="-171400"/>
          <a:ext cx="9152674" cy="725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808">
                  <a:extLst>
                    <a:ext uri="{9D8B030D-6E8A-4147-A177-3AD203B41FA5}">
                      <a16:colId xmlns="" xmlns:a16="http://schemas.microsoft.com/office/drawing/2014/main" val="3660569368"/>
                    </a:ext>
                  </a:extLst>
                </a:gridCol>
                <a:gridCol w="7051866">
                  <a:extLst>
                    <a:ext uri="{9D8B030D-6E8A-4147-A177-3AD203B41FA5}">
                      <a16:colId xmlns="" xmlns:a16="http://schemas.microsoft.com/office/drawing/2014/main" val="2887283949"/>
                    </a:ext>
                  </a:extLst>
                </a:gridCol>
              </a:tblGrid>
              <a:tr h="68663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</a:rPr>
                        <a:t>Прогулка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режимного момента:  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Наблюдение: Белая берёза</a:t>
                      </a:r>
                    </a:p>
                    <a:p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Познакомить </a:t>
                      </a:r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детей с 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березой- </a:t>
                      </a:r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деревом символом России. </a:t>
                      </a:r>
                      <a:endParaRPr kumimoji="0" lang="ru-RU" sz="1600" b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 Вызвать желание детей беречь деревья, познакомить с деревом символом береза</a:t>
                      </a:r>
                      <a:endParaRPr kumimoji="0"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600" b="1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Дидактическая игра «Четвёртый лишний»</a:t>
                      </a:r>
                      <a:endParaRPr kumimoji="0" lang="ru-RU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Развитие умений классифицировать предметы по существенным признакам, закрепление слов-обобщений.</a:t>
                      </a:r>
                    </a:p>
                    <a:p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Дидактический</a:t>
                      </a:r>
                      <a:r>
                        <a:rPr kumimoji="0"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материал</a:t>
                      </a:r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карточки с изображением </a:t>
                      </a:r>
                      <a:r>
                        <a:rPr kumimoji="0"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трёх предметов ,один из которых лишний.  Последняя карточка 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данном случае медведь, далее уже рассказать о медведе как о символе  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Подвижные игры: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-"Кто быстрее до флажка". Цель: упражнять в беге, развивать двигательную активность;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-«Чей кружок скорее соберётся» (3 цвета) 3 команды. Бег врассыпную, по окончании музыки дети делают круг около своего флажка,	местоположение флажков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меняется.  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развивать	двигательную активность, ориентировку в пространстве.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-"Передай флажок". Цель: развивать скоростные качества, умение действовать в команде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Индивидуальная работа :беседа </a:t>
                      </a:r>
                      <a:r>
                        <a:rPr kumimoji="0"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"Государственные символы России".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 активизировать знания детей о государственных символах нашей страны, развивать внимание, мышление, речевую активность. </a:t>
                      </a:r>
                    </a:p>
                    <a:p>
                      <a:r>
                        <a:rPr kumimoji="0"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Отгадывание загадки: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 него названий много-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Триколор, трехцветный стяг.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ветром гонит прочь тревогу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Бело-сине-красный. ФЛАГ!</a:t>
                      </a:r>
                    </a:p>
                    <a:p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Н. </a:t>
                      </a:r>
                      <a:r>
                        <a:rPr kumimoji="0" lang="ru-RU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Самоний</a:t>
                      </a:r>
                      <a:r>
                        <a:rPr kumimoji="0"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/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35989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3035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="" xmlns:a16="http://schemas.microsoft.com/office/drawing/2014/main" id="{6BD7707A-823A-4E2C-9A17-14F83C17C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0503114"/>
              </p:ext>
            </p:extLst>
          </p:nvPr>
        </p:nvGraphicFramePr>
        <p:xfrm>
          <a:off x="0" y="-1035496"/>
          <a:ext cx="9144000" cy="7893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9">
                  <a:extLst>
                    <a:ext uri="{9D8B030D-6E8A-4147-A177-3AD203B41FA5}">
                      <a16:colId xmlns="" xmlns:a16="http://schemas.microsoft.com/office/drawing/2014/main" val="3660569368"/>
                    </a:ext>
                  </a:extLst>
                </a:gridCol>
                <a:gridCol w="7045181">
                  <a:extLst>
                    <a:ext uri="{9D8B030D-6E8A-4147-A177-3AD203B41FA5}">
                      <a16:colId xmlns="" xmlns:a16="http://schemas.microsoft.com/office/drawing/2014/main" val="2887283949"/>
                    </a:ext>
                  </a:extLst>
                </a:gridCol>
              </a:tblGrid>
              <a:tr h="3304254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Совместная деятельность педагога и детей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режимного момента: </a:t>
                      </a:r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воспитать чувство гордости и уважения к государственной символике.</a:t>
                      </a:r>
                    </a:p>
                    <a:p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	картин 	художников при  определение цветов флага  и герба Российской Федерации:</a:t>
                      </a:r>
                    </a:p>
                    <a:p>
                      <a:pPr lvl="0"/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Белый цвет И.И. Шишкин «Зима»</a:t>
                      </a:r>
                    </a:p>
                    <a:p>
                      <a:pPr lvl="0"/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Синий цвет картины И.К. Айвазовского и художников маринистов</a:t>
                      </a:r>
                    </a:p>
                    <a:p>
                      <a:pPr lvl="0"/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Красный цвет И.К. Айвазовский «Закат на море»</a:t>
                      </a:r>
                    </a:p>
                    <a:p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развивать</a:t>
                      </a: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интерес</a:t>
                      </a:r>
                      <a:r>
                        <a:rPr kumimoji="0" lang="ru-RU" sz="12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kumimoji="0" lang="ru-RU" sz="12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изобразительному</a:t>
                      </a:r>
                      <a:r>
                        <a:rPr kumimoji="0"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искусству</a:t>
                      </a:r>
                      <a:endParaRPr kumimoji="0"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побуждать к общению по впечатлениям от увиденного.</a:t>
                      </a:r>
                    </a:p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Разгадывание кроссвордов «Государственные символы» </a:t>
                      </a:r>
                    </a:p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Слушание гимна России музыка А. Александрова, стихи С. Михалкова;</a:t>
                      </a:r>
                    </a:p>
                    <a:p>
                      <a:r>
                        <a:rPr kumimoji="0"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r>
                        <a:rPr kumimoji="0" lang="ru-RU" sz="12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Познакомить детей с государственным гимном; воспитывать уважительное отношение как  официальному музыкальному символу; формировать правила поведения при исполнение гимна.  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3598939"/>
                  </a:ext>
                </a:extLst>
              </a:tr>
              <a:tr h="4589241">
                <a:tc>
                  <a:txBody>
                    <a:bodyPr/>
                    <a:lstStyle/>
                    <a:p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Вечер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 режимного момента: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приобщение родителей к социокультурным ценностям; дать элементарные знания об истории праздника.</a:t>
                      </a:r>
                    </a:p>
                    <a:p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стихотворения  </a:t>
                      </a:r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Лапшина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«Три цвета на флаге России». Цель: развивать умение детей внимательно слушать читаемое произведение, учить понимать стихотворный текст.</a:t>
                      </a:r>
                    </a:p>
                    <a:p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Народные игры: </a:t>
                      </a:r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(в группе или на прогулке)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«Дударь», «Дядюшка Трифон», «Селезень и утка», «Утка шла по бережку», «Челнок».</a:t>
                      </a: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развивать у детей силу, ловкость, двигательную активность посредством народных игр.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Вечерний </a:t>
                      </a:r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круг:</a:t>
                      </a:r>
                      <a:b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Рефлексия 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Давайте дадим оценку нашему занятию и своим успехам, т.е. оценим свою деятельность на занятии. На доске береза, к ней необходимо прикрепить листочки.</a:t>
                      </a: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Если вам понравилось занятие, и у вас все получалось, прикрепите зеленый листик, если ПОКА не все удавалось, прикрепите красный листик; если трудных моментов было много, тогда прикрепите желтый листик.</a:t>
                      </a:r>
                    </a:p>
                    <a:p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Творческая мастерская: 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Конструирование, изготовление ромашки «Цвета российского флага» </a:t>
                      </a: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Обобщение знаний полученных в течение дня; воспитать чувство гордости и уважения к государственной символике.</a:t>
                      </a:r>
                    </a:p>
                    <a:p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 с родителями: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повышение патриотической культуры родителей.</a:t>
                      </a:r>
                      <a:b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Памятка для родителей 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«Это интересно знать»( информация о флаге и гербе России)</a:t>
                      </a:r>
                    </a:p>
                    <a:p>
                      <a:r>
                        <a:rPr kumimoji="0"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Задание на дом</a:t>
                      </a:r>
                      <a:r>
                        <a:rPr kumimoji="0"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поискать дома вместе с детьми предметы домашнего обихода с изображением символов России.</a:t>
                      </a:r>
                    </a:p>
                    <a:p>
                      <a:pPr algn="just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1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Создание в группе мини музея с монетами, открытками, картинками, предметами</a:t>
                      </a:r>
                      <a:r>
                        <a:rPr lang="ru-RU" sz="11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домашнего обихода с изображением символов России( флаг, герб, берёза, ромашка ,медведь, матрёшка)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69839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0517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5E75A9E-0002-4D7E-9043-FCE992974F18}"/>
              </a:ext>
            </a:extLst>
          </p:cNvPr>
          <p:cNvSpPr txBox="1"/>
          <p:nvPr/>
        </p:nvSpPr>
        <p:spPr>
          <a:xfrm>
            <a:off x="1475656" y="622937"/>
            <a:ext cx="59584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2100" indent="254000" algn="ctr">
              <a:tabLst>
                <a:tab pos="45847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вест-игра для дошкольников «Поднять флаг!» </a:t>
            </a:r>
          </a:p>
          <a:p>
            <a:pPr marL="292100" indent="254000" algn="ctr">
              <a:tabLst>
                <a:tab pos="458470" algn="l"/>
              </a:tabLst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Дню Государственного флага России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5B64B05-3C1B-4659-B2D4-902FFE9CE87E}"/>
              </a:ext>
            </a:extLst>
          </p:cNvPr>
          <p:cNvSpPr txBox="1"/>
          <p:nvPr/>
        </p:nvSpPr>
        <p:spPr>
          <a:xfrm>
            <a:off x="611560" y="1700808"/>
            <a:ext cx="8208912" cy="4534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750"/>
              </a:spcAft>
            </a:pPr>
            <a:r>
              <a:rPr lang="ru-RU" sz="24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Формировать основы патриотизма.</a:t>
            </a:r>
          </a:p>
          <a:p>
            <a:pPr>
              <a:lnSpc>
                <a:spcPts val="1650"/>
              </a:lnSpc>
              <a:spcAft>
                <a:spcPts val="750"/>
              </a:spcAft>
            </a:pP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algn="just">
              <a:lnSpc>
                <a:spcPts val="1650"/>
              </a:lnSpc>
              <a:spcAft>
                <a:spcPts val="750"/>
              </a:spcAft>
            </a:pPr>
            <a:r>
              <a:rPr lang="ru-RU" sz="24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Познакомится с символическим значением флага России, закрепить знания детей о значении цветов, изображённых на флаге и о праздничной дате 22 августа.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Укреплять здоровье детей, совершенствовать двигательные навыки, развивать физические качества.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65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нравственные и морально-волевые качества (решительность, смелость, целеустремленность, организованность).</a:t>
            </a:r>
          </a:p>
          <a:p>
            <a:pPr marL="342900" lvl="0" indent="-342900" algn="just">
              <a:lnSpc>
                <a:spcPts val="1650"/>
              </a:lnSpc>
              <a:spcAft>
                <a:spcPts val="750"/>
              </a:spcAft>
              <a:buFont typeface="Wingdings" panose="05000000000000000000" pitchFamily="2" charset="2"/>
              <a:buChar char=""/>
            </a:pP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algn="just">
              <a:lnSpc>
                <a:spcPts val="1650"/>
              </a:lnSpc>
            </a:pPr>
            <a:r>
              <a:rPr lang="ru-RU" sz="2400" b="1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Флаг РФ, музыкальное оборудование, воздушные шары, маленькие флажки трёх цветов, воздушные шары триколор, цветные мелки, полоски триколора, 2-3 маленьких столика, </a:t>
            </a:r>
            <a:r>
              <a:rPr lang="ru-RU" sz="24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«Звёзды», цветные мелки, мыльные пузыри.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388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659</TotalTime>
  <Words>956</Words>
  <Application>Microsoft Office PowerPoint</Application>
  <PresentationFormat>Экран (4:3)</PresentationFormat>
  <Paragraphs>159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  Тематический день «Символика России»  (День государственного флага Российской Федерации) Дети 7-го года жизни ( Подготовительная к школе группа)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Шмидт</dc:creator>
  <cp:lastModifiedBy>Admin</cp:lastModifiedBy>
  <cp:revision>23</cp:revision>
  <dcterms:created xsi:type="dcterms:W3CDTF">2021-08-18T18:24:41Z</dcterms:created>
  <dcterms:modified xsi:type="dcterms:W3CDTF">2023-12-18T16:23:03Z</dcterms:modified>
</cp:coreProperties>
</file>