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71093-F521-4C1D-8C77-01A4C9F75186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A0DF3-231B-402F-923E-018BCC783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A0DF3-231B-402F-923E-018BCC78361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2276680-FA85-4B44-8212-D1DD54478C8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7541FBB-23DC-4FF2-970C-0F5E1BB7A0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20880" cy="1728192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</a:rPr>
              <a:t>Тактильно-кинестетическое восприятие,</a:t>
            </a:r>
            <a: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700" b="1" i="1" dirty="0">
                <a:solidFill>
                  <a:schemeClr val="accent1">
                    <a:lumMod val="50000"/>
                  </a:schemeClr>
                </a:solidFill>
              </a:rPr>
              <a:t>как  важная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</a:rPr>
              <a:t>часть</a:t>
            </a:r>
            <a: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700" b="1" i="1" dirty="0">
                <a:solidFill>
                  <a:schemeClr val="accent1">
                    <a:lumMod val="50000"/>
                  </a:schemeClr>
                </a:solidFill>
              </a:rPr>
              <a:t>сенсомоторного развития </a:t>
            </a:r>
            <a:r>
              <a:rPr lang="ru-RU" sz="2700" i="1" dirty="0" smtClean="0">
                <a:solidFill>
                  <a:schemeClr val="accent1">
                    <a:lumMod val="50000"/>
                  </a:schemeClr>
                </a:solidFill>
              </a:rPr>
              <a:t>детей с ОВЗ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User\Desktop\п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166" y="1609725"/>
            <a:ext cx="6513067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Упражнения на развитие </a:t>
            </a:r>
            <a:r>
              <a:rPr lang="ru-RU" sz="3200" dirty="0" err="1" smtClean="0"/>
              <a:t>кинестетики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1) Для регуляции силы движений (основной принцип – чередование напряжения и расслабления):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«Тяни-толкай» –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перетягивание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каната в положении сидя или стоя. Игра развивает силовые движения.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2) Для развития крупной моторики.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Главная задача – помочь ребёнку почувствовать своё тело. Подойдут различные «качалки»: ребёнок обхватывает колени руками и раскачивается с боку на бок, на спину и обратно. 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3) Для поддержания устойчивой позы.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Предложите ребёнку лечь на пол и дайте ему в руки неустойчивую конструкцию – например, поднос с каким-то предметом. Ребёнок будет получать обратную связь от этой конструкции. Поднос можно класть на ноги или выполнять упражнение стоя.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300" y="1981083"/>
            <a:ext cx="3521075" cy="3764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Упражнения на развитие </a:t>
            </a:r>
            <a:r>
              <a:rPr lang="ru-RU" sz="3200" dirty="0" err="1" smtClean="0"/>
              <a:t>кинестетики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1. Имитационные игры: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бабочка летает, обезьянка прыгает, кенгуру скачет, пружинка распрямляется, маятник раскачивается.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Игры на восприятие предметов в движении: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игры в воображаемые снежки, рисование орнамента, цифры, буквы, геометрической фигуры в воздухе,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3. Игры на восприятие команды в движении: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остановка по одному сигналу, движение по другому сигналу (умение вовремя остановиться и двигаться. А не только внимание)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4. Сделай по рисунку и замри: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ребёнку показывают карточки со схематичным изображением движения и позы. Ребёнок должен принять такую же позу.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5.Игры на расслабление: «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Хлопай и качайся» (под успокаивающую музыку), «Штанга» (имитация подъёма и бросания на пол), «Холодно-жарко»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6.Упражнения на выразительность движений: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«Пешеходы идут» (бабушка., ребёнок), «Холодный предмет- горячий» (отдёргивать руку)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7. Игры на развитие мимики: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«Назойливая муха» – воображаемая муха летает- следим, села на нос- сморщились, сдуваем, махнули рукой, нахмурились…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Pictures\scale_12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700808"/>
            <a:ext cx="3888432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564904"/>
            <a:ext cx="7242048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Сенсомоторное развитие – фундамент умственного развития человека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400" dirty="0" smtClean="0"/>
              <a:t>1. С первых дней малыш развивается и познаёт мир. Происходит это благодаря слаженной работе органов чувств</a:t>
            </a:r>
          </a:p>
          <a:p>
            <a:r>
              <a:rPr lang="ru-RU" sz="1400" dirty="0" smtClean="0"/>
              <a:t>2. Первые 7 лет жизни ребёнок получает информацию в результате прямого взаимодействия мира и движений.</a:t>
            </a:r>
          </a:p>
          <a:p>
            <a:r>
              <a:rPr lang="ru-RU" sz="1400" dirty="0" smtClean="0"/>
              <a:t>3. Успешное сенсомоторное развитие  процессов способствует дальнейшему развитию ментальных навыков и основой усвоения счёта, письма, чтения.</a:t>
            </a:r>
          </a:p>
          <a:p>
            <a:r>
              <a:rPr lang="ru-RU" sz="1400" dirty="0" smtClean="0"/>
              <a:t>4. Представления о целостности предметов и их свойствах дети осваивают через интеграцию всех сигналов, получаемых через анализаторы: тактильные ощущения, </a:t>
            </a:r>
            <a:r>
              <a:rPr lang="ru-RU" sz="1400" dirty="0" err="1" smtClean="0"/>
              <a:t>проприоцептивные</a:t>
            </a:r>
            <a:r>
              <a:rPr lang="ru-RU" sz="1400" dirty="0" smtClean="0"/>
              <a:t>, зрительные, слуховые и т.д.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2051" name="Picture 3" descr="C:\Users\User\Desktop\п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556792"/>
            <a:ext cx="3950568" cy="2448272"/>
          </a:xfrm>
          <a:prstGeom prst="rect">
            <a:avLst/>
          </a:prstGeom>
          <a:noFill/>
        </p:spPr>
      </p:pic>
      <p:pic>
        <p:nvPicPr>
          <p:cNvPr id="9" name="Picture 3" descr="C:\Users\User\Pictures\оягнитесь-малыш-играя-деревянные-игрушки-дома-или-питомник-1385186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995936" y="4077072"/>
            <a:ext cx="3960440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Тактильная и </a:t>
            </a:r>
            <a:r>
              <a:rPr lang="ru-RU" sz="2400" dirty="0" err="1" smtClean="0"/>
              <a:t>проприоцептивная</a:t>
            </a:r>
            <a:r>
              <a:rPr lang="ru-RU" sz="2400" dirty="0" smtClean="0"/>
              <a:t> системы  интенсивно развиваются в первые годы жизни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1. Одними из первых систем, которые развиваются наиболее интенсивно в первые годы жизни являются тактильная и </a:t>
            </a:r>
            <a:r>
              <a:rPr lang="ru-RU" dirty="0" err="1" smtClean="0"/>
              <a:t>проприоцептивная</a:t>
            </a:r>
            <a:r>
              <a:rPr lang="ru-RU" dirty="0" smtClean="0"/>
              <a:t>. Отставание в этих сферах повлечёт трудности во всём развитии  ребёнка</a:t>
            </a:r>
          </a:p>
          <a:p>
            <a:r>
              <a:rPr lang="ru-RU" dirty="0" smtClean="0"/>
              <a:t>2. На первом году жизни ребёнка, в период активного сенсомоторного развития все системы налаживают свою работу. Если в силу каких-либо причин одна из систем или несколько недостаточно хорошо работают, то осложняется переход к другим более высоким стадиям развития.</a:t>
            </a:r>
            <a:endParaRPr lang="ru-RU" dirty="0"/>
          </a:p>
        </p:txBody>
      </p:sp>
      <p:pic>
        <p:nvPicPr>
          <p:cNvPr id="7" name="Рисунок 6" descr="https://fs-thb01.getcourse.ru/fileservice/file/thumbnail/h/8084fef4aeb9538c0a97053942538d49.jpg/s/s1200x/a/25518/sc/7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340768"/>
            <a:ext cx="419117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User\Desktop\п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933056"/>
            <a:ext cx="316835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r>
              <a:rPr lang="ru-RU" dirty="0" smtClean="0"/>
              <a:t>Нарушения у детей с ОВЗ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178808" y="1196752"/>
            <a:ext cx="3520440" cy="4929411"/>
          </a:xfrm>
        </p:spPr>
        <p:txBody>
          <a:bodyPr>
            <a:normAutofit lnSpcReduction="10000"/>
          </a:bodyPr>
          <a:lstStyle/>
          <a:p>
            <a:r>
              <a:rPr lang="ru-RU" sz="1400" dirty="0" smtClean="0"/>
              <a:t>1. У детей с ОВЗ сенсомоторное развитие отстаёт по срокам и происходит чрезвычайно неравномерно.</a:t>
            </a:r>
          </a:p>
          <a:p>
            <a:r>
              <a:rPr lang="ru-RU" sz="1400" dirty="0" smtClean="0"/>
              <a:t>2. У многих детей снижена или повышена болевая и тактильная чувствительность, поэтому у них возникает «сенсорный дефицит»</a:t>
            </a:r>
          </a:p>
          <a:p>
            <a:r>
              <a:rPr lang="ru-RU" sz="1400" dirty="0" smtClean="0"/>
              <a:t>3. В силу отставания развития мозговых структур сенсорные ощущения диффузны и не дифференцированы.</a:t>
            </a:r>
          </a:p>
          <a:p>
            <a:r>
              <a:rPr lang="ru-RU" sz="1400" dirty="0" smtClean="0"/>
              <a:t>4. Не складывается целостный образ предметов. И в этом случае </a:t>
            </a:r>
            <a:r>
              <a:rPr lang="ru-RU" sz="1400" dirty="0" smtClean="0"/>
              <a:t>тактильно-кинестетическое </a:t>
            </a:r>
            <a:r>
              <a:rPr lang="ru-RU" sz="1400" dirty="0" smtClean="0"/>
              <a:t>восприятие</a:t>
            </a:r>
            <a:r>
              <a:rPr lang="ru-RU" sz="1400" dirty="0"/>
              <a:t> </a:t>
            </a:r>
            <a:r>
              <a:rPr lang="ru-RU" sz="1400" dirty="0" smtClean="0"/>
              <a:t>может стать помощником.</a:t>
            </a:r>
          </a:p>
          <a:p>
            <a:r>
              <a:rPr lang="ru-RU" sz="1400" dirty="0" smtClean="0"/>
              <a:t>5. Но следует учитывать, что у таких детей, как правило, нет ни стремления, ни умения к тактильно-кинестетическому  обследованию предметов и этому их надо учить.</a:t>
            </a:r>
          </a:p>
          <a:p>
            <a:endParaRPr lang="ru-RU" sz="1400" dirty="0" smtClean="0"/>
          </a:p>
          <a:p>
            <a:endParaRPr lang="ru-RU" sz="1400" dirty="0" smtClean="0"/>
          </a:p>
        </p:txBody>
      </p:sp>
      <p:pic>
        <p:nvPicPr>
          <p:cNvPr id="1026" name="Picture 2" descr="C:\Users\User\Pictures\Детская-арт-терапия-при-аутизм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3960440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Роль тактильной системы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1. тактильная система формируется у ребёнка одной из первых. Первым видом действия ребёнка с предметами является хватание, то есть знания ребёнок получает на ощупь.</a:t>
            </a:r>
          </a:p>
          <a:p>
            <a:pPr>
              <a:buNone/>
            </a:pPr>
            <a:r>
              <a:rPr lang="ru-RU" sz="1400" dirty="0" smtClean="0"/>
              <a:t>2. тактильное восприятие включает в себя тактильные ощущения ( различение предметов по фактуре –гладкое/шершавое, твёрдое/мягкое, определение формы предметов – плоское/</a:t>
            </a:r>
            <a:r>
              <a:rPr lang="ru-RU" sz="1400" dirty="0" err="1" smtClean="0"/>
              <a:t>объемное,маленькое-большое</a:t>
            </a:r>
            <a:r>
              <a:rPr lang="ru-RU" sz="1400" dirty="0" smtClean="0"/>
              <a:t>. температурные ощущения.</a:t>
            </a:r>
          </a:p>
          <a:p>
            <a:pPr>
              <a:buNone/>
            </a:pPr>
            <a:r>
              <a:rPr lang="ru-RU" sz="1400" dirty="0" smtClean="0"/>
              <a:t>3. тактильные функции достигают своей зрелости уже к 4-5 годам</a:t>
            </a:r>
            <a:endParaRPr lang="ru-RU" sz="1400" dirty="0"/>
          </a:p>
        </p:txBody>
      </p:sp>
      <p:pic>
        <p:nvPicPr>
          <p:cNvPr id="2050" name="Picture 2" descr="C:\Users\User\Pictures\shutterstock_82167907-1024x8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268760"/>
            <a:ext cx="3121152" cy="2448272"/>
          </a:xfrm>
          <a:prstGeom prst="rect">
            <a:avLst/>
          </a:prstGeom>
          <a:noFill/>
        </p:spPr>
      </p:pic>
      <p:pic>
        <p:nvPicPr>
          <p:cNvPr id="2051" name="Picture 3" descr="C:\Users\User\Pictures\5-raznye-poverhnos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861048"/>
            <a:ext cx="3240360" cy="2643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Нарушения тактильного восприятия и их последствия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400" dirty="0" smtClean="0"/>
              <a:t>1. При повышенной чувствительности тактильные импульсы недостаточно сдерживаются соответствующей системой фильтров головного мозга, вследствие чего воспринимаются, как неприятные. Они недостаточно локализованы и плохо дифференцированы. Дети стараются избегать контактов, не дотрагиваться до каких-либо предметов  (дети с РАС и </a:t>
            </a:r>
            <a:r>
              <a:rPr lang="ru-RU" sz="1400" dirty="0" err="1" smtClean="0"/>
              <a:t>др</a:t>
            </a:r>
            <a:r>
              <a:rPr lang="ru-RU" sz="1400" dirty="0" smtClean="0"/>
              <a:t>) </a:t>
            </a:r>
            <a:r>
              <a:rPr lang="ru-RU" sz="1400" dirty="0" err="1" smtClean="0"/>
              <a:t>и</a:t>
            </a:r>
            <a:r>
              <a:rPr lang="ru-RU" sz="1400" dirty="0" smtClean="0"/>
              <a:t> вследствие этого иметь сенсорный дефицит</a:t>
            </a:r>
          </a:p>
          <a:p>
            <a:pPr>
              <a:buNone/>
            </a:pPr>
            <a:r>
              <a:rPr lang="ru-RU" sz="1400" dirty="0" smtClean="0"/>
              <a:t>2. При пониженной восприимчивости тактильные импульсы слабо воспринимаются структурами мозга. Дети получают неточные ощущения от тактильных рецепторов,  и вследствие этого формируется недостаточная картина мира.</a:t>
            </a:r>
          </a:p>
          <a:p>
            <a:pPr>
              <a:buNone/>
            </a:pPr>
            <a:r>
              <a:rPr lang="ru-RU" sz="1400" dirty="0" smtClean="0"/>
              <a:t>Такие дети могут «заявлять» о своей потребности, предпочитая ходить босиком, снимать носки, обниматься, лежать на полу, сидеть в шкафчике.</a:t>
            </a:r>
          </a:p>
        </p:txBody>
      </p:sp>
      <p:pic>
        <p:nvPicPr>
          <p:cNvPr id="4098" name="Picture 2" descr="C:\Users\User\Pictures\f949dc49bb6adf36ec4404ed9af256a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1988840"/>
            <a:ext cx="3706068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Роль кинестетической системы  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5877272"/>
            <a:ext cx="3520440" cy="648072"/>
          </a:xfrm>
        </p:spPr>
        <p:txBody>
          <a:bodyPr>
            <a:normAutofit fontScale="85000" lnSpcReduction="20000"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Кинестетический контроль формируется в норме лишь к 7 годам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178808" y="4005064"/>
            <a:ext cx="3520440" cy="2319536"/>
          </a:xfrm>
        </p:spPr>
        <p:txBody>
          <a:bodyPr>
            <a:normAutofit lnSpcReduction="10000"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И.М. Сеченов считал, что «мышечное чувство» является не только регулятором движения, но и психофизиологической основой пространственного видения, восприятия времени, предметных суждений и умозаключений.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09342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400" dirty="0" smtClean="0"/>
              <a:t>1. Тактильная и кинестетическая системы взаимодействуют друг с другом и дополняют  друг  друга. С первых дней жизни ребёнок хватает предметы, грызёт, сосёт их, манипулирует ими.</a:t>
            </a:r>
          </a:p>
          <a:p>
            <a:pPr>
              <a:buNone/>
            </a:pPr>
            <a:r>
              <a:rPr lang="ru-RU" sz="1400" dirty="0" smtClean="0"/>
              <a:t>2. Кинестетическая система обеспечивает:</a:t>
            </a:r>
          </a:p>
          <a:p>
            <a:pPr>
              <a:buNone/>
            </a:pPr>
            <a:r>
              <a:rPr lang="ru-RU" sz="1400" dirty="0" smtClean="0"/>
              <a:t>усвоение и выполнение последовательных действий (езда на велосипеде, письмо, работа с инструментами),</a:t>
            </a:r>
          </a:p>
          <a:p>
            <a:pPr>
              <a:buNone/>
            </a:pPr>
            <a:r>
              <a:rPr lang="ru-RU" sz="1400" dirty="0" smtClean="0"/>
              <a:t>планирование и точность движений,</a:t>
            </a:r>
          </a:p>
          <a:p>
            <a:pPr>
              <a:buNone/>
            </a:pPr>
            <a:r>
              <a:rPr lang="ru-RU" sz="1400" dirty="0" smtClean="0"/>
              <a:t>темп и ритм движений,</a:t>
            </a:r>
          </a:p>
          <a:p>
            <a:pPr>
              <a:buNone/>
            </a:pPr>
            <a:r>
              <a:rPr lang="ru-RU" sz="1400" dirty="0" smtClean="0"/>
              <a:t>звукообразование,</a:t>
            </a:r>
          </a:p>
          <a:p>
            <a:pPr>
              <a:buNone/>
            </a:pPr>
            <a:r>
              <a:rPr lang="ru-RU" sz="1400" dirty="0" smtClean="0"/>
              <a:t>развитие </a:t>
            </a:r>
            <a:r>
              <a:rPr lang="ru-RU" sz="1400" dirty="0" err="1" smtClean="0"/>
              <a:t>графомоторных</a:t>
            </a:r>
            <a:r>
              <a:rPr lang="ru-RU" sz="1400" dirty="0" smtClean="0"/>
              <a:t> </a:t>
            </a:r>
            <a:r>
              <a:rPr lang="ru-RU" sz="1400" dirty="0" smtClean="0"/>
              <a:t>навыков,</a:t>
            </a:r>
          </a:p>
          <a:p>
            <a:pPr>
              <a:buNone/>
            </a:pPr>
            <a:r>
              <a:rPr lang="ru-RU" sz="1400" dirty="0" smtClean="0"/>
              <a:t>развитие восприятия форм и их различение,</a:t>
            </a:r>
          </a:p>
          <a:p>
            <a:pPr>
              <a:buNone/>
            </a:pPr>
            <a:r>
              <a:rPr lang="ru-RU" sz="1400" dirty="0" smtClean="0"/>
              <a:t>умение рассчитывать силу.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2050" name="Picture 2" descr="C:\Users\User\Pictures\Raznye-vozmozhnosti-e156096380740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3968" y="1700808"/>
            <a:ext cx="3240360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Нарушения в кинестетической системе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4653136"/>
            <a:ext cx="3520440" cy="1671464"/>
          </a:xfrm>
        </p:spPr>
        <p:txBody>
          <a:bodyPr>
            <a:normAutofit/>
          </a:bodyPr>
          <a:lstStyle/>
          <a:p>
            <a:pPr algn="l"/>
            <a:r>
              <a:rPr lang="ru-RU" sz="1400" b="0" dirty="0" smtClean="0">
                <a:solidFill>
                  <a:schemeClr val="tx1"/>
                </a:solidFill>
              </a:rPr>
              <a:t> Например: </a:t>
            </a:r>
          </a:p>
          <a:p>
            <a:pPr algn="l"/>
            <a:r>
              <a:rPr lang="ru-RU" sz="1400" b="0" dirty="0" smtClean="0">
                <a:solidFill>
                  <a:schemeClr val="tx1"/>
                </a:solidFill>
              </a:rPr>
              <a:t>дети с интеллектуальной недостаточностью часто не могут быстро и точно начать движение, поменять темп и ритм движений. Они не умеют дозировать силу, точность.</a:t>
            </a:r>
            <a:endParaRPr lang="ru-RU" sz="1400" b="0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178808" y="6278880"/>
            <a:ext cx="352044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2941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1. Нарушается ощущение собственного тела, двигательные возможности.</a:t>
            </a:r>
          </a:p>
          <a:p>
            <a:pPr>
              <a:buNone/>
            </a:pPr>
            <a:r>
              <a:rPr lang="ru-RU" sz="1400" dirty="0" smtClean="0"/>
              <a:t>2.Дети падают, наскакивают на предметы, неточно выполняют движения.</a:t>
            </a:r>
          </a:p>
          <a:p>
            <a:pPr>
              <a:buNone/>
            </a:pPr>
            <a:r>
              <a:rPr lang="ru-RU" sz="1400" dirty="0" smtClean="0"/>
              <a:t>3. Не умеют выстригать, лепить.</a:t>
            </a:r>
          </a:p>
          <a:p>
            <a:pPr>
              <a:buNone/>
            </a:pPr>
            <a:r>
              <a:rPr lang="ru-RU" sz="1400" dirty="0" smtClean="0"/>
              <a:t>4. Крупная и мелкая моторика не соответствует возрасту.</a:t>
            </a:r>
          </a:p>
          <a:p>
            <a:pPr>
              <a:buNone/>
            </a:pPr>
            <a:r>
              <a:rPr lang="ru-RU" sz="1400" dirty="0" smtClean="0"/>
              <a:t>5. Невозможно правильное </a:t>
            </a:r>
            <a:r>
              <a:rPr lang="ru-RU" sz="1400" dirty="0" err="1" smtClean="0"/>
              <a:t>артикулирование</a:t>
            </a:r>
            <a:r>
              <a:rPr lang="ru-RU" sz="1400" dirty="0" smtClean="0"/>
              <a:t> и звукообразование</a:t>
            </a:r>
            <a:r>
              <a:rPr lang="ru-RU" sz="1400" dirty="0" smtClean="0"/>
              <a:t>.</a:t>
            </a:r>
            <a:endParaRPr lang="ru-RU" sz="1400" dirty="0" smtClean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78300" y="1713472"/>
            <a:ext cx="3521075" cy="452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Способы работы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3520440" cy="504056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 smtClean="0"/>
              <a:t>Способы работы: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тактильные: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Со всеми детьми полезно играть в грязные игры (песок, мука, глина, пальчиковые краски).</a:t>
            </a:r>
          </a:p>
          <a:p>
            <a:pPr>
              <a:buNone/>
            </a:pPr>
            <a:r>
              <a:rPr lang="ru-RU" dirty="0" smtClean="0"/>
              <a:t>2. Полезно ползать по траве. лежать на песке, строить замки из песка, глины. камушков.</a:t>
            </a:r>
          </a:p>
          <a:p>
            <a:pPr>
              <a:buNone/>
            </a:pPr>
            <a:r>
              <a:rPr lang="ru-RU" dirty="0" smtClean="0"/>
              <a:t>3. Трогать, перебирать, застёгивать, рвать.</a:t>
            </a:r>
          </a:p>
          <a:p>
            <a:pPr>
              <a:buNone/>
            </a:pPr>
            <a:r>
              <a:rPr lang="ru-RU" dirty="0" smtClean="0"/>
              <a:t>4. Игры с </a:t>
            </a:r>
            <a:r>
              <a:rPr lang="ru-RU" dirty="0" err="1" smtClean="0"/>
              <a:t>фасолинами</a:t>
            </a:r>
            <a:r>
              <a:rPr lang="ru-RU" smtClean="0"/>
              <a:t>,</a:t>
            </a:r>
            <a:r>
              <a:rPr lang="ru-RU" smtClean="0"/>
              <a:t> </a:t>
            </a:r>
            <a:r>
              <a:rPr lang="ru-RU" dirty="0" smtClean="0"/>
              <a:t>макаронинами, крупой, пуговицами.</a:t>
            </a:r>
          </a:p>
          <a:p>
            <a:pPr>
              <a:buNone/>
            </a:pPr>
            <a:r>
              <a:rPr lang="ru-RU" dirty="0" smtClean="0"/>
              <a:t>5. Игры «Угадай на ощупь», «Волшебный мешочек»</a:t>
            </a:r>
          </a:p>
          <a:p>
            <a:pPr>
              <a:buNone/>
            </a:pPr>
            <a:r>
              <a:rPr lang="ru-RU" b="1" dirty="0" smtClean="0"/>
              <a:t>Кинестетические: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Пальчиковые гимнастика,</a:t>
            </a:r>
          </a:p>
          <a:p>
            <a:pPr>
              <a:buNone/>
            </a:pPr>
            <a:r>
              <a:rPr lang="ru-RU" dirty="0" smtClean="0"/>
              <a:t>2. Учимся владеть своим телом ( игры "Изобрази животное",, «Изобрази посуду»,  "Надувная кукла").</a:t>
            </a:r>
          </a:p>
          <a:p>
            <a:pPr>
              <a:buNone/>
            </a:pPr>
            <a:r>
              <a:rPr lang="ru-RU" dirty="0" smtClean="0"/>
              <a:t>3. Ходьба, бег, догонялки,</a:t>
            </a:r>
          </a:p>
          <a:p>
            <a:pPr>
              <a:buNone/>
            </a:pPr>
            <a:r>
              <a:rPr lang="ru-RU" dirty="0" smtClean="0"/>
              <a:t>4. Игры с мячом(бросаем, катаем, носим, ловим, перекатываемся),</a:t>
            </a:r>
          </a:p>
          <a:p>
            <a:pPr>
              <a:buNone/>
            </a:pPr>
            <a:r>
              <a:rPr lang="ru-RU" dirty="0" smtClean="0"/>
              <a:t>5. Прыжки, лазанье, висение на кольцах,</a:t>
            </a:r>
          </a:p>
          <a:p>
            <a:pPr>
              <a:buNone/>
            </a:pPr>
            <a:r>
              <a:rPr lang="ru-RU" dirty="0" smtClean="0"/>
              <a:t>6. Плаванье, игры в воде,</a:t>
            </a:r>
          </a:p>
          <a:p>
            <a:pPr>
              <a:buNone/>
            </a:pPr>
            <a:r>
              <a:rPr lang="ru-RU" dirty="0" smtClean="0"/>
              <a:t>7. Жмурки, прятки.</a:t>
            </a:r>
          </a:p>
          <a:p>
            <a:pPr>
              <a:buNone/>
            </a:pPr>
            <a:r>
              <a:rPr lang="ru-RU" dirty="0" smtClean="0"/>
              <a:t>8. Играем в специальные игрушки на </a:t>
            </a:r>
            <a:r>
              <a:rPr lang="ru-RU" dirty="0" err="1" smtClean="0"/>
              <a:t>рассчёт</a:t>
            </a:r>
            <a:r>
              <a:rPr lang="ru-RU" dirty="0" smtClean="0"/>
              <a:t> силы: Молоточки</a:t>
            </a:r>
          </a:p>
          <a:p>
            <a:endParaRPr lang="ru-RU" dirty="0"/>
          </a:p>
        </p:txBody>
      </p:sp>
      <p:pic>
        <p:nvPicPr>
          <p:cNvPr id="3074" name="Picture 2" descr="C:\Users\User\Pictures\8907537f6908b0327f1391ad5f29102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3521075" cy="1843327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284984"/>
            <a:ext cx="348669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617</TotalTime>
  <Words>1141</Words>
  <Application>Microsoft Office PowerPoint</Application>
  <PresentationFormat>Экран (4:3)</PresentationFormat>
  <Paragraphs>77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 Тактильно-кинестетическое восприятие, как  важная часть сенсомоторного развития детей с ОВЗ </vt:lpstr>
      <vt:lpstr>Сенсомоторное развитие – фундамент умственного развития человека</vt:lpstr>
      <vt:lpstr>Тактильная и проприоцептивная системы  интенсивно развиваются в первые годы жизни</vt:lpstr>
      <vt:lpstr>Нарушения у детей с ОВЗ</vt:lpstr>
      <vt:lpstr>Роль тактильной системы </vt:lpstr>
      <vt:lpstr>Нарушения тактильного восприятия и их последствия</vt:lpstr>
      <vt:lpstr>Роль кинестетической системы  </vt:lpstr>
      <vt:lpstr>Нарушения в кинестетической системе</vt:lpstr>
      <vt:lpstr>Способы работы</vt:lpstr>
      <vt:lpstr>Упражнения на развитие кинестетики</vt:lpstr>
      <vt:lpstr>Упражнения на развитие кинестетики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тактильной и кинестетической систем как  важная сторона сенсомоторного развития ребёнка</dc:title>
  <dc:creator>User</dc:creator>
  <cp:lastModifiedBy>User</cp:lastModifiedBy>
  <cp:revision>66</cp:revision>
  <dcterms:created xsi:type="dcterms:W3CDTF">2021-10-11T12:00:43Z</dcterms:created>
  <dcterms:modified xsi:type="dcterms:W3CDTF">2021-11-22T12:16:16Z</dcterms:modified>
</cp:coreProperties>
</file>