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61" r:id="rId4"/>
    <p:sldId id="264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0000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79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3556000" y="0"/>
            <a:ext cx="8636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127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4489157" y="533400"/>
            <a:ext cx="68072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4472589" y="3539864"/>
            <a:ext cx="6819704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7828299" y="6557946"/>
            <a:ext cx="2669952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1FDAE03-7C3E-4D1F-9560-685226903B10}" type="datetimeFigureOut">
              <a:rPr lang="ru-RU" smtClean="0"/>
              <a:pPr/>
              <a:t>25.12.2023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3759200" y="6557946"/>
            <a:ext cx="3903629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0507845" y="6556248"/>
            <a:ext cx="784448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2F0FBCB2-B5A9-4DC6-AF4D-FA6DF7EEF5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FDAE03-7C3E-4D1F-9560-685226903B10}" type="datetimeFigureOut">
              <a:rPr lang="ru-RU" smtClean="0"/>
              <a:pPr/>
              <a:t>25.12.2023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0FBCB2-B5A9-4DC6-AF4D-FA6DF7EEF5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37600" y="274956"/>
            <a:ext cx="2032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43"/>
            <a:ext cx="8026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5657088" y="6557946"/>
            <a:ext cx="2669952" cy="226902"/>
          </a:xfrm>
        </p:spPr>
        <p:txBody>
          <a:bodyPr/>
          <a:lstStyle>
            <a:extLst/>
          </a:lstStyle>
          <a:p>
            <a:fld id="{71FDAE03-7C3E-4D1F-9560-685226903B10}" type="datetimeFigureOut">
              <a:rPr lang="ru-RU" smtClean="0"/>
              <a:pPr/>
              <a:t>25.12.2023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609600" y="6556248"/>
            <a:ext cx="48768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339328" y="6553200"/>
            <a:ext cx="784448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F0FBCB2-B5A9-4DC6-AF4D-FA6DF7EEF5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FDAE03-7C3E-4D1F-9560-685226903B10}" type="datetimeFigureOut">
              <a:rPr lang="ru-RU" smtClean="0"/>
              <a:pPr/>
              <a:t>25.12.2023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0FBCB2-B5A9-4DC6-AF4D-FA6DF7EEF5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2400" y="2821838"/>
            <a:ext cx="8340651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22400" y="1905001"/>
            <a:ext cx="8340651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298984" y="6556810"/>
            <a:ext cx="2669952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1FDAE03-7C3E-4D1F-9560-685226903B10}" type="datetimeFigureOut">
              <a:rPr lang="ru-RU" smtClean="0"/>
              <a:pPr/>
              <a:t>25.12.2023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313811" y="6556810"/>
            <a:ext cx="38608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978603" y="6555112"/>
            <a:ext cx="784448" cy="228600"/>
          </a:xfrm>
        </p:spPr>
        <p:txBody>
          <a:bodyPr/>
          <a:lstStyle>
            <a:extLst/>
          </a:lstStyle>
          <a:p>
            <a:fld id="{2F0FBCB2-B5A9-4DC6-AF4D-FA6DF7EEF5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6064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69392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571744" y="1600201"/>
            <a:ext cx="469392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FDAE03-7C3E-4D1F-9560-685226903B10}" type="datetimeFigureOut">
              <a:rPr lang="ru-RU" smtClean="0"/>
              <a:pPr/>
              <a:t>25.12.2023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0FBCB2-B5A9-4DC6-AF4D-FA6DF7EEF5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6064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5867400"/>
            <a:ext cx="469392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5571744" y="5867400"/>
            <a:ext cx="469392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9600" y="1711840"/>
            <a:ext cx="469392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571744" y="1711840"/>
            <a:ext cx="469392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FDAE03-7C3E-4D1F-9560-685226903B10}" type="datetimeFigureOut">
              <a:rPr lang="ru-RU" smtClean="0"/>
              <a:pPr/>
              <a:t>25.12.2023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0FBCB2-B5A9-4DC6-AF4D-FA6DF7EEF5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6064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FDAE03-7C3E-4D1F-9560-685226903B10}" type="datetimeFigureOut">
              <a:rPr lang="ru-RU" smtClean="0"/>
              <a:pPr/>
              <a:t>25.12.2023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0FBCB2-B5A9-4DC6-AF4D-FA6DF7EEF5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1FDAE03-7C3E-4D1F-9560-685226903B10}" type="datetimeFigureOut">
              <a:rPr lang="ru-RU" smtClean="0"/>
              <a:pPr/>
              <a:t>25.12.2023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0FBCB2-B5A9-4DC6-AF4D-FA6DF7EEF5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786384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497416"/>
            <a:ext cx="786384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09600" y="2133600"/>
            <a:ext cx="9652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FDAE03-7C3E-4D1F-9560-685226903B10}" type="datetimeFigureOut">
              <a:rPr lang="ru-RU" smtClean="0"/>
              <a:pPr/>
              <a:t>25.12.2023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0FBCB2-B5A9-4DC6-AF4D-FA6DF7EEF5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797292" y="1004669"/>
            <a:ext cx="5759369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795609" y="998817"/>
            <a:ext cx="5759369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85464" y="1143000"/>
            <a:ext cx="4572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185464" y="3283634"/>
            <a:ext cx="4572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FDAE03-7C3E-4D1F-9560-685226903B10}" type="datetimeFigureOut">
              <a:rPr lang="ru-RU" smtClean="0"/>
              <a:pPr/>
              <a:t>25.12.2023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0FBCB2-B5A9-4DC6-AF4D-FA6DF7EEF51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884909" y="1041002"/>
            <a:ext cx="560832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10871200" y="0"/>
            <a:ext cx="13208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2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609600" y="1609416"/>
            <a:ext cx="9652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5661248" y="6557946"/>
            <a:ext cx="2669952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71FDAE03-7C3E-4D1F-9560-685226903B10}" type="datetimeFigureOut">
              <a:rPr lang="ru-RU" smtClean="0"/>
              <a:pPr/>
              <a:t>25.12.2023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609600" y="6557946"/>
            <a:ext cx="48768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8335264" y="6556248"/>
            <a:ext cx="784448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2F0FBCB2-B5A9-4DC6-AF4D-FA6DF7EEF51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318343" y="2266782"/>
            <a:ext cx="8395063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Дети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 особыми образовательными потребностями – это дети, нуждающиеся в получении специальной психолого-педагогической помощи и организации особых условий при их воспитании и обучении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Дошкольники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 ЗПР – это дети с нереализованными возможностями, так как все основные психические новообразования возраста формируются у них с запаздыванием и имеют качественное своеобразие.</a:t>
            </a:r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419643" y="272871"/>
            <a:ext cx="5799985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Консультация </a:t>
            </a:r>
            <a:endParaRPr lang="ru-RU" sz="40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  <a:p>
            <a:pPr algn="ctr"/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учителя-дефектолога </a:t>
            </a:r>
            <a:endParaRPr lang="ru-RU" sz="40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  <a:p>
            <a:pPr algn="ctr"/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для </a:t>
            </a:r>
            <a:r>
              <a:rPr lang="ru-RU" sz="40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родителей</a:t>
            </a:r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865766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" y="148471"/>
            <a:ext cx="10860258" cy="7602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0000FF"/>
                </a:solidFill>
              </a:rPr>
              <a:t>Особенности развития познавательных процессов у детей с </a:t>
            </a:r>
            <a:r>
              <a:rPr lang="ru-RU" b="1" dirty="0" smtClean="0">
                <a:solidFill>
                  <a:srgbClr val="0000FF"/>
                </a:solidFill>
              </a:rPr>
              <a:t>ЗПР</a:t>
            </a:r>
          </a:p>
          <a:p>
            <a:endParaRPr lang="ru-RU" dirty="0"/>
          </a:p>
          <a:p>
            <a:pPr marL="342900" indent="-342900" algn="ctr">
              <a:buAutoNum type="arabicPeriod"/>
            </a:pPr>
            <a:r>
              <a:rPr lang="ru-RU" b="1" i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Особенности </a:t>
            </a:r>
            <a:r>
              <a:rPr lang="ru-RU" b="1" i="1" u="sng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внимания</a:t>
            </a:r>
            <a:r>
              <a:rPr lang="ru-RU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: неустойчивость, снижен объём, концентрация, избирательность и распределение. Для детей с задержкой психического развития характерна рассеянность внимания и повышенная отвлекаемость</a:t>
            </a: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indent="-342900" algn="just">
              <a:buAutoNum type="arabicPeriod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b="1" i="1" u="sng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b="1" i="1" u="sng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b="1" i="1" u="sng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ЗПР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характерны недостаточность, ограниченность, фрагментарность знаний об окружающем мире, что сказывается на развитии восприятия. Процесс восприятия у детей данной категории несколько затруднен: снижен его темп и объем, недостаточна точность восприятия. Дети затрудняются в узнавании предметов, находящихся в непривычном ракурсе, перечеркнутых (зашумленных) или наложенных друг на друга изображений предметов.   </a:t>
            </a:r>
            <a:endParaRPr lang="ru-RU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ctr">
              <a:buAutoNum type="arabicPeriod" startAt="3"/>
            </a:pPr>
            <a:r>
              <a:rPr lang="ru-RU" b="1" i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Память</a:t>
            </a:r>
            <a:r>
              <a:rPr lang="ru-RU" b="1" i="1" u="sng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Снижена продуктивность запоминания; ограничение объема памяти и снижение ее прочности. Наблюдается большая сохранность непроизвольной памяти по сравнению с произвольной, заметное преобладание наглядной памяти над словесной, нарушение кратковременной памяти. В наибольшей степени страдает вербальная память. Дети с трудом запоминают тексты, стихотворения, плохо удерживают в уме цель и условие задачи. При запоминании  стихов дети переставляют или убирают слова из текста, не чувствуют рифмы. Для детей данной категории характерна неточность воспроизведения и быстрая утеря информации</a:t>
            </a: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457200" indent="-457200" algn="r">
              <a:buFontTx/>
              <a:buAutoNum type="arabicPeriod" startAt="3"/>
            </a:pPr>
            <a:r>
              <a:rPr lang="ru-RU" b="1" i="1" u="sng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4. Мышление.  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Детям с ЗПР требуется многократное повторение инструкций и оказание некоторых видов помощи при выполнении заданий. Отмечается подражательный характер деятельности детей с ЗПР, несформированность способности к творческому созданию новых образов. </a:t>
            </a:r>
          </a:p>
          <a:p>
            <a:pPr marL="457200" indent="-457200" algn="just">
              <a:buAutoNum type="arabicPeriod" startAt="3"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693618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0" y="244510"/>
            <a:ext cx="11016343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Особенности </a:t>
            </a:r>
            <a:r>
              <a:rPr lang="ru-RU" sz="2000" b="1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мыслительной деятельности у детей с задержкой психического развития дошкольного возраста</a:t>
            </a:r>
            <a:r>
              <a:rPr lang="ru-RU" sz="2000" b="1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/>
            <a:endParaRPr lang="ru-RU" sz="2000" i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algn="ctr">
              <a:buFont typeface="Wingdings" panose="05000000000000000000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низкая познавательная активность, слабость мыслительных процессов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marL="285750" indent="-285750" algn="ctr">
              <a:buFont typeface="Wingdings" panose="05000000000000000000" pitchFamily="2" charset="2"/>
              <a:buChar char="v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ctr">
              <a:buFont typeface="Wingdings" panose="05000000000000000000" pitchFamily="2" charset="2"/>
              <a:buChar char="v"/>
            </a:pPr>
            <a:r>
              <a:rPr lang="ru-RU" sz="2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боязнь интеллектуального напряжения, вплоть до отказа от задания</a:t>
            </a:r>
            <a:r>
              <a:rPr lang="ru-RU" sz="2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marL="285750" indent="-285750" algn="ctr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ctr">
              <a:buFont typeface="Wingdings" panose="05000000000000000000" pitchFamily="2" charset="2"/>
              <a:buChar char="v"/>
            </a:pP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отсутствие познавательного интереса (ребенок не желает учиться, ставить перед собой определенную цель познавательного характера и т.д.),</a:t>
            </a:r>
          </a:p>
          <a:p>
            <a:pPr marL="285750" indent="-285750" algn="ctr">
              <a:buFont typeface="Wingdings" panose="05000000000000000000" pitchFamily="2" charset="2"/>
              <a:buChar char="v"/>
            </a:pPr>
            <a:r>
              <a:rPr lang="ru-RU" sz="2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нарушение динамических сторон мыслительных процессов,</a:t>
            </a:r>
          </a:p>
          <a:p>
            <a:pPr marL="285750" indent="-285750" algn="ctr">
              <a:buFont typeface="Wingdings" panose="05000000000000000000" pitchFamily="2" charset="2"/>
              <a:buChar char="v"/>
            </a:pP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несформированность умственных операций: анализа, синтеза, абстрагирования, обобщения, сравнения; детям данной категории  с трудом дается выполнение таких заданий, как «Назови лишний предмет и объясни свой выбор», «4 лишний», «Чем похожи и чем отличаются», «Назови одним словом».</a:t>
            </a:r>
          </a:p>
          <a:p>
            <a:pPr marL="285750" indent="-285750" algn="ctr">
              <a:buFont typeface="Wingdings" panose="05000000000000000000" pitchFamily="2" charset="2"/>
              <a:buChar char="v"/>
            </a:pPr>
            <a:r>
              <a:rPr lang="ru-RU" sz="2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у дошкольников данной категории позднее, чем у их нормально развивающихся сверстников, формируется словесно-логическое мышление: дети не выделяют существенных признаков при обобщении, а производят процесс обобщения либо по ситуативным, либо по функциональным признакам; сравнивая предметы дети сравнивают по случайным признакам, затрудняясь даже в выделении признаков различия; сложности в создании целого из частей и выделение частей из целого, трудности в пространственном оперировании образами.</a:t>
            </a:r>
          </a:p>
          <a:p>
            <a:pPr marL="285750" indent="-285750" algn="ctr">
              <a:buFont typeface="Wingdings" panose="05000000000000000000" pitchFamily="2" charset="2"/>
              <a:buChar char="v"/>
            </a:pP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целом, замедлен процесс формирования мыслительных операций.</a:t>
            </a:r>
          </a:p>
        </p:txBody>
      </p:sp>
    </p:spTree>
    <p:extLst>
      <p:ext uri="{BB962C8B-B14F-4D97-AF65-F5344CB8AC3E}">
        <p14:creationId xmlns:p14="http://schemas.microsoft.com/office/powerpoint/2010/main" xmlns="" val="29601019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374" y="263936"/>
            <a:ext cx="10694125" cy="82791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b="1" i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i="1" u="sng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b="1" i="1" u="sng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. Речь. </a:t>
            </a:r>
            <a:r>
              <a:rPr lang="ru-RU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Многим детям с ЗПР присущи дефекты звукопроизношения, недостатки фонематического восприятия. Нарушение речи носят системный характер и входят в структуру дефекта. Речь детей с ЗПР в целом развивается с отставанием от возрастной нормы и обладает рядом особенностей: низкий уровень ориентировки в звуковой действительности речи; недостаточность произношения обусловленная вялостью </a:t>
            </a:r>
            <a:r>
              <a:rPr lang="ru-RU" dirty="0" err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артикулирования</a:t>
            </a:r>
            <a:r>
              <a:rPr lang="ru-RU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, приводящей к их неотчетливому звучанию, искажению. Недостаточно сформирован фонематический слух, лексика и грамматика. Отмечаются трудности в понимании сложных инструкций</a:t>
            </a:r>
            <a:r>
              <a:rPr lang="ru-RU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         Дети с ЗПР после прохождения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ТПМПК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могут быть направлены в  специализированные сады или группы компенсирующей направленности для детей с задержкой психического развития дошкольного возраста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Основной целью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коррекционно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–педагогической работы с дошкольниками с ЗПР является формирование «предпосылок» мышления, памяти, внимания, восприятия, развития зрительных, слуховых и двигательных функций познавательной активности каждого ребенка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Компенсация нарушений возможна при комплексном подходе всех специалистов ДОУ к изучению, обучению и воспитанию детей с ЗПР. Деятельность в рамках психолого - педагогического сопровождения детей с задержкой психического развития специалист должен осуществлять на основе тесного взаимодействия, корпоративности всех субъектов данного процесса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ru-RU" sz="1400" dirty="0"/>
          </a:p>
          <a:p>
            <a:pPr algn="just"/>
            <a:endParaRPr lang="ru-RU" sz="1400" dirty="0" smtClean="0"/>
          </a:p>
          <a:p>
            <a:pPr algn="just"/>
            <a:endParaRPr lang="ru-RU" sz="1400" dirty="0"/>
          </a:p>
          <a:p>
            <a:pPr algn="just"/>
            <a:endParaRPr lang="ru-RU" sz="1400" dirty="0" smtClean="0"/>
          </a:p>
          <a:p>
            <a:pPr algn="just"/>
            <a:endParaRPr lang="ru-RU" sz="1400" dirty="0"/>
          </a:p>
          <a:p>
            <a:pPr algn="just"/>
            <a:endParaRPr lang="ru-RU" sz="1400" dirty="0" smtClean="0"/>
          </a:p>
          <a:p>
            <a:pPr algn="just"/>
            <a:endParaRPr lang="ru-RU" sz="1400" dirty="0"/>
          </a:p>
          <a:p>
            <a:pPr algn="just"/>
            <a:endParaRPr lang="ru-RU" sz="1400" dirty="0" smtClean="0"/>
          </a:p>
          <a:p>
            <a:pPr algn="just"/>
            <a:endParaRPr lang="ru-RU" sz="1400" dirty="0"/>
          </a:p>
          <a:p>
            <a:pPr algn="just"/>
            <a:endParaRPr lang="ru-RU" sz="1400" dirty="0"/>
          </a:p>
          <a:p>
            <a:pPr algn="just"/>
            <a:r>
              <a:rPr lang="ru-RU" sz="1400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xmlns="" val="398380729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46</TotalTime>
  <Words>311</Words>
  <Application>Microsoft Office PowerPoint</Application>
  <PresentationFormat>Произвольный</PresentationFormat>
  <Paragraphs>51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Изящная</vt:lpstr>
      <vt:lpstr>Слайд 1</vt:lpstr>
      <vt:lpstr>Слайд 2</vt:lpstr>
      <vt:lpstr>Слайд 3</vt:lpstr>
      <vt:lpstr>Слайд 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ADMIN</cp:lastModifiedBy>
  <cp:revision>9</cp:revision>
  <dcterms:created xsi:type="dcterms:W3CDTF">2017-08-31T11:02:17Z</dcterms:created>
  <dcterms:modified xsi:type="dcterms:W3CDTF">2023-12-25T08:22:55Z</dcterms:modified>
</cp:coreProperties>
</file>