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6" r:id="rId2"/>
    <p:sldId id="258" r:id="rId3"/>
    <p:sldId id="257" r:id="rId4"/>
    <p:sldId id="261" r:id="rId5"/>
    <p:sldId id="259" r:id="rId6"/>
    <p:sldId id="262" r:id="rId7"/>
    <p:sldId id="264" r:id="rId8"/>
    <p:sldId id="265" r:id="rId9"/>
    <p:sldId id="266" r:id="rId10"/>
    <p:sldId id="267" r:id="rId11"/>
    <p:sldId id="263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DBCA8D"/>
    <a:srgbClr val="CAB352"/>
    <a:srgbClr val="A5903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39" autoAdjust="0"/>
    <p:restoredTop sz="95467" autoAdjust="0"/>
  </p:normalViewPr>
  <p:slideViewPr>
    <p:cSldViewPr>
      <p:cViewPr>
        <p:scale>
          <a:sx n="72" d="100"/>
          <a:sy n="72" d="100"/>
        </p:scale>
        <p:origin x="-2754" y="-9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EAED45-1AE4-4212-A137-03B19CC2CA23}" type="datetimeFigureOut">
              <a:rPr lang="ru-RU" smtClean="0"/>
              <a:pPr/>
              <a:t>21.03.2023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4639BC-2779-4AF4-868F-29B04018E0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5919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FE0B0-788A-4842-9BE4-DFF504E52E91}" type="datetime1">
              <a:rPr lang="ru-RU" smtClean="0"/>
              <a:pPr/>
              <a:t>21.03.2023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E30C5-DEB8-43D7-B7E3-02B18EB427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C09B6-E380-4842-B976-A1143A871D2E}" type="datetime1">
              <a:rPr lang="ru-RU" smtClean="0"/>
              <a:pPr/>
              <a:t>21.03.2023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30C5-DEB8-43D7-B7E3-02B18EB427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1FC6D-1851-42BD-AE67-447FD1594B64}" type="datetime1">
              <a:rPr lang="ru-RU" smtClean="0"/>
              <a:pPr/>
              <a:t>21.03.2023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30C5-DEB8-43D7-B7E3-02B18EB427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6508C-0AE9-41DB-A8FB-2373A3750F25}" type="datetime1">
              <a:rPr lang="ru-RU" smtClean="0"/>
              <a:pPr/>
              <a:t>21.03.2023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E30C5-DEB8-43D7-B7E3-02B18EB427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A3A93-D271-41D4-A6F8-378F5DD54976}" type="datetime1">
              <a:rPr lang="ru-RU" smtClean="0"/>
              <a:pPr/>
              <a:t>21.03.2023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30C5-DEB8-43D7-B7E3-02B18EB427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A9A7E-3E93-420D-9C54-1FE7F6A79632}" type="datetime1">
              <a:rPr lang="ru-RU" smtClean="0"/>
              <a:pPr/>
              <a:t>21.03.2023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30C5-DEB8-43D7-B7E3-02B18EB427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CA213-07CB-4487-AEF2-4775365F0CA3}" type="datetime1">
              <a:rPr lang="ru-RU" smtClean="0"/>
              <a:pPr/>
              <a:t>21.03.2023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E30C5-DEB8-43D7-B7E3-02B18EB427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7953B-7EDB-4D53-BD18-026F8FAF58C6}" type="datetime1">
              <a:rPr lang="ru-RU" smtClean="0"/>
              <a:pPr/>
              <a:t>21.03.2023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30C5-DEB8-43D7-B7E3-02B18EB427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9E64C-41EE-4177-B260-C30D50B486A9}" type="datetime1">
              <a:rPr lang="ru-RU" smtClean="0"/>
              <a:pPr/>
              <a:t>21.03.2023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30C5-DEB8-43D7-B7E3-02B18EB427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521C4-91D8-49C6-BEEC-9F252D257947}" type="datetime1">
              <a:rPr lang="ru-RU" smtClean="0"/>
              <a:pPr/>
              <a:t>21.03.2023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30C5-DEB8-43D7-B7E3-02B18EB427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92ED7-94C4-470C-A80F-36F818CFB253}" type="datetime1">
              <a:rPr lang="ru-RU" smtClean="0"/>
              <a:pPr/>
              <a:t>21.03.2023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30C5-DEB8-43D7-B7E3-02B18EB427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453805C-18B7-4AFD-80BD-2D5DF7BF03EE}" type="datetime1">
              <a:rPr lang="ru-RU" smtClean="0"/>
              <a:pPr/>
              <a:t>21.03.2023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E30C5-DEB8-43D7-B7E3-02B18EB427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914400"/>
            <a:ext cx="7918648" cy="2514600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Презентация</a:t>
            </a:r>
            <a:b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 тему :</a:t>
            </a:r>
            <a:b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Интерактивная доска»</a:t>
            </a:r>
            <a:b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2362200"/>
          </a:xfrm>
        </p:spPr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endParaRPr lang="ru-RU" sz="2400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                                                             Доклад подготовила – Е.В. Шихова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30C5-DEB8-43D7-B7E3-02B18EB427E5}" type="slidenum">
              <a:rPr lang="ru-RU" smtClean="0"/>
              <a:pPr/>
              <a:t>1</a:t>
            </a:fld>
            <a:endParaRPr lang="ru-RU"/>
          </a:p>
        </p:txBody>
      </p:sp>
    </p:spTree>
    <p:custDataLst>
      <p:tags r:id="rId1"/>
    </p:custDataLst>
  </p:cSld>
  <p:clrMapOvr>
    <a:masterClrMapping/>
  </p:clrMapOvr>
  <p:transition advTm="7111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9036496" cy="151216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От того, на основе какой технологии создана интерактивная доска, зависит метод работы с ней</a:t>
            </a:r>
            <a:r>
              <a:rPr lang="ru-RU" sz="4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4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Доски с электромагнитной технологией </a:t>
            </a:r>
            <a:r>
              <a:rPr lang="ru-RU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 должны подключаться к компьютеру и источнику питания проводами. Можно работать только специальным электронным маркером.</a:t>
            </a:r>
          </a:p>
          <a:p>
            <a:pPr algn="just"/>
            <a:r>
              <a:rPr lang="ru-RU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Аналого-резистивная технологией </a:t>
            </a:r>
            <a:r>
              <a:rPr lang="ru-RU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 должны подключаться к компьютеру и источнику питания проводами.</a:t>
            </a:r>
          </a:p>
          <a:p>
            <a:pPr algn="just"/>
            <a:r>
              <a:rPr lang="ru-RU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Ультразвуковой и инфракрасной технологиями- </a:t>
            </a:r>
            <a:r>
              <a:rPr lang="ru-RU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поддерживают работу как специальным маркером, так и любым другим предметом, например пальцем. Инфракрасную и ультразвуковую технологии часто комбинируют.</a:t>
            </a:r>
          </a:p>
          <a:p>
            <a:pPr algn="just"/>
            <a:r>
              <a:rPr lang="ru-RU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Лазерная технология </a:t>
            </a:r>
            <a:r>
              <a:rPr lang="ru-RU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 можно работать только специальным электронным маркером.</a:t>
            </a:r>
            <a:endParaRPr lang="ru-RU" sz="22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30C5-DEB8-43D7-B7E3-02B18EB427E5}" type="slidenum">
              <a:rPr lang="ru-RU" smtClean="0"/>
              <a:pPr/>
              <a:t>10</a:t>
            </a:fld>
            <a:endParaRPr lang="ru-RU"/>
          </a:p>
        </p:txBody>
      </p:sp>
    </p:spTree>
    <p:custDataLst>
      <p:tags r:id="rId1"/>
    </p:custDataLst>
  </p:cSld>
  <p:clrMapOvr>
    <a:masterClrMapping/>
  </p:clrMapOvr>
  <p:transition advTm="3617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40600"/>
          </a:xfrm>
          <a:noFill/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3) Доска в образовании не просто инструмент для демонстрации, но и обучения, она породила специальную систему коммуникации, прямую и обратную связь - один преподаватель может работать с несколькими учениками.</a:t>
            </a:r>
          </a:p>
          <a:p>
            <a:pPr algn="just">
              <a:buNone/>
            </a:pP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 интерактивными досками можно работать как в большой аудитории, так и в маленьких группах. Эти современные аудиовизуальные средства обучения помогают разнообразить занятие: учитель может вести урок, используя одновременно текст, аудио и видео материалы, DVD, CD-ROM и Интернет ресурсы. 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30C5-DEB8-43D7-B7E3-02B18EB427E5}" type="slidenum">
              <a:rPr lang="ru-RU" smtClean="0"/>
              <a:pPr/>
              <a:t>11</a:t>
            </a:fld>
            <a:endParaRPr lang="ru-RU"/>
          </a:p>
        </p:txBody>
      </p:sp>
    </p:spTree>
    <p:custDataLst>
      <p:tags r:id="rId1"/>
    </p:custDataLst>
  </p:cSld>
  <p:clrMapOvr>
    <a:masterClrMapping/>
  </p:clrMapOvr>
  <p:transition advTm="1832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92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3) Интерактивные доски 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могут изменить преподавание и обучение в различных направлениях. Вот три из них:</a:t>
            </a:r>
          </a:p>
          <a:p>
            <a:pPr algn="just"/>
            <a:r>
              <a:rPr lang="ru-RU" sz="24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1. Презентации, демонстрации и создание моделей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Использование необходимого программного обеспечения и ресурсов в сочетании с интерактивной доской может улучшить понимание новых идей.</a:t>
            </a:r>
            <a:b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24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2. Активное вовлечение учащихся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Мотивация и вовлеченность учащихся на занятии может быть увеличена за счет использования интерактивной доски.</a:t>
            </a:r>
            <a:b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24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3. Улучшение темпа и течения занятия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Использование интерактивной доски может улучшить планирование, темп и течение урока.</a:t>
            </a:r>
          </a:p>
          <a:p>
            <a:pPr algn="just"/>
            <a:endParaRPr lang="ru-RU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/>
            <a:endParaRPr lang="ru-RU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30C5-DEB8-43D7-B7E3-02B18EB427E5}" type="slidenum">
              <a:rPr lang="ru-RU" smtClean="0"/>
              <a:pPr/>
              <a:t>12</a:t>
            </a:fld>
            <a:endParaRPr lang="ru-RU"/>
          </a:p>
        </p:txBody>
      </p:sp>
    </p:spTree>
    <p:custDataLst>
      <p:tags r:id="rId1"/>
    </p:custDataLst>
  </p:cSld>
  <p:clrMapOvr>
    <a:masterClrMapping/>
  </p:clrMapOvr>
  <p:transition advTm="1676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Содержимое 14" descr="cz_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659898" y="1916832"/>
            <a:ext cx="5362541" cy="4741986"/>
          </a:xfrm>
        </p:spPr>
      </p:pic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30C5-DEB8-43D7-B7E3-02B18EB427E5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0" y="980728"/>
            <a:ext cx="356388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Использование интерактивной доски на уроке одинаково плодотворно независимо от специфики предмета. С помощью интерактивной доски гораздо легче проводить нестандартные лекции, такие как тренинг, 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семинар, круглый стол и многие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другие.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</a:p>
        </p:txBody>
      </p:sp>
    </p:spTree>
    <p:custDataLst>
      <p:tags r:id="rId1"/>
    </p:custDataLst>
  </p:cSld>
  <p:clrMapOvr>
    <a:masterClrMapping/>
  </p:clrMapOvr>
  <p:transition advTm="1267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89658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4) Преимущества для учащихся</a:t>
            </a:r>
            <a:endParaRPr lang="ru-RU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>
              <a:buClr>
                <a:schemeClr val="accent1">
                  <a:lumMod val="75000"/>
                </a:schemeClr>
              </a:buClr>
              <a:buFont typeface="Times New Roman" pitchFamily="18" charset="0"/>
              <a:buChar char="●"/>
            </a:pP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Делает занятия интересными и развивает мотивацию.</a:t>
            </a:r>
          </a:p>
          <a:p>
            <a:pPr algn="just">
              <a:buClr>
                <a:schemeClr val="accent1">
                  <a:lumMod val="75000"/>
                </a:schemeClr>
              </a:buClr>
              <a:buFont typeface="Wingdings 2" pitchFamily="18" charset="2"/>
              <a:buChar char=""/>
            </a:pP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Предоставляет больше возможностей для участия в коллективной работе, развития личных и социальных навыков.</a:t>
            </a:r>
          </a:p>
          <a:p>
            <a:pPr algn="just">
              <a:buClr>
                <a:schemeClr val="accent1">
                  <a:lumMod val="75000"/>
                </a:schemeClr>
              </a:buClr>
              <a:buFont typeface="Wingdings 2" pitchFamily="18" charset="2"/>
              <a:buChar char=""/>
            </a:pP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Освобождает от необходимости записывать благодаря возможности сохранять и печатать все, что появляется на доске.</a:t>
            </a:r>
          </a:p>
          <a:p>
            <a:pPr algn="just">
              <a:buClr>
                <a:schemeClr val="accent1">
                  <a:lumMod val="75000"/>
                </a:schemeClr>
              </a:buClr>
              <a:buFont typeface="Wingdings 2" pitchFamily="18" charset="2"/>
              <a:buChar char=""/>
            </a:pP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Учащиеся начинают понимать более сложные идеи в результате более ясной, эффективной и динамичной подачи материала.</a:t>
            </a:r>
          </a:p>
          <a:p>
            <a:pPr algn="just"/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30C5-DEB8-43D7-B7E3-02B18EB427E5}" type="slidenum">
              <a:rPr lang="ru-RU" smtClean="0"/>
              <a:pPr/>
              <a:t>14</a:t>
            </a:fld>
            <a:endParaRPr lang="ru-RU"/>
          </a:p>
        </p:txBody>
      </p:sp>
    </p:spTree>
    <p:custDataLst>
      <p:tags r:id="rId1"/>
    </p:custDataLst>
  </p:cSld>
  <p:clrMapOvr>
    <a:masterClrMapping/>
  </p:clrMapOvr>
  <p:transition advTm="2337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94360" indent="-457200" algn="just">
              <a:buClr>
                <a:schemeClr val="accent1">
                  <a:lumMod val="75000"/>
                </a:schemeClr>
              </a:buClr>
              <a:buFont typeface="Wingdings 2" pitchFamily="18" charset="2"/>
              <a:buChar char=""/>
            </a:pP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Позволяет использовать различные стили обучения, преподаватели могут обращаться к всевозможным ресурсам, приспосабливаясь к определенным потребностям.</a:t>
            </a:r>
          </a:p>
          <a:p>
            <a:pPr algn="just">
              <a:buClr>
                <a:schemeClr val="accent1">
                  <a:lumMod val="75000"/>
                </a:schemeClr>
              </a:buClr>
              <a:buFont typeface="Wingdings 2" pitchFamily="18" charset="2"/>
              <a:buChar char=""/>
            </a:pP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Учащиеся начинают работать более творчески и становятся уверенными в себе.</a:t>
            </a:r>
          </a:p>
          <a:p>
            <a:pPr algn="just">
              <a:buClr>
                <a:schemeClr val="accent1">
                  <a:lumMod val="75000"/>
                </a:schemeClr>
              </a:buClr>
              <a:buFont typeface="Wingdings 2" pitchFamily="18" charset="2"/>
              <a:buChar char=""/>
            </a:pP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Им не нужна клавиатура, чтобы работать с этим оборудованием, таким образом повышается вовлеченность </a:t>
            </a:r>
            <a:r>
              <a:rPr lang="ru-RU" sz="24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учащихся всех 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классов или детей с ограниченными возможностями.</a:t>
            </a:r>
          </a:p>
          <a:p>
            <a:pPr algn="just">
              <a:buClr>
                <a:schemeClr val="accent1">
                  <a:lumMod val="75000"/>
                </a:schemeClr>
              </a:buClr>
              <a:buNone/>
            </a:pP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30C5-DEB8-43D7-B7E3-02B18EB427E5}" type="slidenum">
              <a:rPr lang="ru-RU" smtClean="0"/>
              <a:pPr/>
              <a:t>15</a:t>
            </a:fld>
            <a:endParaRPr lang="ru-RU"/>
          </a:p>
        </p:txBody>
      </p:sp>
    </p:spTree>
    <p:custDataLst>
      <p:tags r:id="rId1"/>
    </p:custDataLst>
  </p:cSld>
  <p:clrMapOvr>
    <a:masterClrMapping/>
  </p:clrMapOvr>
  <p:transition advTm="1831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720840"/>
            <a:ext cx="61926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Доклад окончен.</a:t>
            </a:r>
          </a:p>
          <a:p>
            <a:pPr algn="ctr"/>
            <a:endParaRPr lang="ru-RU" sz="36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91680" y="3356992"/>
            <a:ext cx="540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Спасибо за внимание.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30C5-DEB8-43D7-B7E3-02B18EB427E5}" type="slidenum">
              <a:rPr lang="ru-RU" smtClean="0"/>
              <a:pPr/>
              <a:t>16</a:t>
            </a:fld>
            <a:endParaRPr lang="ru-RU"/>
          </a:p>
        </p:txBody>
      </p:sp>
    </p:spTree>
    <p:custDataLst>
      <p:tags r:id="rId1"/>
    </p:custDataLst>
  </p:cSld>
  <p:clrMapOvr>
    <a:masterClrMapping/>
  </p:clrMapOvr>
  <p:transition advTm="531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Содержание: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1) Что такое интерактивная доска.</a:t>
            </a: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2) Виды интерактивных досок.</a:t>
            </a: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3) Электронные интерактивные доски в образовании.</a:t>
            </a: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4) Преимущество для учащихся.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30C5-DEB8-43D7-B7E3-02B18EB427E5}" type="slidenum">
              <a:rPr lang="ru-RU" smtClean="0"/>
              <a:pPr/>
              <a:t>2</a:t>
            </a:fld>
            <a:endParaRPr lang="ru-RU"/>
          </a:p>
        </p:txBody>
      </p:sp>
    </p:spTree>
    <p:custDataLst>
      <p:tags r:id="rId1"/>
    </p:custDataLst>
  </p:cSld>
  <p:clrMapOvr>
    <a:masterClrMapping/>
  </p:clrMapOvr>
  <p:transition advTm="1703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00640"/>
          </a:xfrm>
        </p:spPr>
        <p:txBody>
          <a:bodyPr>
            <a:normAutofit/>
          </a:bodyPr>
          <a:lstStyle/>
          <a:p>
            <a:pPr algn="just"/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1) Интерактивная доска – 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это сенсорный экран, подсоединенный к компьютеру, изображение с которого передает на доску проектор. Интерактивная доска  дает возможность делать пометки (выделять, подчеркивать, обводить, писать) поверх компьютерной презентации или слайда с помощью специального маркера. </a:t>
            </a: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30C5-DEB8-43D7-B7E3-02B18EB427E5}" type="slidenum">
              <a:rPr lang="ru-RU" smtClean="0"/>
              <a:pPr/>
              <a:t>3</a:t>
            </a:fld>
            <a:endParaRPr lang="ru-RU"/>
          </a:p>
        </p:txBody>
      </p:sp>
    </p:spTree>
    <p:custDataLst>
      <p:tags r:id="rId1"/>
    </p:custDataLst>
  </p:cSld>
  <p:clrMapOvr>
    <a:masterClrMapping/>
  </p:clrMapOvr>
  <p:transition advTm="1104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Documents and Settings\Алёна\Рабочий стол\interaktiv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284984"/>
            <a:ext cx="6019165" cy="3359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95536" y="188640"/>
            <a:ext cx="856895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Электронные интерактивные доски позволяют сочетать все преимущества классической презентации с 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возможностями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высоких технологий. 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Мультимедиа-проектор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подключенный к электронной 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интерактивной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доске, позволяет работать в 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мультимедийной среде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сочетая классическую презентацию с 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демонстрацией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информации из интернета, с компьютера или с флэш-памяти, с видеоплеера, видеомагнитофона или с видеокамеры.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30C5-DEB8-43D7-B7E3-02B18EB427E5}" type="slidenum">
              <a:rPr lang="ru-RU" smtClean="0"/>
              <a:pPr/>
              <a:t>4</a:t>
            </a:fld>
            <a:endParaRPr lang="ru-RU"/>
          </a:p>
        </p:txBody>
      </p:sp>
    </p:spTree>
    <p:custDataLst>
      <p:tags r:id="rId1"/>
    </p:custDataLst>
  </p:cSld>
  <p:clrMapOvr>
    <a:masterClrMapping/>
  </p:clrMapOvr>
  <p:transition advTm="1770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Доской можно управлять как с помощью специального </a:t>
            </a:r>
            <a:r>
              <a:rPr lang="ru-RU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стилуса</a:t>
            </a: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так и с помощью прикосновений пальцем. Это зависит от того, какие технологии были использованы при изготовлении доски. Связь доски и компьютера двусторонняя, а палец или перо (</a:t>
            </a:r>
            <a:r>
              <a:rPr lang="ru-RU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стилус</a:t>
            </a: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ручка) интерактивной доски работает как мышь.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30C5-DEB8-43D7-B7E3-02B18EB427E5}" type="slidenum">
              <a:rPr lang="ru-RU" smtClean="0"/>
              <a:pPr/>
              <a:t>5</a:t>
            </a:fld>
            <a:endParaRPr lang="ru-RU"/>
          </a:p>
        </p:txBody>
      </p:sp>
      <p:pic>
        <p:nvPicPr>
          <p:cNvPr id="4" name="Рисунок 3" descr="ebeam_whiteboar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7704" y="3429000"/>
            <a:ext cx="5760720" cy="286207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1392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709160"/>
          </a:xfrm>
        </p:spPr>
        <p:txBody>
          <a:bodyPr/>
          <a:lstStyle/>
          <a:p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2)	 Интерактивные доски бывают:</a:t>
            </a:r>
          </a:p>
          <a:p>
            <a:pPr lvl="2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прямой проекции</a:t>
            </a:r>
          </a:p>
          <a:p>
            <a:pPr lvl="2"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обратной проекции</a:t>
            </a:r>
          </a:p>
          <a:p>
            <a:pPr lvl="1">
              <a:buClr>
                <a:srgbClr val="DBCA8D"/>
              </a:buClr>
              <a:buFont typeface="Arial" pitchFamily="34" charset="0"/>
              <a:buChar char="•"/>
            </a:pP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30C5-DEB8-43D7-B7E3-02B18EB427E5}" type="slidenum">
              <a:rPr lang="ru-RU" smtClean="0"/>
              <a:pPr/>
              <a:t>6</a:t>
            </a:fld>
            <a:endParaRPr lang="ru-RU"/>
          </a:p>
        </p:txBody>
      </p:sp>
    </p:spTree>
    <p:custDataLst>
      <p:tags r:id="rId1"/>
    </p:custDataLst>
  </p:cSld>
  <p:clrMapOvr>
    <a:masterClrMapping/>
  </p:clrMapOvr>
  <p:transition advTm="415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Содержимое 6" descr="ipboardstoika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868144" y="1700808"/>
            <a:ext cx="3087751" cy="4525962"/>
          </a:xfrm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30C5-DEB8-43D7-B7E3-02B18EB427E5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556792"/>
            <a:ext cx="54726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Прямая проекция 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 это значит,                  </a:t>
            </a:r>
          </a:p>
          <a:p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что сам проектор будет располагаться </a:t>
            </a:r>
          </a:p>
          <a:p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непосредственно в зале, перед экраном. 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2996952"/>
            <a:ext cx="547260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Для того чтобы луч проектора не мешал работе преподавателя 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и учащихся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рекомендуется для работы с доской использовать </a:t>
            </a:r>
            <a:r>
              <a:rPr lang="ru-RU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ультракороткофокусный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проектор, который можно закрепить на креплении непосредственно над доской.</a:t>
            </a:r>
          </a:p>
        </p:txBody>
      </p:sp>
    </p:spTree>
    <p:custDataLst>
      <p:tags r:id="rId1"/>
    </p:custDataLst>
  </p:cSld>
  <p:clrMapOvr>
    <a:masterClrMapping/>
  </p:clrMapOvr>
  <p:transition advTm="1861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sb2000i_klein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292079" y="1556792"/>
            <a:ext cx="3851591" cy="4968552"/>
          </a:xfrm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30C5-DEB8-43D7-B7E3-02B18EB427E5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51520" y="1556792"/>
            <a:ext cx="489654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Обратная проекция 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 проектор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находится не в зале, а за экраном.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Качество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изображения никак не будет зависеть от уровня освещения. Еще одним плюсом экранов обратной проекции </a:t>
            </a: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является возможность 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демонстрации детализированного изображения в высоком качестве (</a:t>
            </a:r>
            <a:r>
              <a:rPr lang="ru-RU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видеостена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). </a:t>
            </a:r>
          </a:p>
        </p:txBody>
      </p:sp>
    </p:spTree>
    <p:custDataLst>
      <p:tags r:id="rId1"/>
    </p:custDataLst>
  </p:cSld>
  <p:clrMapOvr>
    <a:masterClrMapping/>
  </p:clrMapOvr>
  <p:transition advTm="1420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вал 8"/>
          <p:cNvSpPr/>
          <p:nvPr/>
        </p:nvSpPr>
        <p:spPr>
          <a:xfrm>
            <a:off x="2014289" y="148477"/>
            <a:ext cx="5184578" cy="864096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Интерактивные доски</a:t>
            </a:r>
            <a:endParaRPr lang="ru-RU" sz="2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251520" y="2276872"/>
            <a:ext cx="3096344" cy="4392488"/>
          </a:xfrm>
          <a:prstGeom prst="flowChartAlternateProcess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b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Доски с фиксацией </a:t>
            </a:r>
            <a:r>
              <a:rPr lang="ru-RU" b="1" u="sng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соп-ротивления</a:t>
            </a:r>
            <a:r>
              <a:rPr lang="ru-RU" b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b="1" u="sng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прикосно-вению</a:t>
            </a:r>
            <a:r>
              <a:rPr lang="ru-RU" b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Такие </a:t>
            </a: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доски имеют мягкую </a:t>
            </a:r>
            <a:r>
              <a:rPr lang="ru-RU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податли-вую</a:t>
            </a: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поверхность, состоящую из </a:t>
            </a: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двух слоев.</a:t>
            </a: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При помощи прилагающегося программного обеспечения специальные маркеры настраиваются на отображение различных цветов.</a:t>
            </a:r>
          </a:p>
          <a:p>
            <a:pPr algn="just"/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3563888" y="2348880"/>
            <a:ext cx="2736304" cy="4320480"/>
          </a:xfrm>
          <a:prstGeom prst="flowChartAlternateProcess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b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Доски с фиксацией электромагнитных импульсов</a:t>
            </a:r>
            <a:r>
              <a:rPr lang="ru-RU" b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r>
              <a:rPr lang="ru-RU" b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Управляют ими при помощи </a:t>
            </a:r>
            <a:r>
              <a:rPr lang="ru-RU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элек-тромагнитных</a:t>
            </a: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маркеров на батарейках. Маркер создает небольшое электромагнитное поле, фиксируемое сетью проводков, расположенных на поверхности доски.</a:t>
            </a:r>
          </a:p>
          <a:p>
            <a:pPr algn="just"/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Блок-схема: альтернативный процесс 12"/>
          <p:cNvSpPr/>
          <p:nvPr/>
        </p:nvSpPr>
        <p:spPr>
          <a:xfrm>
            <a:off x="6588224" y="2312876"/>
            <a:ext cx="2448272" cy="4392488"/>
          </a:xfrm>
          <a:prstGeom prst="flowChartAlternateProcess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Лазерные доски. </a:t>
            </a: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Твердая рабочая поверхность этих досок снабжена инфракрасными лазерными сканерами. Сканеры ловят сигнал от движения специальной ручки и передают его на </a:t>
            </a: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компьютер.</a:t>
            </a:r>
            <a:endParaRPr lang="ru-RU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Штриховая стрелка вправо 14"/>
          <p:cNvSpPr/>
          <p:nvPr/>
        </p:nvSpPr>
        <p:spPr>
          <a:xfrm rot="7607718">
            <a:off x="2479483" y="1190044"/>
            <a:ext cx="1387594" cy="94646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Штриховая стрелка вправо 15"/>
          <p:cNvSpPr/>
          <p:nvPr/>
        </p:nvSpPr>
        <p:spPr>
          <a:xfrm rot="5400000">
            <a:off x="4211960" y="1340768"/>
            <a:ext cx="1224136" cy="79208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Штриховая стрелка вправо 16"/>
          <p:cNvSpPr/>
          <p:nvPr/>
        </p:nvSpPr>
        <p:spPr>
          <a:xfrm rot="3174657">
            <a:off x="5839932" y="1161795"/>
            <a:ext cx="1432704" cy="100811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30C5-DEB8-43D7-B7E3-02B18EB427E5}" type="slidenum">
              <a:rPr lang="ru-RU" smtClean="0"/>
              <a:pPr/>
              <a:t>9</a:t>
            </a:fld>
            <a:endParaRPr lang="ru-RU"/>
          </a:p>
        </p:txBody>
      </p:sp>
    </p:spTree>
    <p:custDataLst>
      <p:tags r:id="rId1"/>
    </p:custDataLst>
  </p:cSld>
  <p:clrMapOvr>
    <a:masterClrMapping/>
  </p:clrMapOvr>
  <p:transition advTm="3982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17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3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5.9|9.2|6.3|10.9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4.2|12.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5.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5|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3|2.5|4.6|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5.4|3.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2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4.4|2.5|2.8|3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6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2.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2.4|10.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4.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2.5|1.5|1.2|1.3|12.3|10.1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323</TotalTime>
  <Words>724</Words>
  <Application>Microsoft Office PowerPoint</Application>
  <PresentationFormat>Экран (4:3)</PresentationFormat>
  <Paragraphs>67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Презентация  на тему : «Интерактивная доска» </vt:lpstr>
      <vt:lpstr>Содержание:</vt:lpstr>
      <vt:lpstr> </vt:lpstr>
      <vt:lpstr>Слайд 4</vt:lpstr>
      <vt:lpstr>Слайд 5</vt:lpstr>
      <vt:lpstr>Слайд 6</vt:lpstr>
      <vt:lpstr>Слайд 7</vt:lpstr>
      <vt:lpstr>Слайд 8</vt:lpstr>
      <vt:lpstr>Слайд 9</vt:lpstr>
      <vt:lpstr>От того, на основе какой технологии создана интерактивная доска, зависит метод работы с ней 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Алёна</dc:creator>
  <cp:lastModifiedBy>Алексей Байрак</cp:lastModifiedBy>
  <cp:revision>39</cp:revision>
  <dcterms:created xsi:type="dcterms:W3CDTF">2012-10-25T15:52:05Z</dcterms:created>
  <dcterms:modified xsi:type="dcterms:W3CDTF">2023-03-21T04:30:06Z</dcterms:modified>
</cp:coreProperties>
</file>