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63" r:id="rId6"/>
    <p:sldId id="262" r:id="rId7"/>
    <p:sldId id="261" r:id="rId8"/>
    <p:sldId id="266" r:id="rId9"/>
    <p:sldId id="260" r:id="rId10"/>
    <p:sldId id="259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img_url=http://www.proza.ru/pics/2011/04/16/1680.jpg&amp;uinfo=sw-1333-sh-646-fw-0-fh-448-pd-1&amp;text=%D0%BA%D0%B0%D1%80%D1%82%D0%B8%D0%BD%D0%BA%D0%B0%20%D1%81%D1%83%D0%BF&amp;noreask=1&amp;pos=24&amp;lr=58&amp;rpt=simage" TargetMode="External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://images.yandex.ru/yandsearch?source=wiz&amp;img_url=http://kupisport.ru/images/goods/PalkaPG_BIG.jpg&amp;uinfo=sw-1333-sh-646-fw-0-fh-448-pd-1&amp;text=%D0%BA%D0%B0%D1%80%D1%82%D0%B8%D0%BD%D0%BA%D0%B0%20%D0%BF%D0%B0%D0%BB%D0%BA%D0%B0&amp;noreask=1&amp;pos=0&amp;lr=58&amp;rpt=simage" TargetMode="Externa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TOSHIBA\Desktop\Downloads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0" y="4925"/>
            <a:ext cx="91541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980728"/>
            <a:ext cx="6400800" cy="17526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Лексические игры и упражнения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499992" y="3356992"/>
            <a:ext cx="4968552" cy="1944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0070C0"/>
                </a:solidFill>
              </a:rPr>
              <a:t>Выполнила: </a:t>
            </a:r>
          </a:p>
          <a:p>
            <a:r>
              <a:rPr lang="ru-RU" sz="2800" dirty="0">
                <a:solidFill>
                  <a:srgbClr val="0070C0"/>
                </a:solidFill>
              </a:rPr>
              <a:t>в</a:t>
            </a:r>
            <a:r>
              <a:rPr lang="ru-RU" sz="2800" dirty="0" smtClean="0">
                <a:solidFill>
                  <a:srgbClr val="0070C0"/>
                </a:solidFill>
              </a:rPr>
              <a:t>оспитатель 41 группы</a:t>
            </a:r>
          </a:p>
          <a:p>
            <a:r>
              <a:rPr lang="ru-RU" sz="2800" dirty="0" err="1" smtClean="0">
                <a:solidFill>
                  <a:srgbClr val="0070C0"/>
                </a:solidFill>
              </a:rPr>
              <a:t>Янчевская</a:t>
            </a:r>
            <a:r>
              <a:rPr lang="ru-RU" sz="2800" dirty="0" smtClean="0">
                <a:solidFill>
                  <a:srgbClr val="0070C0"/>
                </a:solidFill>
              </a:rPr>
              <a:t> О.А.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6" name="Picture 4" descr="http://ilook-kids.com.ua/image/cache/catalog/baner/igryi-s-myachom-1140x380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7483"/>
            <a:ext cx="4320479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31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TOSHIBA\Desktop\Downloads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9" y="25694"/>
            <a:ext cx="9119873" cy="683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/>
        </p:blipFill>
        <p:spPr bwMode="auto">
          <a:xfrm>
            <a:off x="1803504" y="1700808"/>
            <a:ext cx="5538621" cy="4899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</p:pic>
      <p:sp>
        <p:nvSpPr>
          <p:cNvPr id="6" name="Прямоугольник 5"/>
          <p:cNvSpPr/>
          <p:nvPr/>
        </p:nvSpPr>
        <p:spPr>
          <a:xfrm>
            <a:off x="2207012" y="188640"/>
            <a:ext cx="4731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«Что сначала, что потом»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29614" y="763245"/>
            <a:ext cx="5886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Внимательно рассмотри рисунки. </a:t>
            </a:r>
          </a:p>
          <a:p>
            <a:pPr algn="ctr"/>
            <a:r>
              <a:rPr lang="ru-RU" sz="2400" b="1" dirty="0">
                <a:solidFill>
                  <a:srgbClr val="0070C0"/>
                </a:solidFill>
              </a:rPr>
              <a:t>Скажи, что было сначала, а что потом.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74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OSHIBA\Desktop\Downloads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9" y="25694"/>
            <a:ext cx="9119873" cy="683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60788" y="116632"/>
            <a:ext cx="634477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3600" b="1" smtClean="0">
                <a:solidFill>
                  <a:srgbClr val="0070C0"/>
                </a:solidFill>
              </a:rPr>
              <a:t>«Назови звук»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 algn="ctr">
              <a:buFontTx/>
              <a:buNone/>
            </a:pPr>
            <a:endParaRPr lang="ru-RU" sz="3600" b="1" dirty="0">
              <a:solidFill>
                <a:srgbClr val="0070C0"/>
              </a:solidFill>
            </a:endParaRPr>
          </a:p>
          <a:p>
            <a:pPr>
              <a:buFontTx/>
              <a:buNone/>
            </a:pPr>
            <a:r>
              <a:rPr lang="ru-RU" sz="2800" b="1" dirty="0">
                <a:solidFill>
                  <a:srgbClr val="0070C0"/>
                </a:solidFill>
              </a:rPr>
              <a:t>- </a:t>
            </a:r>
            <a:r>
              <a:rPr lang="ru-RU" sz="2800" b="1" dirty="0" smtClean="0">
                <a:solidFill>
                  <a:srgbClr val="0070C0"/>
                </a:solidFill>
              </a:rPr>
              <a:t>Первый </a:t>
            </a:r>
            <a:r>
              <a:rPr lang="ru-RU" sz="2800" b="1" dirty="0">
                <a:solidFill>
                  <a:srgbClr val="0070C0"/>
                </a:solidFill>
              </a:rPr>
              <a:t>звук в слове УТКА -  (У) </a:t>
            </a:r>
          </a:p>
          <a:p>
            <a:pPr>
              <a:buFontTx/>
              <a:buNone/>
            </a:pPr>
            <a:r>
              <a:rPr lang="ru-RU" sz="2800" b="1" dirty="0">
                <a:solidFill>
                  <a:srgbClr val="0070C0"/>
                </a:solidFill>
              </a:rPr>
              <a:t>- </a:t>
            </a:r>
            <a:r>
              <a:rPr lang="ru-RU" sz="2800" b="1" dirty="0" smtClean="0">
                <a:solidFill>
                  <a:srgbClr val="0070C0"/>
                </a:solidFill>
              </a:rPr>
              <a:t>Первый </a:t>
            </a:r>
            <a:r>
              <a:rPr lang="ru-RU" sz="2800" b="1" dirty="0">
                <a:solidFill>
                  <a:srgbClr val="0070C0"/>
                </a:solidFill>
              </a:rPr>
              <a:t>звук в слове  ПАЛКА - (П)</a:t>
            </a:r>
          </a:p>
          <a:p>
            <a:pPr>
              <a:buFontTx/>
              <a:buNone/>
            </a:pPr>
            <a:r>
              <a:rPr lang="ru-RU" sz="2800" b="1" dirty="0">
                <a:solidFill>
                  <a:srgbClr val="0070C0"/>
                </a:solidFill>
              </a:rPr>
              <a:t>- </a:t>
            </a:r>
            <a:r>
              <a:rPr lang="ru-RU" sz="2800" b="1" dirty="0" smtClean="0">
                <a:solidFill>
                  <a:srgbClr val="0070C0"/>
                </a:solidFill>
              </a:rPr>
              <a:t>Последний </a:t>
            </a:r>
            <a:r>
              <a:rPr lang="ru-RU" sz="2800" b="1" dirty="0">
                <a:solidFill>
                  <a:srgbClr val="0070C0"/>
                </a:solidFill>
              </a:rPr>
              <a:t>звук в слове  СУП - (П)</a:t>
            </a:r>
            <a:endParaRPr lang="ru-RU" sz="2800" b="1" dirty="0">
              <a:solidFill>
                <a:srgbClr val="0070C0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437164" y="1925733"/>
            <a:ext cx="7476278" cy="4071956"/>
            <a:chOff x="719573" y="3028009"/>
            <a:chExt cx="7476278" cy="4071956"/>
          </a:xfrm>
        </p:grpSpPr>
        <p:pic>
          <p:nvPicPr>
            <p:cNvPr id="7" name="Рисунок 6" descr="Описание: http://im0-tub-ru.yandex.net/i?id=310946145-31-72&amp;n=21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38055" y="4005064"/>
              <a:ext cx="2157796" cy="2117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7" descr="Описание: http://im8-tub-ru.yandex.net/i?id=42473660-66-72&amp;n=21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27153" y="3028009"/>
              <a:ext cx="2643196" cy="4071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 descr="http://sabyem.ru/wp-content/uploads/2013/01/%D2%AF%D1%80%D0%B4.jpg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573" y="4427438"/>
              <a:ext cx="3088002" cy="20109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1787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OSHIBA\Desktop\Downloads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9" y="25694"/>
            <a:ext cx="9119873" cy="683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335846"/>
            <a:ext cx="806489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Придумай небылицу</a:t>
            </a:r>
            <a:r>
              <a:rPr lang="ru-RU" sz="2800" dirty="0">
                <a:solidFill>
                  <a:srgbClr val="0070C0"/>
                </a:solidFill>
              </a:rPr>
              <a:t/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Цель игры.</a:t>
            </a:r>
            <a:r>
              <a:rPr lang="ru-RU" sz="2400" dirty="0">
                <a:solidFill>
                  <a:srgbClr val="0070C0"/>
                </a:solidFill>
              </a:rPr>
              <a:t> Учить детей придумывать самостоятельно небылицы, включая их в свой рассказ, развивать фантазию детей.</a:t>
            </a:r>
            <a:br>
              <a:rPr lang="ru-RU" sz="2400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Ход игры.</a:t>
            </a:r>
            <a:r>
              <a:rPr lang="ru-RU" sz="2400" dirty="0">
                <a:solidFill>
                  <a:srgbClr val="0070C0"/>
                </a:solidFill>
              </a:rPr>
              <a:t> Вступлением к игре служит такая беседа воспитателя: «Писатели, поэты создали много интересных смешных стихов, сказок, рассказов. Мы с вами немало их прочитали. А ведь мы можем и сами попробовать придумать смешной рассказ. Вот послушайте, какой рассказ-небылицу придумала я...»</a:t>
            </a:r>
            <a:br>
              <a:rPr lang="ru-RU" sz="2400" dirty="0">
                <a:solidFill>
                  <a:srgbClr val="0070C0"/>
                </a:solidFill>
              </a:rPr>
            </a:br>
            <a:r>
              <a:rPr lang="ru-RU" sz="2400" dirty="0">
                <a:solidFill>
                  <a:srgbClr val="0070C0"/>
                </a:solidFill>
              </a:rPr>
              <a:t>Примерный рассказ воспитателя:</a:t>
            </a:r>
            <a:br>
              <a:rPr lang="ru-RU" sz="2400" dirty="0">
                <a:solidFill>
                  <a:srgbClr val="0070C0"/>
                </a:solidFill>
              </a:rPr>
            </a:br>
            <a:r>
              <a:rPr lang="ru-RU" sz="2400" dirty="0">
                <a:solidFill>
                  <a:srgbClr val="0070C0"/>
                </a:solidFill>
              </a:rPr>
              <a:t>«Утром, когда солнце село, я встала и пошла на работу. Подошла к детскому саду и увидела там детей. Я сказала им «до свидания». Все весело мне ответили: «До свидания». </a:t>
            </a:r>
            <a:r>
              <a:rPr lang="ru-RU" sz="2400" dirty="0">
                <a:solidFill>
                  <a:schemeClr val="bg1"/>
                </a:solidFill>
              </a:rPr>
              <a:t>Мы пошли в детский сад, зашли в комнату, вытерли ноги и сразу сели за стол завтракать».</a:t>
            </a:r>
            <a:br>
              <a:rPr lang="ru-RU" sz="2400" dirty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42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OSHIBA\Desktop\Downloads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9" y="25694"/>
            <a:ext cx="9119873" cy="683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60788" y="908720"/>
            <a:ext cx="63447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Спасибо за внимание!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6" name="Picture 6" descr="http://cs3.a5.ru/media/6e/19/74/850_6e1974263a6556c8482e0f45e944f1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59832" y="2708920"/>
            <a:ext cx="352839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80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TOSHIBA\Desktop\Downloads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9" y="25694"/>
            <a:ext cx="9119873" cy="683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620688"/>
            <a:ext cx="66967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Хорошая речь – важное условие  развития личности ребёнка. Чем богаче и правильнее у ребенка речь, тем легче высказывать  ему свои мысли</a:t>
            </a:r>
            <a:br>
              <a:rPr lang="ru-RU" sz="2800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 речь ребёнка не является врождённой функцией. Она развивается постепенно , вместе с его ростом и развитием. Речь необходимо формировать и развивать в комплексе с общим развитием ребёнка </a:t>
            </a:r>
            <a:r>
              <a:rPr lang="ru-RU" sz="28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8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8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457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TOSHIBA\Desktop\Downloads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9" y="25694"/>
            <a:ext cx="9119873" cy="683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TOSHIBA\Desktop\img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4664"/>
            <a:ext cx="7308304" cy="5481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34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OSHIBA\Desktop\Downloads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882" y="0"/>
            <a:ext cx="91541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9552" y="188640"/>
            <a:ext cx="8110451" cy="604867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«Доскажи словечко</a:t>
            </a:r>
            <a:r>
              <a:rPr lang="ru-RU" dirty="0" smtClean="0">
                <a:solidFill>
                  <a:srgbClr val="0070C0"/>
                </a:solidFill>
              </a:rPr>
              <a:t>»</a:t>
            </a:r>
          </a:p>
          <a:p>
            <a:pPr marL="0" indent="0" algn="ctr">
              <a:buNone/>
            </a:pPr>
            <a:endParaRPr lang="ru-RU" sz="2400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3000" dirty="0" smtClean="0">
                <a:solidFill>
                  <a:srgbClr val="0070C0"/>
                </a:solidFill>
              </a:rPr>
              <a:t>Солнце ярче светит.                          </a:t>
            </a:r>
          </a:p>
          <a:p>
            <a:pPr marL="0" indent="0" algn="ctr">
              <a:buNone/>
            </a:pPr>
            <a:r>
              <a:rPr lang="ru-RU" sz="3000" dirty="0" smtClean="0">
                <a:solidFill>
                  <a:srgbClr val="0070C0"/>
                </a:solidFill>
              </a:rPr>
              <a:t>Дует теплый ветер.</a:t>
            </a:r>
          </a:p>
          <a:p>
            <a:pPr marL="0" indent="0" algn="ctr">
              <a:buNone/>
            </a:pPr>
            <a:r>
              <a:rPr lang="ru-RU" sz="3000" dirty="0" smtClean="0">
                <a:solidFill>
                  <a:srgbClr val="0070C0"/>
                </a:solidFill>
              </a:rPr>
              <a:t>Птицы </a:t>
            </a:r>
            <a:r>
              <a:rPr lang="ru-RU" sz="3000" dirty="0">
                <a:solidFill>
                  <a:srgbClr val="0070C0"/>
                </a:solidFill>
              </a:rPr>
              <a:t>с юга прилетели.</a:t>
            </a:r>
          </a:p>
          <a:p>
            <a:pPr marL="0" indent="0" algn="ctr">
              <a:buNone/>
            </a:pPr>
            <a:r>
              <a:rPr lang="ru-RU" sz="3000" dirty="0">
                <a:solidFill>
                  <a:srgbClr val="0070C0"/>
                </a:solidFill>
              </a:rPr>
              <a:t>Звонко падают капели.</a:t>
            </a:r>
          </a:p>
          <a:p>
            <a:pPr marL="0" indent="0" algn="ctr">
              <a:buNone/>
            </a:pPr>
            <a:r>
              <a:rPr lang="ru-RU" sz="3000" dirty="0">
                <a:solidFill>
                  <a:srgbClr val="0070C0"/>
                </a:solidFill>
              </a:rPr>
              <a:t>Вот и кончилась зима.</a:t>
            </a:r>
          </a:p>
          <a:p>
            <a:pPr marL="0" indent="0" algn="ctr">
              <a:buNone/>
            </a:pPr>
            <a:r>
              <a:rPr lang="ru-RU" sz="3000" dirty="0">
                <a:solidFill>
                  <a:srgbClr val="0070C0"/>
                </a:solidFill>
              </a:rPr>
              <a:t>К нам опять пришла… (Весна</a:t>
            </a:r>
            <a:r>
              <a:rPr lang="ru-RU" sz="3000" dirty="0" smtClean="0">
                <a:solidFill>
                  <a:srgbClr val="0070C0"/>
                </a:solidFill>
              </a:rPr>
              <a:t>)</a:t>
            </a:r>
          </a:p>
          <a:p>
            <a:pPr marL="0" indent="0" algn="ctr">
              <a:buNone/>
            </a:pPr>
            <a:r>
              <a:rPr lang="ru-RU" sz="3000" dirty="0">
                <a:solidFill>
                  <a:srgbClr val="0070C0"/>
                </a:solidFill>
              </a:rPr>
              <a:t> </a:t>
            </a:r>
            <a:r>
              <a:rPr lang="ru-RU" sz="3000" dirty="0" smtClean="0">
                <a:solidFill>
                  <a:srgbClr val="0070C0"/>
                </a:solidFill>
              </a:rPr>
              <a:t>***</a:t>
            </a:r>
          </a:p>
          <a:p>
            <a:pPr marL="0" indent="0" algn="ctr">
              <a:buNone/>
            </a:pPr>
            <a:r>
              <a:rPr lang="ru-RU" sz="3000" dirty="0" smtClean="0">
                <a:solidFill>
                  <a:srgbClr val="0070C0"/>
                </a:solidFill>
              </a:rPr>
              <a:t>Прошла зима.</a:t>
            </a:r>
          </a:p>
          <a:p>
            <a:pPr marL="0" indent="0" algn="ctr">
              <a:buNone/>
            </a:pPr>
            <a:r>
              <a:rPr lang="ru-RU" sz="3000" dirty="0" smtClean="0">
                <a:solidFill>
                  <a:srgbClr val="0070C0"/>
                </a:solidFill>
              </a:rPr>
              <a:t>И каждый рад.</a:t>
            </a:r>
          </a:p>
          <a:p>
            <a:pPr marL="0" indent="0" algn="ctr">
              <a:buNone/>
            </a:pPr>
            <a:r>
              <a:rPr lang="ru-RU" sz="3000" dirty="0" smtClean="0">
                <a:solidFill>
                  <a:srgbClr val="0070C0"/>
                </a:solidFill>
              </a:rPr>
              <a:t>Спешит весна</a:t>
            </a:r>
          </a:p>
          <a:p>
            <a:pPr marL="0" indent="0" algn="ctr">
              <a:buNone/>
            </a:pPr>
            <a:r>
              <a:rPr lang="ru-RU" sz="3000" dirty="0" smtClean="0">
                <a:solidFill>
                  <a:srgbClr val="0070C0"/>
                </a:solidFill>
              </a:rPr>
              <a:t>И месяц …(март).</a:t>
            </a:r>
            <a:endParaRPr lang="ru-RU" sz="3000" dirty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34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TOSHIBA\Desktop\Downloads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7" y="25694"/>
            <a:ext cx="9119873" cy="683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4"/>
          <p:cNvSpPr txBox="1">
            <a:spLocks/>
          </p:cNvSpPr>
          <p:nvPr/>
        </p:nvSpPr>
        <p:spPr>
          <a:xfrm>
            <a:off x="420403" y="188640"/>
            <a:ext cx="8229600" cy="6336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       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332656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</a:rPr>
              <a:t>За ним другой стучится в дверь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Он называется…(апрель)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***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И третий месяц вспоминай,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И называется он…(май).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***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Всех прилетных птиц черней,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Чистит пашню от червей,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Целый день на пашне вскачь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И зовется птица …(грач</a:t>
            </a:r>
            <a:r>
              <a:rPr lang="ru-RU" sz="2400" dirty="0" smtClean="0">
                <a:solidFill>
                  <a:srgbClr val="0070C0"/>
                </a:solidFill>
              </a:rPr>
              <a:t>). 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***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ЖУ-</a:t>
            </a:r>
            <a:r>
              <a:rPr lang="ru-RU" sz="2400" dirty="0" err="1" smtClean="0">
                <a:solidFill>
                  <a:srgbClr val="0070C0"/>
                </a:solidFill>
              </a:rPr>
              <a:t>Жу</a:t>
            </a:r>
            <a:r>
              <a:rPr lang="ru-RU" sz="2400" dirty="0" smtClean="0">
                <a:solidFill>
                  <a:srgbClr val="0070C0"/>
                </a:solidFill>
              </a:rPr>
              <a:t>-</a:t>
            </a:r>
            <a:r>
              <a:rPr lang="ru-RU" sz="2400" dirty="0" err="1" smtClean="0">
                <a:solidFill>
                  <a:srgbClr val="0070C0"/>
                </a:solidFill>
              </a:rPr>
              <a:t>Жу</a:t>
            </a:r>
            <a:r>
              <a:rPr lang="ru-RU" sz="2400" dirty="0" smtClean="0">
                <a:solidFill>
                  <a:srgbClr val="0070C0"/>
                </a:solidFill>
              </a:rPr>
              <a:t> – я на веточке…(сижу)</a:t>
            </a:r>
          </a:p>
          <a:p>
            <a:pPr algn="ctr"/>
            <a:r>
              <a:rPr lang="ru-RU" sz="2400" dirty="0" err="1" smtClean="0">
                <a:solidFill>
                  <a:srgbClr val="0070C0"/>
                </a:solidFill>
              </a:rPr>
              <a:t>Жа-Жа-Жа</a:t>
            </a:r>
            <a:r>
              <a:rPr lang="ru-RU" sz="2400" dirty="0" smtClean="0">
                <a:solidFill>
                  <a:srgbClr val="0070C0"/>
                </a:solidFill>
              </a:rPr>
              <a:t> – есть иголки …(у ежа)</a:t>
            </a:r>
          </a:p>
          <a:p>
            <a:pPr algn="ctr"/>
            <a:r>
              <a:rPr lang="ru-RU" sz="2400" dirty="0" err="1" smtClean="0">
                <a:solidFill>
                  <a:srgbClr val="0070C0"/>
                </a:solidFill>
              </a:rPr>
              <a:t>Жи-Жи-Жи</a:t>
            </a:r>
            <a:r>
              <a:rPr lang="ru-RU" sz="2400" dirty="0" smtClean="0">
                <a:solidFill>
                  <a:srgbClr val="0070C0"/>
                </a:solidFill>
              </a:rPr>
              <a:t> – здесь живут …(ежи)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35203" y="188794"/>
            <a:ext cx="4572000" cy="6370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</a:rPr>
              <a:t>За ним другой стучится в дверь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Он называется…(апрель)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***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И третий месяц вспоминай,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И называется он…(май).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***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Всех прилетных птиц черней,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Чистит пашню от червей,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Целый день на пашне вскачь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И зовется птица …(грач</a:t>
            </a:r>
            <a:r>
              <a:rPr lang="ru-RU" sz="2400" dirty="0" smtClean="0">
                <a:solidFill>
                  <a:srgbClr val="0070C0"/>
                </a:solidFill>
              </a:rPr>
              <a:t>).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***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На-На-На- наконец пришла… (весна)</a:t>
            </a:r>
          </a:p>
          <a:p>
            <a:pPr algn="ctr"/>
            <a:r>
              <a:rPr lang="ru-RU" sz="2400" dirty="0" err="1" smtClean="0">
                <a:solidFill>
                  <a:srgbClr val="0070C0"/>
                </a:solidFill>
              </a:rPr>
              <a:t>Чи-Чи-Чи</a:t>
            </a:r>
            <a:r>
              <a:rPr lang="ru-RU" sz="2400" dirty="0" smtClean="0">
                <a:solidFill>
                  <a:srgbClr val="0070C0"/>
                </a:solidFill>
              </a:rPr>
              <a:t> –прилетели к нам …(грачи)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Ло-Ло-Ло – всем от солнышка …(тепло)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34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TOSHIBA\Desktop\Downloads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94"/>
            <a:ext cx="9119873" cy="683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332656"/>
            <a:ext cx="7776864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«Подбери </a:t>
            </a:r>
            <a:r>
              <a:rPr lang="ru-RU" sz="3600" b="1" dirty="0">
                <a:solidFill>
                  <a:srgbClr val="0070C0"/>
                </a:solidFill>
              </a:rPr>
              <a:t>словечко»</a:t>
            </a:r>
            <a:endParaRPr lang="ru-RU" sz="3600" dirty="0">
              <a:solidFill>
                <a:srgbClr val="0070C0"/>
              </a:solidFill>
            </a:endParaRPr>
          </a:p>
          <a:p>
            <a:r>
              <a:rPr lang="ru-RU" sz="2400" b="1" dirty="0">
                <a:solidFill>
                  <a:srgbClr val="0070C0"/>
                </a:solidFill>
              </a:rPr>
              <a:t>Цель:</a:t>
            </a:r>
            <a:r>
              <a:rPr lang="ru-RU" sz="2400" dirty="0">
                <a:solidFill>
                  <a:srgbClr val="0070C0"/>
                </a:solidFill>
              </a:rPr>
              <a:t> Расширить словарный запас у детей, развивать умение согласовывать прилагательное с существительным.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Ход игры:</a:t>
            </a:r>
            <a:endParaRPr lang="ru-RU" sz="2400" dirty="0">
              <a:solidFill>
                <a:srgbClr val="0070C0"/>
              </a:solidFill>
            </a:endParaRPr>
          </a:p>
          <a:p>
            <a:r>
              <a:rPr lang="ru-RU" sz="2400" dirty="0">
                <a:solidFill>
                  <a:srgbClr val="0070C0"/>
                </a:solidFill>
              </a:rPr>
              <a:t>В эту игру можно играть с мячом, перекидывая, его друг другу.</a:t>
            </a:r>
          </a:p>
          <a:p>
            <a:r>
              <a:rPr lang="ru-RU" sz="2800" dirty="0">
                <a:solidFill>
                  <a:srgbClr val="0070C0"/>
                </a:solidFill>
              </a:rPr>
              <a:t>Про что можно сказать: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«Свежий»… (воздух, огурец, хлеб, ветер);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«старый»… (дом, пень, человек, ботинок);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«свежая»… (булочка, новость, газета, скатерть);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«старая»…(мебель, сказка, книга, бабушка);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«свежее»… (молоко, мясо, варенье);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«старое»…(кресло, сиденье, окно).</a:t>
            </a:r>
          </a:p>
          <a:p>
            <a:r>
              <a:rPr lang="ru-RU" sz="2800" dirty="0">
                <a:solidFill>
                  <a:srgbClr val="0070C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2134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TOSHIBA\Desktop\Downloads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9" y="25694"/>
            <a:ext cx="9119873" cy="683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332656"/>
            <a:ext cx="770485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«Кто </a:t>
            </a:r>
            <a:r>
              <a:rPr lang="ru-RU" sz="3200" b="1" dirty="0">
                <a:solidFill>
                  <a:srgbClr val="0070C0"/>
                </a:solidFill>
              </a:rPr>
              <a:t>где живет?»</a:t>
            </a:r>
            <a:endParaRPr lang="ru-RU" sz="3200" dirty="0">
              <a:solidFill>
                <a:srgbClr val="0070C0"/>
              </a:solidFill>
            </a:endParaRPr>
          </a:p>
          <a:p>
            <a:r>
              <a:rPr lang="ru-RU" sz="2000" b="1" dirty="0">
                <a:solidFill>
                  <a:srgbClr val="0070C0"/>
                </a:solidFill>
              </a:rPr>
              <a:t>Цель:</a:t>
            </a:r>
            <a:r>
              <a:rPr lang="ru-RU" sz="2000" dirty="0">
                <a:solidFill>
                  <a:srgbClr val="0070C0"/>
                </a:solidFill>
              </a:rPr>
              <a:t> Закреплять знания детей о жилищах животных, насекомых.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Материал:</a:t>
            </a:r>
            <a:r>
              <a:rPr lang="ru-RU" sz="2000" dirty="0">
                <a:solidFill>
                  <a:srgbClr val="0070C0"/>
                </a:solidFill>
              </a:rPr>
              <a:t> Мяч.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Ход игры:</a:t>
            </a:r>
            <a:endParaRPr lang="ru-RU" sz="2000" dirty="0">
              <a:solidFill>
                <a:srgbClr val="0070C0"/>
              </a:solidFill>
            </a:endParaRPr>
          </a:p>
          <a:p>
            <a:r>
              <a:rPr lang="ru-RU" sz="2000" dirty="0">
                <a:solidFill>
                  <a:srgbClr val="0070C0"/>
                </a:solidFill>
              </a:rPr>
              <a:t>Кто в берлоге, кто в норе? Назови-ка поскорей! </a:t>
            </a:r>
          </a:p>
          <a:p>
            <a:r>
              <a:rPr lang="ru-RU" sz="2000" dirty="0">
                <a:solidFill>
                  <a:srgbClr val="0070C0"/>
                </a:solidFill>
              </a:rPr>
              <a:t>Бросая мяч ребенку, родители задают вопрос, а ребенок, возвращая мяч, отвечает. 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Взрослый</a:t>
            </a:r>
            <a:r>
              <a:rPr lang="ru-RU" sz="2400" b="1" dirty="0">
                <a:solidFill>
                  <a:srgbClr val="0070C0"/>
                </a:solidFill>
              </a:rPr>
              <a:t>: Кто живет в дупле? Белка. 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Кто живет в скворечнике? Скворцы. 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Кто живет в гнезде? Птицы: ласточки, кукушки сойки и т. д. 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Кто живет в будке? Собака. 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Кто живет в улье? Пчелы.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Кто живет в норе? Лиса.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Кто живет в логове? Волк. 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Кто живет в берлоге? Медведь. </a:t>
            </a:r>
          </a:p>
        </p:txBody>
      </p:sp>
    </p:spTree>
    <p:extLst>
      <p:ext uri="{BB962C8B-B14F-4D97-AF65-F5344CB8AC3E}">
        <p14:creationId xmlns:p14="http://schemas.microsoft.com/office/powerpoint/2010/main" val="412134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TOSHIBA\Desktop\Downloads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9" y="25694"/>
            <a:ext cx="9119873" cy="683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383387" y="1608210"/>
            <a:ext cx="5430625" cy="4033234"/>
            <a:chOff x="-469205" y="491294"/>
            <a:chExt cx="7065156" cy="5789350"/>
          </a:xfrm>
        </p:grpSpPr>
        <p:pic>
          <p:nvPicPr>
            <p:cNvPr id="5" name="Picture 2" descr="http://img0.liveinternet.ru/images/foto/c/1/apps/5/10/5010522_getimage_19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-469205" y="537562"/>
              <a:ext cx="3423092" cy="2571767"/>
            </a:xfrm>
            <a:prstGeom prst="rect">
              <a:avLst/>
            </a:prstGeom>
            <a:noFill/>
          </p:spPr>
        </p:pic>
        <p:pic>
          <p:nvPicPr>
            <p:cNvPr id="6" name="Picture 4" descr="http://img0.liveinternet.ru/images/foto/c/1/apps/5/10/5010514_getimage_11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-458437" y="3453335"/>
              <a:ext cx="3542781" cy="2827309"/>
            </a:xfrm>
            <a:prstGeom prst="rect">
              <a:avLst/>
            </a:prstGeom>
            <a:noFill/>
          </p:spPr>
        </p:pic>
        <p:pic>
          <p:nvPicPr>
            <p:cNvPr id="7" name="Picture 6" descr="http://img1.liveinternet.ru/images/foto/c/1/apps/5/10/5010521_getimage_1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3359724" y="491294"/>
              <a:ext cx="3236227" cy="2571767"/>
            </a:xfrm>
            <a:prstGeom prst="rect">
              <a:avLst/>
            </a:prstGeom>
            <a:noFill/>
          </p:spPr>
        </p:pic>
        <p:pic>
          <p:nvPicPr>
            <p:cNvPr id="8" name="Picture 10" descr="http://img0.liveinternet.ru/images/foto/c/1/apps/5/10/5010516_getimage_13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3359724" y="3452062"/>
              <a:ext cx="3236227" cy="2804560"/>
            </a:xfrm>
            <a:prstGeom prst="rect">
              <a:avLst/>
            </a:prstGeom>
            <a:noFill/>
          </p:spPr>
        </p:pic>
      </p:grpSp>
      <p:pic>
        <p:nvPicPr>
          <p:cNvPr id="9" name="Picture 2" descr="http://img1.liveinternet.ru/images/foto/c/1/apps/5/10/5010515_getimage_1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97412" y="1651312"/>
            <a:ext cx="2683230" cy="1780789"/>
          </a:xfrm>
          <a:prstGeom prst="rect">
            <a:avLst/>
          </a:prstGeom>
          <a:noFill/>
        </p:spPr>
      </p:pic>
      <p:pic>
        <p:nvPicPr>
          <p:cNvPr id="10" name="Picture 4" descr="http://img0.liveinternet.ru/images/foto/c/1/apps/5/10/5010520_getimage_17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93315" y="3688493"/>
            <a:ext cx="2891425" cy="195295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19672" y="260648"/>
            <a:ext cx="56048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0070C0"/>
                </a:solidFill>
              </a:rPr>
              <a:t>«Назови одним словом»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34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TOSHIBA\Desktop\Downloads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9" y="25694"/>
            <a:ext cx="9119873" cy="683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332656"/>
            <a:ext cx="730830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«Четвёртый </a:t>
            </a:r>
            <a:r>
              <a:rPr lang="ru-RU" sz="3200" b="1" dirty="0">
                <a:solidFill>
                  <a:srgbClr val="0070C0"/>
                </a:solidFill>
              </a:rPr>
              <a:t>лишний</a:t>
            </a:r>
            <a:r>
              <a:rPr lang="ru-RU" sz="3200" b="1" dirty="0" smtClean="0">
                <a:solidFill>
                  <a:srgbClr val="0070C0"/>
                </a:solidFill>
              </a:rPr>
              <a:t>»</a:t>
            </a:r>
          </a:p>
          <a:p>
            <a:pPr algn="ctr"/>
            <a:endParaRPr lang="ru-RU" sz="3200" b="1" dirty="0">
              <a:solidFill>
                <a:srgbClr val="0070C0"/>
              </a:solidFill>
            </a:endParaRPr>
          </a:p>
          <a:p>
            <a:r>
              <a:rPr lang="ru-RU" sz="2800" b="1" dirty="0">
                <a:solidFill>
                  <a:srgbClr val="0070C0"/>
                </a:solidFill>
              </a:rPr>
              <a:t>Цель: </a:t>
            </a:r>
            <a:r>
              <a:rPr lang="ru-RU" sz="2800" dirty="0">
                <a:solidFill>
                  <a:srgbClr val="0070C0"/>
                </a:solidFill>
              </a:rPr>
              <a:t>закрепление умения детей выделять общий признак в словах, развивать способность к обобщению.</a:t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b="1" dirty="0">
                <a:solidFill>
                  <a:srgbClr val="0070C0"/>
                </a:solidFill>
              </a:rPr>
              <a:t>Ход</a:t>
            </a:r>
            <a:r>
              <a:rPr lang="ru-RU" sz="2800" dirty="0">
                <a:solidFill>
                  <a:srgbClr val="0070C0"/>
                </a:solidFill>
              </a:rPr>
              <a:t>: педагог, бросая мяч ребёнку, называет четыре слова и просит определить, какое слово лишнее.</a:t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>Например: </a:t>
            </a:r>
            <a:r>
              <a:rPr lang="ru-RU" sz="2800" b="1" dirty="0">
                <a:solidFill>
                  <a:srgbClr val="0070C0"/>
                </a:solidFill>
              </a:rPr>
              <a:t>голубой, красный, зелёный, спелый.</a:t>
            </a:r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800" b="1" dirty="0">
                <a:solidFill>
                  <a:srgbClr val="0070C0"/>
                </a:solidFill>
              </a:rPr>
              <a:t>Кабачок, огурец, тыква, лимон.</a:t>
            </a:r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800" b="1" dirty="0">
                <a:solidFill>
                  <a:srgbClr val="0070C0"/>
                </a:solidFill>
              </a:rPr>
              <a:t>Пасмурно, ненастно, хмуро, ясно.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63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324</Words>
  <Application>Microsoft Office PowerPoint</Application>
  <PresentationFormat>Экран (4:3)</PresentationFormat>
  <Paragraphs>87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TOSHIBA</dc:creator>
  <cp:lastModifiedBy>TOSHIBA</cp:lastModifiedBy>
  <cp:revision>13</cp:revision>
  <dcterms:created xsi:type="dcterms:W3CDTF">2020-04-19T21:46:37Z</dcterms:created>
  <dcterms:modified xsi:type="dcterms:W3CDTF">2020-04-19T23:18:00Z</dcterms:modified>
</cp:coreProperties>
</file>