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85" r:id="rId2"/>
    <p:sldId id="262" r:id="rId3"/>
    <p:sldId id="263" r:id="rId4"/>
    <p:sldId id="284" r:id="rId5"/>
    <p:sldId id="286" r:id="rId6"/>
    <p:sldId id="283" r:id="rId7"/>
    <p:sldId id="278" r:id="rId8"/>
    <p:sldId id="280" r:id="rId9"/>
    <p:sldId id="287" r:id="rId10"/>
    <p:sldId id="265" r:id="rId11"/>
    <p:sldId id="266" r:id="rId12"/>
    <p:sldId id="277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>
      <p:cViewPr varScale="1">
        <p:scale>
          <a:sx n="93" d="100"/>
          <a:sy n="93" d="100"/>
        </p:scale>
        <p:origin x="193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8D1E5-BD40-4BFA-ADC6-ACAD7B0CD43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1D1F5-A1D6-42A7-893C-F76BAD8087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1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D1D1F5-A1D6-42A7-893C-F76BAD8087F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598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1D1F5-A1D6-42A7-893C-F76BAD8087F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7B572CD-8279-26A3-A834-8B7603484C3C}"/>
              </a:ext>
            </a:extLst>
          </p:cNvPr>
          <p:cNvSpPr txBox="1"/>
          <p:nvPr/>
        </p:nvSpPr>
        <p:spPr>
          <a:xfrm>
            <a:off x="1115616" y="1052736"/>
            <a:ext cx="675049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Arial" charset="0"/>
              </a:rPr>
              <a:t>«Использование ТРИЗ-технологий в речевом развитии дошкольников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634065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162" y="677380"/>
            <a:ext cx="8229600" cy="1143000"/>
          </a:xfrm>
        </p:spPr>
        <p:txBody>
          <a:bodyPr/>
          <a:lstStyle/>
          <a:p>
            <a:r>
              <a:rPr lang="ru-RU" sz="36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 речи  дошкольников  методами  ТРИЗ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01155" y="2172420"/>
            <a:ext cx="2448272" cy="1269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</a:rPr>
              <a:t>Обучение  составлению  сравнений</a:t>
            </a:r>
          </a:p>
        </p:txBody>
      </p:sp>
      <p:sp>
        <p:nvSpPr>
          <p:cNvPr id="4" name="Овал 3"/>
          <p:cNvSpPr/>
          <p:nvPr/>
        </p:nvSpPr>
        <p:spPr>
          <a:xfrm>
            <a:off x="3312548" y="1875728"/>
            <a:ext cx="2748353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</a:rPr>
              <a:t>Работа с противоречием</a:t>
            </a:r>
          </a:p>
        </p:txBody>
      </p:sp>
      <p:sp>
        <p:nvSpPr>
          <p:cNvPr id="5" name="Овал 4"/>
          <p:cNvSpPr/>
          <p:nvPr/>
        </p:nvSpPr>
        <p:spPr>
          <a:xfrm>
            <a:off x="6076900" y="1980540"/>
            <a:ext cx="2520280" cy="13388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</a:rPr>
              <a:t>Составление  рифмованных текстов</a:t>
            </a:r>
          </a:p>
        </p:txBody>
      </p:sp>
      <p:sp>
        <p:nvSpPr>
          <p:cNvPr id="6" name="Овал 5"/>
          <p:cNvSpPr/>
          <p:nvPr/>
        </p:nvSpPr>
        <p:spPr>
          <a:xfrm>
            <a:off x="1669976" y="4461556"/>
            <a:ext cx="2520280" cy="11528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</a:rPr>
              <a:t>Обучение  составлению  загадок</a:t>
            </a:r>
          </a:p>
        </p:txBody>
      </p:sp>
      <p:sp>
        <p:nvSpPr>
          <p:cNvPr id="7" name="Овал 6"/>
          <p:cNvSpPr/>
          <p:nvPr/>
        </p:nvSpPr>
        <p:spPr>
          <a:xfrm>
            <a:off x="5899906" y="4157388"/>
            <a:ext cx="2697274" cy="1457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</a:rPr>
              <a:t>Создание  текстов  сказочного  содержания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3189252" y="3216713"/>
            <a:ext cx="3056098" cy="13388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dirty="0">
                <a:solidFill>
                  <a:srgbClr val="C00000"/>
                </a:solidFill>
                <a:ea typeface="SimSun"/>
                <a:cs typeface="Symbol"/>
              </a:rPr>
              <a:t>       </a:t>
            </a:r>
            <a:r>
              <a:rPr lang="ru-RU" b="1" dirty="0">
                <a:solidFill>
                  <a:schemeClr val="bg1"/>
                </a:solidFill>
                <a:ea typeface="SimSun"/>
                <a:cs typeface="Symbol"/>
              </a:rPr>
              <a:t>Обучение творческому рассказыванию по картине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78277"/>
            <a:ext cx="6552728" cy="6479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Обучение детей творческому рассказыванию по картине 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При рассматривании картины используются следующие методические приемы: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Игровая мотивация «Волшебная картина»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Игра «Подзорная труба»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Игра «Фотографирование»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Игра «Вхождение в картину»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Игра «Живые картинки»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Игра «Превращение в объект на картине».</a:t>
            </a:r>
          </a:p>
          <a:p>
            <a:br>
              <a:rPr lang="ru-RU" altLang="ru-RU" b="1" dirty="0"/>
            </a:br>
            <a:br>
              <a:rPr lang="ru-RU" altLang="ru-RU" b="1" dirty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764704"/>
            <a:ext cx="655272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>
                <a:solidFill>
                  <a:srgbClr val="FF0000"/>
                </a:solidFill>
              </a:rPr>
              <a:t>«</a:t>
            </a:r>
            <a:r>
              <a:rPr lang="ru-RU" alt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Подбор прилагательных» или «Волшебный мешок»</a:t>
            </a:r>
            <a:br>
              <a:rPr lang="ru-RU" alt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игра интересна детям любого возраста, имеет несколько степеней сложности игры: малышам необходим наглядный единичный образ, старшим детям — словесный и не менее 2—3 образов. Содержание же игры заключается в следующем: ведущий показывает игрушку, картинку или называет слово, а участники по очереди называют как можно больше признаков, соответствующих предложенному объекту. Выигрывает тот, кто назовет для каждого из предъявленных предметов как можно больше признаков. Например, "собака" — большая, лохматая, добрая, веселая, охотничья, старая и т. п.</a:t>
            </a:r>
            <a:br>
              <a:rPr lang="ru-RU" altLang="ru-RU" b="1" dirty="0"/>
            </a:br>
            <a:br>
              <a:rPr lang="ru-RU" altLang="ru-RU" b="1" dirty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altLang="ru-RU" b="1" dirty="0"/>
            </a:br>
            <a:br>
              <a:rPr lang="ru-RU" altLang="ru-RU" b="1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-1035496"/>
            <a:ext cx="7992888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 «Зачем ? Какой?», «Волшебный мешок»,</a:t>
            </a:r>
            <a:b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«Снежный ком»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 делятся  на  две  команды «Зачем?»   и  «Какой?».                    Первая  команда  придумывает  способы  использования  какого-нибудь  объекта, например, чистого  листа  бумаги (рисовать, вырезать, </a:t>
            </a:r>
            <a:r>
              <a:rPr lang="ru-RU" alt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промакивать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и  т.д.) 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Вторая  команда  «Украшает» объект.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ребенок «опускает» слово в мешок и запоминает. На счет один, два, три – «выпустили» слова( активизация словаря, развитие кратковременной памяти.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дарю тебе слово…  (цепочка слов, например, сладкий – что может быть сладким? – сахар; сахар какой? – белый, что может быть белым? – снег и т.д. 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altLang="ru-RU" b="1" dirty="0"/>
            </a:br>
            <a:br>
              <a:rPr lang="ru-RU" altLang="ru-RU" b="1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-679817"/>
            <a:ext cx="66247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r>
              <a:rPr lang="ru-RU" alt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«Цепочка»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Учить детей выделять признаки объектов. Развивать, обогащать, активизировать словарь.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Ведущий показывает ребенку картинку с изображением объекта, он называет его. Затем картинка передается другому ребенку. Он должен назвать один из признаков объекта и передать картинку следующему. Нужно назвать как можно больше признаков и не повториться. Рекомендуется с младшего возраста.</a:t>
            </a:r>
            <a:br>
              <a:rPr lang="ru-RU" altLang="ru-RU" sz="2000" b="1" dirty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altLang="ru-RU" b="1" dirty="0"/>
            </a:br>
            <a:br>
              <a:rPr lang="ru-RU" altLang="ru-RU" b="1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-1323528"/>
            <a:ext cx="6624736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r>
              <a:rPr lang="ru-RU" alt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«Угадай по описанию» («Аноним»)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учить детей по описанию определять объект, развивать связную речь, умение составлять простые и сложные предложения.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Ведущий показывает картинку с изображенным объектом только одному из детей. Ребенок описывает объект (не называя его) так, чтобы остальные играющие догадались, о чем идет речь. 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Правило: ведущий описывает объект, следуя от общего к частному. 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ru-RU" sz="2000" b="1" dirty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altLang="ru-RU" b="1" dirty="0"/>
            </a:br>
            <a:br>
              <a:rPr lang="ru-RU" altLang="ru-RU" b="1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-679817"/>
            <a:ext cx="662473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r>
              <a:rPr lang="ru-RU" altLang="ru-RU" sz="2000" b="1" i="1" dirty="0">
                <a:solidFill>
                  <a:srgbClr val="0000FF"/>
                </a:solidFill>
              </a:rPr>
              <a:t> </a:t>
            </a:r>
            <a:br>
              <a:rPr lang="ru-RU" altLang="ru-RU" sz="2000" b="1" dirty="0"/>
            </a:br>
            <a:r>
              <a:rPr lang="ru-RU" altLang="ru-RU" sz="2000" b="1" dirty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836712"/>
            <a:ext cx="60486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400" b="1" i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«Мой, моя, мое, мои» </a:t>
            </a:r>
          </a:p>
          <a:p>
            <a:pPr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согласование местоимений мой, моя, мое, мои с существительными</a:t>
            </a:r>
          </a:p>
          <a:p>
            <a:pPr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На доску помещается четыре домика со схематическим изображением девочки (моя), мальчика (мой), солнышка (мое), девочки и мальчика (мои). Дети получают картинки с изображением различных предметов и «расселяют» их в нужные домики, составляя предложения: Это мой телефон. Это моя книга. И т.д.</a:t>
            </a:r>
            <a:r>
              <a:rPr lang="ru-RU" altLang="ru-RU" sz="24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altLang="ru-RU" b="1" dirty="0"/>
            </a:br>
            <a:br>
              <a:rPr lang="ru-RU" altLang="ru-RU" b="1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-679817"/>
            <a:ext cx="662473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br>
              <a:rPr lang="ru-RU" b="1" i="1" dirty="0">
                <a:solidFill>
                  <a:srgbClr val="FF0000"/>
                </a:solidFill>
              </a:rPr>
            </a:br>
            <a:r>
              <a:rPr lang="ru-RU" altLang="ru-RU" sz="2000" b="1" i="1" dirty="0">
                <a:solidFill>
                  <a:srgbClr val="0000FF"/>
                </a:solidFill>
              </a:rPr>
              <a:t> </a:t>
            </a:r>
            <a:br>
              <a:rPr lang="ru-RU" altLang="ru-RU" sz="2000" b="1" dirty="0"/>
            </a:br>
            <a:r>
              <a:rPr lang="ru-RU" altLang="ru-RU" sz="2000" b="1" dirty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48680"/>
            <a:ext cx="748883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b="1" i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“Теремок”</a:t>
            </a:r>
            <a:b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Каждому игроку раздаются карточки с изображениями различных предметов. По одной карточке на каждого участника.  Если играете вдвоем, то можно просто положить колоду с детскими картами рубашкой верх и </a:t>
            </a:r>
            <a:r>
              <a:rPr lang="ru-RU" altLang="ru-RU" b="1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поочереди</a:t>
            </a:r>
            <a: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вытаскивать картинки. Один из игроков назначается  хозяином условного теремка (коврик или детский домик), а другие (или другой) подходят к теремку  и просятся к нему в домик (на примере сказки):</a:t>
            </a:r>
            <a:b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Тук, тук, кто в теремочке живет?</a:t>
            </a:r>
            <a:b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Я, Гитара. А ты кто?</a:t>
            </a:r>
            <a:b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 я - удочка. Пусти меня в теремок?</a:t>
            </a:r>
            <a:b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Если скажешь, чем ты на меня похож, то пущу.</a:t>
            </a:r>
            <a:b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Гость должен сравнить оба рисунка, выявить общие признаки и назвать их. Например, и  гитары и  удочка сделаны из дерева. Или и у гитары и у удочки есть струна - веревочка. После этого гость заходит в теремок или просто помещает в домик карточку, и вступает в игру следующий участник игры, или тот же участник берет другую карточку из колоды.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980728"/>
            <a:ext cx="684076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«Хорошо-плохо»  </a:t>
            </a:r>
          </a:p>
          <a:p>
            <a:pPr>
              <a:buClr>
                <a:schemeClr val="accent3"/>
              </a:buClr>
              <a:defRPr/>
            </a:pPr>
            <a:r>
              <a:rPr lang="ru-RU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 у  детей  чувствительности  к  противоречиям</a:t>
            </a:r>
          </a:p>
          <a:p>
            <a:pPr>
              <a:buClr>
                <a:schemeClr val="accent3"/>
              </a:buCl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Обучение  формулированию  противоречий</a:t>
            </a:r>
          </a:p>
          <a:p>
            <a:pPr>
              <a:buClr>
                <a:schemeClr val="accent3"/>
              </a:buClr>
              <a:defRPr/>
            </a:pPr>
            <a:r>
              <a:rPr lang="ru-RU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Ход: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Дети делятся на две команды. Им показывают карточку с изображением объекта. Определив объект для анализа, команда «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называет, чем он хорош, а команда «П» - чем плох. За каждый правильный ответ дается жетон. Побеждает та команда, которая наберет больше жетонов.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«Зато…»</a:t>
            </a:r>
          </a:p>
          <a:p>
            <a:pPr>
              <a:buClr>
                <a:schemeClr val="accent3"/>
              </a:buClr>
              <a:defRPr/>
            </a:pPr>
            <a:r>
              <a:rPr lang="ru-RU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 у  детей  чувствительности  к  противоречиям</a:t>
            </a:r>
          </a:p>
          <a:p>
            <a:pPr>
              <a:buClr>
                <a:schemeClr val="accent3"/>
              </a:buCl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Обучение  формулированию  противоречий.</a:t>
            </a:r>
          </a:p>
          <a:p>
            <a:pPr>
              <a:buClr>
                <a:schemeClr val="accent3"/>
              </a:buCl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Идет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дождь-я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гуляю, ЗАТО могу целый день рисовать. Вышел на улицу и упал в лужу, ЗАТО,,,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764704"/>
            <a:ext cx="6336704" cy="5703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ТРИЗ - Теория Решения Изобретательских Задач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Основная задача ТРИЗ – это не сообщение новых знаний, а обучение детей способам самостоятельного добывания информации, что возможно  через поисковую деятельность,  через организованное коллективное рассуждение, через игры.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84784"/>
            <a:ext cx="2808287" cy="4105275"/>
          </a:xfrm>
          <a:prstGeom prst="rect">
            <a:avLst/>
          </a:prstGeom>
          <a:noFill/>
          <a:ln w="9525" cap="rnd">
            <a:solidFill>
              <a:schemeClr val="hlink"/>
            </a:solidFill>
            <a:prstDash val="sysDot"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764704"/>
            <a:ext cx="486003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Родоначальник, </a:t>
            </a:r>
            <a:b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основатель, «Отец» ТРИЗ</a:t>
            </a:r>
            <a:b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Генрих </a:t>
            </a:r>
            <a:r>
              <a:rPr lang="ru-RU" alt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Саулович</a:t>
            </a: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Альтшуллер</a:t>
            </a:r>
            <a:endParaRPr lang="ru-RU" alt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alt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Советский инженер, писатель-фантаст, ученый. Родом из Баку. Имеет  несколько  десятков  изобретений.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Первое авторское свидетельство  изобретателя  получил в  10  классе  за  аппарат  погружения  в  воду.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  из  самых  интересных изобретений - скафандр  для горноспасателей.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1945 году принялся за разработку научной технологии творчества. Очень  многое  сделал  для  организации </a:t>
            </a:r>
            <a:r>
              <a:rPr lang="ru-RU" alt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ТРИЗ-движения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  мире.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908720"/>
            <a:ext cx="67687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"Каждый ребенок изначально талантлив и даже гениален, но его надо научить ориентироваться в современном мире, чтобы при минимуме затрат достичь максимального эффекта"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(Генрих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Саулович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Альтшуллер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pic>
        <p:nvPicPr>
          <p:cNvPr id="40964" name="Picture 4" descr="https://topy-topy.ru/wp-content/uploads/2013/09/%D0%98-%D1%81%D0%BD%D0%BE%D0%B2%D0%B0-%D0%B2-%D1%88%D0%BA%D0%BE%D0%BB%D1%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149080"/>
            <a:ext cx="2641923" cy="1633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619672" y="456928"/>
            <a:ext cx="1201777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Технологии речевого развития</a:t>
            </a:r>
            <a:endParaRPr kumimoji="0" lang="ru-RU" sz="3200" b="0" i="0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ТРИЗ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(Теория Решения Изобретательских Задач)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Сказкотерапия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Мнемотехника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Игровые технологии В.В.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Воскобовича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Проектная деятельность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Лэпбук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Логоритмика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Сочинительство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Экспериментирование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Пальчиковая гимнастика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Артикуляционная гимнастика и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т.д.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822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2736"/>
            <a:ext cx="81009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работе с детьми, по данной технологии педагоги придерживаются следующего: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r>
              <a:rPr lang="en-US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Выслушивать каждого желающего.</a:t>
            </a:r>
          </a:p>
          <a:p>
            <a:pPr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Давать только положительные оценки, они раскрепощают!</a:t>
            </a:r>
          </a:p>
          <a:p>
            <a:pPr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Говорить: интересно, необычно, хорошо, любопытно!</a:t>
            </a:r>
          </a:p>
          <a:p>
            <a:pPr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Импровизировать в беседах на занятиях и идти за логикой ребёнка, подчиняясь ей, не навязывая своего мнения.</a:t>
            </a:r>
          </a:p>
          <a:p>
            <a:pPr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Учить детей возражать взрослым и друг другу, но возражать аргументировано, предлагая что–то взамен или                                                   доказывая.</a:t>
            </a:r>
            <a:endParaRPr lang="ru-RU" sz="2400" b="0" i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268760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результате занятий с применением технологии ТРИЗ у детей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Снимается чувство скованности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Преодолевается застенчивость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Развивается воображение, речевая и общая инициатива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Повышается уровень познавательных способностей, что помогает детям освободиться от инерции мышления.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476672"/>
            <a:ext cx="676875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Начинать деятельность с детьми нужно с постановки проблемы, поиска, цепочки вопросов:</a:t>
            </a: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Как?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Откуда?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Зачем?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Для чего?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Чем можно заменить?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Чем хорош?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Чем плох?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Чем полезен?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Чем неудобен?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Что делать?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Где можно использовать?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Как быть если…?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0FB996-6535-6B2A-5692-4DA3965A436C}"/>
              </a:ext>
            </a:extLst>
          </p:cNvPr>
          <p:cNvSpPr txBox="1"/>
          <p:nvPr/>
        </p:nvSpPr>
        <p:spPr>
          <a:xfrm>
            <a:off x="1674825" y="868433"/>
            <a:ext cx="653447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Используя в работе по развитию речи с дошкольниками элементы ТРИЗ, важно учитывать следующие дидактические принципы: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3ACB1134-1415-FAB3-B057-DD47C359AF81}"/>
              </a:ext>
            </a:extLst>
          </p:cNvPr>
          <p:cNvCxnSpPr>
            <a:cxnSpLocks/>
          </p:cNvCxnSpPr>
          <p:nvPr/>
        </p:nvCxnSpPr>
        <p:spPr>
          <a:xfrm flipH="1">
            <a:off x="2206784" y="2584190"/>
            <a:ext cx="248698" cy="511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C120BE9A-3744-2DDF-4498-574FFA1B25A7}"/>
              </a:ext>
            </a:extLst>
          </p:cNvPr>
          <p:cNvCxnSpPr>
            <a:cxnSpLocks/>
          </p:cNvCxnSpPr>
          <p:nvPr/>
        </p:nvCxnSpPr>
        <p:spPr>
          <a:xfrm flipH="1">
            <a:off x="2987824" y="2904548"/>
            <a:ext cx="360040" cy="1714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B00617DE-589C-94B4-0BD6-31E9ACB0CA0A}"/>
              </a:ext>
            </a:extLst>
          </p:cNvPr>
          <p:cNvCxnSpPr>
            <a:cxnSpLocks/>
          </p:cNvCxnSpPr>
          <p:nvPr/>
        </p:nvCxnSpPr>
        <p:spPr>
          <a:xfrm>
            <a:off x="4177233" y="2350223"/>
            <a:ext cx="0" cy="1048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87B86B34-1D47-D56B-1D48-60FC4504DAA4}"/>
              </a:ext>
            </a:extLst>
          </p:cNvPr>
          <p:cNvCxnSpPr>
            <a:cxnSpLocks/>
          </p:cNvCxnSpPr>
          <p:nvPr/>
        </p:nvCxnSpPr>
        <p:spPr>
          <a:xfrm>
            <a:off x="5292080" y="2438093"/>
            <a:ext cx="504056" cy="1790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0976315-270A-15D3-0E7A-09BE0B925375}"/>
              </a:ext>
            </a:extLst>
          </p:cNvPr>
          <p:cNvSpPr txBox="1"/>
          <p:nvPr/>
        </p:nvSpPr>
        <p:spPr>
          <a:xfrm>
            <a:off x="786206" y="3253827"/>
            <a:ext cx="24896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Принцип свободы выбора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E96AB8-5253-A3F1-3640-82DFC617652C}"/>
              </a:ext>
            </a:extLst>
          </p:cNvPr>
          <p:cNvSpPr txBox="1"/>
          <p:nvPr/>
        </p:nvSpPr>
        <p:spPr>
          <a:xfrm>
            <a:off x="1944216" y="4894542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Принцип открытости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F92727-A308-A4DA-98BA-235296028B23}"/>
              </a:ext>
            </a:extLst>
          </p:cNvPr>
          <p:cNvSpPr txBox="1"/>
          <p:nvPr/>
        </p:nvSpPr>
        <p:spPr>
          <a:xfrm>
            <a:off x="3666471" y="3441194"/>
            <a:ext cx="20162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Принцип деятельности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07DE844-5A0C-F090-DFEB-18ACAC14FB96}"/>
              </a:ext>
            </a:extLst>
          </p:cNvPr>
          <p:cNvSpPr txBox="1"/>
          <p:nvPr/>
        </p:nvSpPr>
        <p:spPr>
          <a:xfrm>
            <a:off x="5292080" y="4303745"/>
            <a:ext cx="25202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Принцип обратной связи </a:t>
            </a:r>
          </a:p>
        </p:txBody>
      </p: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86E13F0E-32EE-01F6-3D15-1CE850BF01DB}"/>
              </a:ext>
            </a:extLst>
          </p:cNvPr>
          <p:cNvCxnSpPr>
            <a:cxnSpLocks/>
          </p:cNvCxnSpPr>
          <p:nvPr/>
        </p:nvCxnSpPr>
        <p:spPr>
          <a:xfrm>
            <a:off x="6121450" y="2350223"/>
            <a:ext cx="390608" cy="1073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53D2C80-6D24-6242-46D2-5DE130EF6018}"/>
              </a:ext>
            </a:extLst>
          </p:cNvPr>
          <p:cNvSpPr txBox="1"/>
          <p:nvPr/>
        </p:nvSpPr>
        <p:spPr>
          <a:xfrm>
            <a:off x="6508733" y="3472748"/>
            <a:ext cx="22363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Принцип идеальности</a:t>
            </a:r>
          </a:p>
        </p:txBody>
      </p:sp>
    </p:spTree>
    <p:extLst>
      <p:ext uri="{BB962C8B-B14F-4D97-AF65-F5344CB8AC3E}">
        <p14:creationId xmlns:p14="http://schemas.microsoft.com/office/powerpoint/2010/main" val="52045923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1295</Words>
  <Application>Microsoft Office PowerPoint</Application>
  <PresentationFormat>Экран (4:3)</PresentationFormat>
  <Paragraphs>99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Monotype Corsiva</vt:lpstr>
      <vt:lpstr>Symbol</vt:lpstr>
      <vt:lpstr>Times New Roman</vt:lpstr>
      <vt:lpstr>Wingdings</vt:lpstr>
      <vt:lpstr>Wingdings 2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Развитие  речи  дошкольников  методами  ТРИЗ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Роман Янчевский</cp:lastModifiedBy>
  <cp:revision>50</cp:revision>
  <dcterms:created xsi:type="dcterms:W3CDTF">2014-07-06T18:18:01Z</dcterms:created>
  <dcterms:modified xsi:type="dcterms:W3CDTF">2023-12-26T22:13:17Z</dcterms:modified>
</cp:coreProperties>
</file>