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0" r:id="rId1"/>
  </p:sldMasterIdLst>
  <p:sldIdLst>
    <p:sldId id="256" r:id="rId2"/>
    <p:sldId id="291" r:id="rId3"/>
    <p:sldId id="292" r:id="rId4"/>
    <p:sldId id="294" r:id="rId5"/>
    <p:sldId id="286" r:id="rId6"/>
    <p:sldId id="290" r:id="rId7"/>
    <p:sldId id="288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9" autoAdjust="0"/>
    <p:restoredTop sz="94660"/>
  </p:normalViewPr>
  <p:slideViewPr>
    <p:cSldViewPr snapToGrid="0">
      <p:cViewPr varScale="1">
        <p:scale>
          <a:sx n="70" d="100"/>
          <a:sy n="70" d="100"/>
        </p:scale>
        <p:origin x="437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18AA-E818-465D-AD06-AEE1E8A5B727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8C91E94-90C9-4F4D-B92F-26728E6638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409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18AA-E818-465D-AD06-AEE1E8A5B727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8C91E94-90C9-4F4D-B92F-26728E6638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747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18AA-E818-465D-AD06-AEE1E8A5B727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8C91E94-90C9-4F4D-B92F-26728E6638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1637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18AA-E818-465D-AD06-AEE1E8A5B727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C91E94-90C9-4F4D-B92F-26728E6638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1750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18AA-E818-465D-AD06-AEE1E8A5B727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C91E94-90C9-4F4D-B92F-26728E6638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6078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18AA-E818-465D-AD06-AEE1E8A5B727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C91E94-90C9-4F4D-B92F-26728E6638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65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18AA-E818-465D-AD06-AEE1E8A5B727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1E94-90C9-4F4D-B92F-26728E6638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047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18AA-E818-465D-AD06-AEE1E8A5B727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1E94-90C9-4F4D-B92F-26728E6638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355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18AA-E818-465D-AD06-AEE1E8A5B727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1E94-90C9-4F4D-B92F-26728E6638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648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18AA-E818-465D-AD06-AEE1E8A5B727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8C91E94-90C9-4F4D-B92F-26728E6638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45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18AA-E818-465D-AD06-AEE1E8A5B727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8C91E94-90C9-4F4D-B92F-26728E6638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037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18AA-E818-465D-AD06-AEE1E8A5B727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8C91E94-90C9-4F4D-B92F-26728E6638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335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18AA-E818-465D-AD06-AEE1E8A5B727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1E94-90C9-4F4D-B92F-26728E6638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213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18AA-E818-465D-AD06-AEE1E8A5B727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1E94-90C9-4F4D-B92F-26728E6638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40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18AA-E818-465D-AD06-AEE1E8A5B727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1E94-90C9-4F4D-B92F-26728E6638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814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18AA-E818-465D-AD06-AEE1E8A5B727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C91E94-90C9-4F4D-B92F-26728E6638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30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418AA-E818-465D-AD06-AEE1E8A5B727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8C91E94-90C9-4F4D-B92F-26728E6638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695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  <p:sldLayoutId id="2147483982" r:id="rId12"/>
    <p:sldLayoutId id="2147483983" r:id="rId13"/>
    <p:sldLayoutId id="2147483984" r:id="rId14"/>
    <p:sldLayoutId id="2147483985" r:id="rId15"/>
    <p:sldLayoutId id="214748398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66109" y="785092"/>
            <a:ext cx="9038503" cy="39922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Информационная справка по результатам психологического  сопровождения  9, 11 классов по подготовке к  экзаменам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                                  Педагог-психолог МАОУ ОШ №1 : Орлова Н.Т.</a:t>
            </a:r>
          </a:p>
          <a:p>
            <a:endParaRPr lang="ru-RU" b="1" dirty="0" smtClean="0"/>
          </a:p>
          <a:p>
            <a:r>
              <a:rPr lang="ru-RU" b="1" dirty="0" smtClean="0"/>
              <a:t>                                                      2020-21 учебный год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4866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Цель обследования 9. 11 классов</a:t>
            </a:r>
            <a:r>
              <a:rPr lang="ru-RU" dirty="0" smtClean="0"/>
              <a:t>:  выявление обучающихся с высоким уровнем тревожности и проведение коррекционной работы по формированию стрессоустойчивости для подготовки и сдаче выпускных экзаменов.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0667" y="3777673"/>
            <a:ext cx="8915400" cy="3777622"/>
          </a:xfrm>
        </p:spPr>
        <p:txBody>
          <a:bodyPr>
            <a:normAutofit/>
          </a:bodyPr>
          <a:lstStyle/>
          <a:p>
            <a:r>
              <a:rPr lang="ru-RU" dirty="0" smtClean="0"/>
              <a:t>  успешной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758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2634" y="263892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Дата проведения</a:t>
            </a:r>
            <a:r>
              <a:rPr lang="ru-RU" dirty="0" smtClean="0"/>
              <a:t>: с 12.04.21 по 21.04.21 г. </a:t>
            </a:r>
            <a:br>
              <a:rPr lang="ru-RU" dirty="0" smtClean="0"/>
            </a:br>
            <a:r>
              <a:rPr lang="ru-RU" b="1" dirty="0" smtClean="0"/>
              <a:t>Методика</a:t>
            </a:r>
            <a:r>
              <a:rPr lang="ru-RU" dirty="0" smtClean="0"/>
              <a:t>: опросник Ч. Д. Спилбергера, Ю.Л. Ханина. Повторно12.05.-18.05.21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745" y="1416677"/>
            <a:ext cx="4185623" cy="513724"/>
          </a:xfrm>
        </p:spPr>
        <p:txBody>
          <a:bodyPr/>
          <a:lstStyle/>
          <a:p>
            <a:r>
              <a:rPr lang="ru-RU" dirty="0" smtClean="0"/>
              <a:t> 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7731" y="2060621"/>
            <a:ext cx="4513638" cy="398074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 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8383" y="1416677"/>
            <a:ext cx="4185618" cy="643943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88384" y="2060621"/>
            <a:ext cx="4185617" cy="398074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5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Количественный состав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 9-ые классы </a:t>
            </a:r>
            <a:r>
              <a:rPr lang="ru-RU" dirty="0" smtClean="0"/>
              <a:t>– по  списку 98 чел. обследовано-86 чел., что составляет </a:t>
            </a:r>
            <a:r>
              <a:rPr lang="ru-RU" b="1" dirty="0" smtClean="0"/>
              <a:t>87% </a:t>
            </a:r>
          </a:p>
          <a:p>
            <a:r>
              <a:rPr lang="ru-RU" b="1" dirty="0" smtClean="0"/>
              <a:t>11-ые классы- </a:t>
            </a:r>
            <a:r>
              <a:rPr lang="ru-RU" dirty="0" smtClean="0"/>
              <a:t>по школе 37 чел. обследовано- 35 чел., что составляет </a:t>
            </a:r>
            <a:r>
              <a:rPr lang="ru-RU" b="1" dirty="0" smtClean="0"/>
              <a:t>95%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Повторнно</a:t>
            </a:r>
            <a:r>
              <a:rPr lang="ru-RU" dirty="0" smtClean="0"/>
              <a:t> обследовано 14 чел., общее количество обследованных- </a:t>
            </a:r>
            <a:r>
              <a:rPr lang="ru-RU" b="1" dirty="0" smtClean="0"/>
              <a:t>135 </a:t>
            </a:r>
            <a:r>
              <a:rPr lang="ru-RU" b="1" dirty="0" err="1" smtClean="0"/>
              <a:t>чел.,что</a:t>
            </a:r>
            <a:r>
              <a:rPr lang="ru-RU" b="1" dirty="0" smtClean="0"/>
              <a:t> составляет охват 100 % .</a:t>
            </a:r>
          </a:p>
          <a:p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51692" y="1434905"/>
            <a:ext cx="4258945" cy="474205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91516" y="1283713"/>
            <a:ext cx="4353058" cy="49671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  <a:p>
            <a:r>
              <a:rPr lang="ru-RU" sz="2000" b="1" dirty="0" smtClean="0"/>
              <a:t>Задачи обследования</a:t>
            </a:r>
            <a:r>
              <a:rPr lang="ru-RU" sz="2000" dirty="0" smtClean="0"/>
              <a:t>:</a:t>
            </a:r>
          </a:p>
          <a:p>
            <a:r>
              <a:rPr lang="ru-RU" sz="2000" dirty="0" smtClean="0"/>
              <a:t>1.  Определить уровень ситуативной и личностной тревожности обучающихся;</a:t>
            </a:r>
          </a:p>
          <a:p>
            <a:r>
              <a:rPr lang="ru-RU" sz="2000" dirty="0" smtClean="0"/>
              <a:t>2 . Выявить группу риска и провести коррекционную работу</a:t>
            </a:r>
          </a:p>
          <a:p>
            <a:r>
              <a:rPr lang="ru-RU" sz="2000" dirty="0" smtClean="0"/>
              <a:t>3.  Интерпретировать полученные данные и сформулировать выводы.</a:t>
            </a:r>
          </a:p>
          <a:p>
            <a:endParaRPr lang="ru-RU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90100"/>
            <a:ext cx="227948" cy="2769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75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257578"/>
            <a:ext cx="10515600" cy="105606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146220"/>
            <a:ext cx="5157787" cy="69545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 Методика тревожности Спилбергера и Ханина для данного возраста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1841679"/>
            <a:ext cx="5157787" cy="46235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Единственной методикой, позволяющей дифференцированно измерять тревожность и как личностное свойство, и как состояние является методика, предложенная Ч. Д. Спилбергером. На основании этого был выбран  именно этот тест.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759855"/>
            <a:ext cx="5183188" cy="92727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1687133"/>
            <a:ext cx="4684690" cy="450253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13504" y="602734"/>
            <a:ext cx="50064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Краткая характеристика методики: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403927" y="4355152"/>
            <a:ext cx="917170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Согласно концепции Спилберга следует различать тревогу как состояние и тревожность как свойство личности</a:t>
            </a:r>
            <a:r>
              <a:rPr kumimoji="0" lang="ru-RU" altLang="zh-CN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altLang="zh-CN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5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747456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249251"/>
            <a:ext cx="4184035" cy="479211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21885" y="1560920"/>
            <a:ext cx="4649273" cy="5079683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94182" y="889797"/>
            <a:ext cx="556952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Таким образом, из общего количества обследованных обучающихся 9 и 11 классов (126 человек)</a:t>
            </a:r>
            <a:r>
              <a:rPr lang="ru-RU" u="sng" dirty="0" smtClean="0"/>
              <a:t> Ситуативная тревожность. </a:t>
            </a:r>
            <a:r>
              <a:rPr lang="ru-RU" b="1" dirty="0" smtClean="0"/>
              <a:t> </a:t>
            </a:r>
            <a:r>
              <a:rPr lang="ru-RU" u="sng" dirty="0" smtClean="0"/>
              <a:t>Низкий уровень у 12 обучающихся и умеренный- у 83 чел. Низкая ситуативная тревожность может плохо сказаться на результатах деятельности. Состояние ситуативной тревожности возникает как эмоциональная реакция на стрессовую ситуацию. Обычно уровень ситуативной тревожности изменяется в зависимости от ситуаций.  </a:t>
            </a:r>
            <a:r>
              <a:rPr lang="ru-RU" i="1" dirty="0" smtClean="0"/>
              <a:t>Но ситуативная тревожность не является изначально негативной чертой. </a:t>
            </a:r>
            <a:r>
              <a:rPr lang="ru-RU" u="sng" dirty="0" smtClean="0"/>
              <a:t>Определенный уровень тревожности — необходимое условие для успешной деятельности. При этом существует индивидуальный уровень «полезной тревоги». </a:t>
            </a:r>
            <a:br>
              <a:rPr lang="ru-RU" u="sng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025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149</TotalTime>
  <Words>278</Words>
  <Application>Microsoft Office PowerPoint</Application>
  <PresentationFormat>Широкоэкранный</PresentationFormat>
  <Paragraphs>36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Century Gothic</vt:lpstr>
      <vt:lpstr>Times New Roman</vt:lpstr>
      <vt:lpstr>Wingdings 3</vt:lpstr>
      <vt:lpstr>幼圆</vt:lpstr>
      <vt:lpstr>Легкий дым</vt:lpstr>
      <vt:lpstr> Информационная справка по результатам психологического  сопровождения  9, 11 классов по подготовке к  экзаменам</vt:lpstr>
      <vt:lpstr>  Цель обследования 9. 11 классов:  выявление обучающихся с высоким уровнем тревожности и проведение коррекционной работы по формированию стрессоустойчивости для подготовки и сдаче выпускных экзаменов.</vt:lpstr>
      <vt:lpstr> Дата проведения: с 12.04.21 по 21.04.21 г.  Методика: опросник Ч. Д. Спилбергера, Ю.Л. Ханина. Повторно12.05.-18.05.21 </vt:lpstr>
      <vt:lpstr>Количественный состав</vt:lpstr>
      <vt:lpstr> </vt:lpstr>
      <vt:lpstr> </vt:lpstr>
      <vt:lpstr>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 будущего</dc:title>
  <dc:creator>Гость</dc:creator>
  <cp:lastModifiedBy>admin</cp:lastModifiedBy>
  <cp:revision>22</cp:revision>
  <dcterms:created xsi:type="dcterms:W3CDTF">2017-10-17T05:11:49Z</dcterms:created>
  <dcterms:modified xsi:type="dcterms:W3CDTF">2023-12-27T21:42:52Z</dcterms:modified>
</cp:coreProperties>
</file>