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321" r:id="rId3"/>
    <p:sldId id="278" r:id="rId4"/>
    <p:sldId id="300" r:id="rId5"/>
    <p:sldId id="287" r:id="rId6"/>
    <p:sldId id="285" r:id="rId7"/>
    <p:sldId id="303" r:id="rId8"/>
    <p:sldId id="283" r:id="rId9"/>
    <p:sldId id="304" r:id="rId10"/>
    <p:sldId id="281" r:id="rId11"/>
    <p:sldId id="295" r:id="rId12"/>
    <p:sldId id="316" r:id="rId13"/>
    <p:sldId id="317" r:id="rId14"/>
    <p:sldId id="322" r:id="rId15"/>
    <p:sldId id="297" r:id="rId16"/>
    <p:sldId id="324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1111"/>
    <a:srgbClr val="66FF33"/>
    <a:srgbClr val="FF00FF"/>
    <a:srgbClr val="FF0000"/>
    <a:srgbClr val="009900"/>
    <a:srgbClr val="CC0066"/>
    <a:srgbClr val="FF0066"/>
    <a:srgbClr val="008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14" autoAdjust="0"/>
    <p:restoredTop sz="94660"/>
  </p:normalViewPr>
  <p:slideViewPr>
    <p:cSldViewPr>
      <p:cViewPr varScale="1">
        <p:scale>
          <a:sx n="65" d="100"/>
          <a:sy n="65" d="100"/>
        </p:scale>
        <p:origin x="119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52267EF-314D-4BCF-9BFE-64E98826CAA4}" type="datetime9">
              <a:rPr lang="ru-RU"/>
              <a:pPr>
                <a:defRPr/>
              </a:pPr>
              <a:t>29.12.2023 8:45:50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2BB6C8CD-E3F4-47A4-A264-F7C7980DC4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88639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551BC2A-CDB5-4C0D-A2DF-C982177C5F14}" type="datetime9">
              <a:rPr lang="ru-RU"/>
              <a:pPr>
                <a:defRPr/>
              </a:pPr>
              <a:t>29.12.2023 8:45:48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A81117DB-A702-4971-ACB9-EAAB3A4AB2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31236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2D239-F79C-4B6F-9A12-D9EC371BB662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8D93-41B3-4F21-AAFE-78270054F6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659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46E66-7C11-4308-AE4C-6BA59870B584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F27B04-D9E0-4C44-B9CD-8C043ED617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22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57BE-F9EE-49EF-A795-7EFC15E947A7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0B405-C374-40DA-8875-1C0388C7617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857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22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02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27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82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8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61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43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E90C9-A5F2-4E39-BFA2-BACFC4059A1D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33745-B274-417D-A8E6-2A098D78BE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14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12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30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4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AC10D-5E0B-4DB1-A52B-95AC2A9FF9C4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9EFE6-DDDE-4529-B564-06419802B1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908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D07A8-11ED-4147-AEEF-DD3F1B707169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C0448-196D-4985-8296-341D6C1840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044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85B4D-32DC-46FE-8BCF-4558A9CC0658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DEB00-ADB4-473B-8D42-6868EC1525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578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559CF-FCB8-4A4A-9FD8-AF88FFAE5B22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7077A-365A-4FF7-85C7-276FEAC2C8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835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84B11-120D-4C21-A6F6-17B76D78E1EC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71BC3-2A83-4C7B-B0D2-DB44074ED4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17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5AA07-17C6-4B68-BB09-258E285BC8D4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C9F0A-B2A0-4FA9-AAA3-23B6065BAC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617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DE9A0-CD5C-488C-9ECA-CACF71833A68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443FB-6367-495A-8318-81B8DA68CE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130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79DC29-6DA9-4B62-839D-841B4A67C352}" type="datetime1">
              <a:rPr lang="ru-RU"/>
              <a:pPr>
                <a:defRPr/>
              </a:pPr>
              <a:t>29.12.2023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AC8989"/>
                </a:solidFill>
                <a:latin typeface="Calibri" pitchFamily="34" charset="0"/>
              </a:defRPr>
            </a:lvl1pPr>
          </a:lstStyle>
          <a:p>
            <a:fld id="{A3C40537-8F6E-46BA-A250-1AC94A07529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8FD520A-5287-4D5E-897D-2F3A78DC16B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29.12.2023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F678B0C-55D7-4B86-8254-E6973CE14487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608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3.uploads.ru/BdO9t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73" y="0"/>
            <a:ext cx="9143999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xtLst/>
        </p:spPr>
      </p:pic>
      <p:pic>
        <p:nvPicPr>
          <p:cNvPr id="2050" name="Picture 2" descr="http://home-ledi.ru/images/pics/%D1%82%D0%B5%D1%85%D0%BD%D0%B8%D0%BA%D0%B0_%D1%87%D1%82%D0%B5%D0%BD%D0%B8%D1%8F_%D0%B2_1_%D0%BA%D0%BB%D0%B0%D1%81%D1%81%D0%B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310" y="4498073"/>
            <a:ext cx="3668862" cy="275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ко 4"/>
          <p:cNvSpPr/>
          <p:nvPr/>
        </p:nvSpPr>
        <p:spPr>
          <a:xfrm>
            <a:off x="34288" y="737560"/>
            <a:ext cx="7850080" cy="4758106"/>
          </a:xfrm>
          <a:prstGeom prst="cloud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2052" name="Picture 4" descr="http://www.litmir.me/BookBinary/193688/1393309968/i_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693430"/>
            <a:ext cx="3294280" cy="4129132"/>
          </a:xfrm>
          <a:prstGeom prst="ellipse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10372" y="1052734"/>
            <a:ext cx="6111802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b="1" cap="all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4F81BD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/>
              </a:rPr>
              <a:t>«Он </a:t>
            </a:r>
            <a:r>
              <a:rPr lang="ru-RU" sz="2400" b="1" cap="all" dirty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4F81BD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/>
              </a:rPr>
              <a:t>живой, он светится</a:t>
            </a:r>
            <a:r>
              <a:rPr lang="ru-RU" sz="2400" b="1" cap="all" dirty="0" smtClean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4F81BD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/>
              </a:rPr>
              <a:t>…»</a:t>
            </a:r>
            <a:endParaRPr lang="ru-RU" sz="2400" b="1" cap="all" dirty="0">
              <a:ln>
                <a:solidFill>
                  <a:srgbClr val="1F497D">
                    <a:lumMod val="75000"/>
                  </a:srgbClr>
                </a:solidFill>
              </a:ln>
              <a:solidFill>
                <a:srgbClr val="4F81BD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b="1" cap="all" dirty="0">
                <a:ln>
                  <a:solidFill>
                    <a:srgbClr val="1F497D">
                      <a:lumMod val="75000"/>
                    </a:srgbClr>
                  </a:solidFill>
                </a:ln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Calibri"/>
              </a:rPr>
              <a:t>О творчестве и жизни В.Ю. Драгунского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6826324" y="4109652"/>
            <a:ext cx="527958" cy="432048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426242" y="4592004"/>
            <a:ext cx="198708" cy="155179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134" y="5495666"/>
            <a:ext cx="2709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Автор: </a:t>
            </a:r>
            <a:r>
              <a:rPr lang="ru-RU" dirty="0" smtClean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Дорофеева О.В.</a:t>
            </a:r>
            <a:endParaRPr lang="ru-RU" dirty="0">
              <a:solidFill>
                <a:srgbClr val="1F497D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56102"/>
            <a:ext cx="770485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4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«Великие </a:t>
            </a:r>
            <a:r>
              <a:rPr lang="ru-RU" altLang="ru-RU" sz="24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люди России»</a:t>
            </a:r>
            <a:br>
              <a:rPr lang="ru-RU" altLang="ru-RU" sz="24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23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drag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4938" y="1831975"/>
            <a:ext cx="3851275" cy="4624388"/>
          </a:xfrm>
          <a:noFill/>
        </p:spPr>
      </p:pic>
      <p:sp>
        <p:nvSpPr>
          <p:cNvPr id="29699" name="Прямоугольник 1"/>
          <p:cNvSpPr>
            <a:spLocks noChangeArrowheads="1"/>
          </p:cNvSpPr>
          <p:nvPr/>
        </p:nvSpPr>
        <p:spPr bwMode="auto">
          <a:xfrm>
            <a:off x="93663" y="1831975"/>
            <a:ext cx="512127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Яков Аким, детский поэт и близкий друг Драгунского так говорил о творчестве Виктора Юзефовича: 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i="1" dirty="0">
                <a:latin typeface="Arial" charset="0"/>
              </a:rPr>
              <a:t>«Юному человеку нужны все витамины, в том числе все нравственные витамины. Витамины доброты, благородства, честности, порядочности, мужества. Все эти витамины дарил нашим детям щедро и талантливо Виктор Драгунский. Если бы я был доктором, я бы всем детям выписывал специальное лекарство: «Витамины Драгунского» - его рассказы.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0070C0"/>
                </a:solidFill>
                <a:latin typeface="Arial" charset="0"/>
              </a:rPr>
              <a:t>Принимать ежедневно!!!»</a:t>
            </a:r>
          </a:p>
        </p:txBody>
      </p:sp>
      <p:sp>
        <p:nvSpPr>
          <p:cNvPr id="29700" name="Прямоугольник 2"/>
          <p:cNvSpPr>
            <a:spLocks noChangeArrowheads="1"/>
          </p:cNvSpPr>
          <p:nvPr/>
        </p:nvSpPr>
        <p:spPr bwMode="auto">
          <a:xfrm>
            <a:off x="251520" y="617538"/>
            <a:ext cx="8784976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Виктора Юзефовича Драгунского нет с нами уже много лет, но </a:t>
            </a:r>
            <a:r>
              <a:rPr lang="ru-RU" altLang="ru-RU" sz="2000" b="1" dirty="0" smtClean="0">
                <a:latin typeface="Arial" charset="0"/>
              </a:rPr>
              <a:t>  </a:t>
            </a:r>
            <a:r>
              <a:rPr lang="ru-RU" altLang="ru-RU" sz="2000" b="1" dirty="0" smtClean="0">
                <a:solidFill>
                  <a:srgbClr val="FF0000"/>
                </a:solidFill>
                <a:latin typeface="Arial" charset="0"/>
              </a:rPr>
              <a:t>«</a:t>
            </a:r>
            <a:r>
              <a:rPr lang="ru-RU" altLang="ru-RU" sz="2000" b="1" dirty="0">
                <a:solidFill>
                  <a:srgbClr val="FF0000"/>
                </a:solidFill>
                <a:latin typeface="Arial" charset="0"/>
              </a:rPr>
              <a:t>Он живой и светится»</a:t>
            </a:r>
            <a:r>
              <a:rPr lang="ru-RU" altLang="ru-RU" sz="2000" b="1" dirty="0">
                <a:latin typeface="Arial" charset="0"/>
              </a:rPr>
              <a:t>, и  книжки его живут и сегодня, их с удовольствием читают ребятишки и перечитывают взрослые…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1BC3-2A83-4C7B-B0D2-DB44074ED4DF}" type="slidenum">
              <a:rPr lang="ru-RU" altLang="ru-RU" smtClean="0"/>
              <a:pPr/>
              <a:t>11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26116" y="339493"/>
            <a:ext cx="91701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Викторина для внимательных читателей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7120" y="1124744"/>
            <a:ext cx="64807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1.Имя и Отчество писателя Драгунского..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Виктор Юрьевич</a:t>
            </a:r>
          </a:p>
          <a:p>
            <a:r>
              <a:rPr lang="ru-RU" dirty="0" smtClean="0"/>
              <a:t>Виктор Юзефович</a:t>
            </a:r>
          </a:p>
          <a:p>
            <a:r>
              <a:rPr lang="ru-RU" dirty="0" smtClean="0"/>
              <a:t>Юрий Викторович</a:t>
            </a:r>
          </a:p>
          <a:p>
            <a:endParaRPr lang="ru-RU" dirty="0" smtClean="0"/>
          </a:p>
          <a:p>
            <a:r>
              <a:rPr lang="ru-RU" b="1" dirty="0" smtClean="0"/>
              <a:t>2.В каком году родился писатель?</a:t>
            </a:r>
          </a:p>
          <a:p>
            <a:r>
              <a:rPr lang="ru-RU" dirty="0" smtClean="0"/>
              <a:t>в 1915 году</a:t>
            </a:r>
          </a:p>
          <a:p>
            <a:r>
              <a:rPr lang="ru-RU" dirty="0" smtClean="0"/>
              <a:t>в 1914 году</a:t>
            </a:r>
          </a:p>
          <a:p>
            <a:r>
              <a:rPr lang="ru-RU" dirty="0" smtClean="0"/>
              <a:t>в 1913 году</a:t>
            </a:r>
          </a:p>
          <a:p>
            <a:endParaRPr lang="ru-RU" dirty="0" smtClean="0"/>
          </a:p>
          <a:p>
            <a:r>
              <a:rPr lang="ru-RU" b="1" dirty="0" smtClean="0"/>
              <a:t>3.Писатель Виктор Драгунский родился в городе...</a:t>
            </a:r>
          </a:p>
          <a:p>
            <a:r>
              <a:rPr lang="ru-RU" dirty="0" smtClean="0"/>
              <a:t>Нью-Йорке</a:t>
            </a:r>
          </a:p>
          <a:p>
            <a:r>
              <a:rPr lang="ru-RU" dirty="0" smtClean="0"/>
              <a:t>Москве</a:t>
            </a:r>
          </a:p>
          <a:p>
            <a:r>
              <a:rPr lang="ru-RU" dirty="0" smtClean="0"/>
              <a:t>Санкт-Петербурге</a:t>
            </a:r>
          </a:p>
          <a:p>
            <a:endParaRPr lang="ru-RU" dirty="0" smtClean="0"/>
          </a:p>
          <a:p>
            <a:r>
              <a:rPr lang="ru-RU" b="1" dirty="0" smtClean="0"/>
              <a:t>4.После школы Драгунский пошёл работать…</a:t>
            </a:r>
          </a:p>
          <a:p>
            <a:r>
              <a:rPr lang="ru-RU" dirty="0" smtClean="0"/>
              <a:t>строителем</a:t>
            </a:r>
          </a:p>
          <a:p>
            <a:r>
              <a:rPr lang="ru-RU" dirty="0" smtClean="0"/>
              <a:t>электриком</a:t>
            </a:r>
          </a:p>
          <a:p>
            <a:r>
              <a:rPr lang="ru-RU" dirty="0" smtClean="0"/>
              <a:t>токарем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9915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1BC3-2A83-4C7B-B0D2-DB44074ED4DF}" type="slidenum">
              <a:rPr lang="ru-RU" altLang="ru-RU" smtClean="0"/>
              <a:pPr/>
              <a:t>12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99895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5.После войны </a:t>
            </a:r>
            <a:r>
              <a:rPr lang="ru-RU" b="1" dirty="0" err="1" smtClean="0"/>
              <a:t>В.Ю.Драгунский</a:t>
            </a:r>
            <a:r>
              <a:rPr lang="ru-RU" b="1" dirty="0" smtClean="0"/>
              <a:t> начал работать...</a:t>
            </a:r>
          </a:p>
          <a:p>
            <a:r>
              <a:rPr lang="ru-RU" dirty="0" smtClean="0"/>
              <a:t>рыжим клоуном</a:t>
            </a:r>
          </a:p>
          <a:p>
            <a:r>
              <a:rPr lang="ru-RU" dirty="0" smtClean="0"/>
              <a:t>шорником</a:t>
            </a:r>
          </a:p>
          <a:p>
            <a:r>
              <a:rPr lang="ru-RU" dirty="0" smtClean="0"/>
              <a:t>лодочником</a:t>
            </a:r>
          </a:p>
          <a:p>
            <a:endParaRPr lang="ru-RU" dirty="0" smtClean="0"/>
          </a:p>
          <a:p>
            <a:r>
              <a:rPr lang="ru-RU" b="1" dirty="0"/>
              <a:t>6</a:t>
            </a:r>
            <a:r>
              <a:rPr lang="ru-RU" b="1" dirty="0" smtClean="0"/>
              <a:t>.Фамилия главного героя рассказов Дениски...</a:t>
            </a:r>
          </a:p>
          <a:p>
            <a:r>
              <a:rPr lang="ru-RU" dirty="0" smtClean="0"/>
              <a:t>Королёв</a:t>
            </a:r>
          </a:p>
          <a:p>
            <a:r>
              <a:rPr lang="ru-RU" dirty="0" smtClean="0"/>
              <a:t>Кораблёв</a:t>
            </a:r>
          </a:p>
          <a:p>
            <a:r>
              <a:rPr lang="ru-RU" dirty="0" smtClean="0"/>
              <a:t>Катеров</a:t>
            </a:r>
            <a:endParaRPr lang="ru-RU" dirty="0"/>
          </a:p>
          <a:p>
            <a:endParaRPr lang="ru-RU" dirty="0" smtClean="0"/>
          </a:p>
          <a:p>
            <a:r>
              <a:rPr lang="ru-RU" b="1" dirty="0"/>
              <a:t>7</a:t>
            </a:r>
            <a:r>
              <a:rPr lang="ru-RU" b="1" dirty="0" smtClean="0"/>
              <a:t>.Сколько весит Дениска в рассказе "Ровно 25 кило"?</a:t>
            </a:r>
          </a:p>
          <a:p>
            <a:r>
              <a:rPr lang="ru-RU" dirty="0" smtClean="0"/>
              <a:t>24,5 кг</a:t>
            </a:r>
          </a:p>
          <a:p>
            <a:r>
              <a:rPr lang="ru-RU" dirty="0" smtClean="0"/>
              <a:t>20 кг</a:t>
            </a:r>
          </a:p>
          <a:p>
            <a:r>
              <a:rPr lang="ru-RU" dirty="0" smtClean="0"/>
              <a:t>25 кг</a:t>
            </a:r>
          </a:p>
          <a:p>
            <a:endParaRPr lang="ru-RU" dirty="0"/>
          </a:p>
          <a:p>
            <a:r>
              <a:rPr lang="ru-RU" b="1" dirty="0" smtClean="0"/>
              <a:t>8. Какая буква заколдована?</a:t>
            </a:r>
          </a:p>
          <a:p>
            <a:r>
              <a:rPr lang="ru-RU" dirty="0" smtClean="0"/>
              <a:t>С</a:t>
            </a:r>
          </a:p>
          <a:p>
            <a:r>
              <a:rPr lang="ru-RU" dirty="0" smtClean="0"/>
              <a:t>Р</a:t>
            </a:r>
          </a:p>
          <a:p>
            <a:r>
              <a:rPr lang="ru-RU" dirty="0" smtClean="0"/>
              <a:t>Ш</a:t>
            </a:r>
          </a:p>
        </p:txBody>
      </p:sp>
    </p:spTree>
    <p:extLst>
      <p:ext uri="{BB962C8B-B14F-4D97-AF65-F5344CB8AC3E}">
        <p14:creationId xmlns:p14="http://schemas.microsoft.com/office/powerpoint/2010/main" val="20487296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71BC3-2A83-4C7B-B0D2-DB44074ED4DF}" type="slidenum">
              <a:rPr lang="ru-RU" altLang="ru-RU" smtClean="0"/>
              <a:pPr/>
              <a:t>13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99895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188640"/>
            <a:ext cx="9828584" cy="609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074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366755" cy="274042"/>
          </a:xfrm>
        </p:spPr>
        <p:txBody>
          <a:bodyPr/>
          <a:lstStyle/>
          <a:p>
            <a:pPr algn="l" eaLnBrk="1" hangingPunct="1">
              <a:defRPr/>
            </a:pP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4704"/>
            <a:ext cx="3449107" cy="5717611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rgbClr val="222222"/>
                </a:solidFill>
                <a:latin typeface="Raleway"/>
              </a:rPr>
              <a:t>— Я правильно сказала! У меня зуб вывалился и свистит. Я хочу сказать сыски, а у меня высвистывается сыски.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222222"/>
                </a:solidFill>
                <a:latin typeface="Raleway"/>
              </a:rPr>
              <a:t>Мишка сказал: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222222"/>
                </a:solidFill>
                <a:latin typeface="Raleway"/>
              </a:rPr>
              <a:t>— Эка невидаль! У нее зуб вывалился! У меня целых три вывалилось да два шатаются, а я все равно говорю правильно! Вот слушай: </a:t>
            </a:r>
            <a:r>
              <a:rPr lang="ru-RU" sz="1800" dirty="0" err="1">
                <a:solidFill>
                  <a:srgbClr val="222222"/>
                </a:solidFill>
                <a:latin typeface="Raleway"/>
              </a:rPr>
              <a:t>хыхки</a:t>
            </a:r>
            <a:r>
              <a:rPr lang="ru-RU" sz="1800" dirty="0">
                <a:solidFill>
                  <a:srgbClr val="222222"/>
                </a:solidFill>
                <a:latin typeface="Raleway"/>
              </a:rPr>
              <a:t>! Что? Правда, здорово — </a:t>
            </a:r>
            <a:r>
              <a:rPr lang="ru-RU" sz="1800" dirty="0" err="1">
                <a:solidFill>
                  <a:srgbClr val="222222"/>
                </a:solidFill>
                <a:latin typeface="Raleway"/>
              </a:rPr>
              <a:t>хыхх</a:t>
            </a:r>
            <a:r>
              <a:rPr lang="ru-RU" sz="1800" dirty="0">
                <a:solidFill>
                  <a:srgbClr val="222222"/>
                </a:solidFill>
                <a:latin typeface="Raleway"/>
              </a:rPr>
              <a:t>-кии! Вот как у меня ловко выходит: </a:t>
            </a:r>
            <a:r>
              <a:rPr lang="ru-RU" sz="1800" dirty="0" err="1">
                <a:solidFill>
                  <a:srgbClr val="222222"/>
                </a:solidFill>
                <a:latin typeface="Raleway"/>
              </a:rPr>
              <a:t>хыхки</a:t>
            </a:r>
            <a:r>
              <a:rPr lang="ru-RU" sz="1800" dirty="0">
                <a:solidFill>
                  <a:srgbClr val="222222"/>
                </a:solidFill>
                <a:latin typeface="Raleway"/>
              </a:rPr>
              <a:t>! Я даже петь могу: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222222"/>
                </a:solidFill>
                <a:latin typeface="Raleway"/>
              </a:rPr>
              <a:t>	Ох</a:t>
            </a:r>
            <a:r>
              <a:rPr lang="ru-RU" sz="1800" dirty="0">
                <a:solidFill>
                  <a:srgbClr val="222222"/>
                </a:solidFill>
                <a:latin typeface="Raleway"/>
              </a:rPr>
              <a:t>, </a:t>
            </a:r>
            <a:r>
              <a:rPr lang="ru-RU" sz="1800" dirty="0" err="1">
                <a:solidFill>
                  <a:srgbClr val="222222"/>
                </a:solidFill>
                <a:latin typeface="Raleway"/>
              </a:rPr>
              <a:t>хыхечка</a:t>
            </a:r>
            <a:r>
              <a:rPr lang="ru-RU" sz="1800" dirty="0">
                <a:solidFill>
                  <a:srgbClr val="222222"/>
                </a:solidFill>
                <a:latin typeface="Raleway"/>
              </a:rPr>
              <a:t> зеленая,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222222"/>
                </a:solidFill>
                <a:latin typeface="Raleway"/>
              </a:rPr>
              <a:t>	</a:t>
            </a:r>
            <a:r>
              <a:rPr lang="ru-RU" sz="1800" dirty="0" err="1" smtClean="0">
                <a:solidFill>
                  <a:srgbClr val="222222"/>
                </a:solidFill>
                <a:latin typeface="Raleway"/>
              </a:rPr>
              <a:t>Боюся</a:t>
            </a:r>
            <a:r>
              <a:rPr lang="ru-RU" sz="1800" dirty="0" smtClean="0">
                <a:solidFill>
                  <a:srgbClr val="222222"/>
                </a:solidFill>
                <a:latin typeface="Raleway"/>
              </a:rPr>
              <a:t> </a:t>
            </a:r>
            <a:r>
              <a:rPr lang="ru-RU" sz="1800" dirty="0" err="1">
                <a:solidFill>
                  <a:srgbClr val="222222"/>
                </a:solidFill>
                <a:latin typeface="Raleway"/>
              </a:rPr>
              <a:t>уколюся</a:t>
            </a:r>
            <a:r>
              <a:rPr lang="ru-RU" sz="1800" dirty="0">
                <a:solidFill>
                  <a:srgbClr val="222222"/>
                </a:solidFill>
                <a:latin typeface="Raleway"/>
              </a:rPr>
              <a:t> я.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kumimoji="1" lang="ru-RU" altLang="ru-RU" sz="1400" dirty="0" smtClean="0">
              <a:solidFill>
                <a:schemeClr val="hlin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050" y="692696"/>
            <a:ext cx="4996517" cy="52185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366755" cy="274042"/>
          </a:xfrm>
        </p:spPr>
        <p:txBody>
          <a:bodyPr/>
          <a:lstStyle/>
          <a:p>
            <a:pPr algn="l" eaLnBrk="1" hangingPunct="1">
              <a:defRPr/>
            </a:pP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4704"/>
            <a:ext cx="3449107" cy="5717611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>
                <a:solidFill>
                  <a:srgbClr val="222222"/>
                </a:solidFill>
                <a:latin typeface="Raleway"/>
              </a:rPr>
              <a:t> </a:t>
            </a:r>
            <a:r>
              <a:rPr lang="ru-RU" sz="1600" dirty="0" smtClean="0">
                <a:solidFill>
                  <a:srgbClr val="222222"/>
                </a:solidFill>
                <a:latin typeface="Raleway"/>
              </a:rPr>
              <a:t> Но </a:t>
            </a:r>
            <a:r>
              <a:rPr lang="ru-RU" sz="1600" dirty="0">
                <a:solidFill>
                  <a:srgbClr val="222222"/>
                </a:solidFill>
                <a:latin typeface="Raleway"/>
              </a:rPr>
              <a:t>Аленка как закричит. Одна громче нас двоих: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222222"/>
                </a:solidFill>
                <a:latin typeface="Raleway"/>
              </a:rPr>
              <a:t>— Неправильно! Ура! Ты говоришь </a:t>
            </a:r>
            <a:r>
              <a:rPr lang="ru-RU" sz="1600" dirty="0" err="1">
                <a:solidFill>
                  <a:srgbClr val="222222"/>
                </a:solidFill>
                <a:latin typeface="Raleway"/>
              </a:rPr>
              <a:t>хыхки</a:t>
            </a:r>
            <a:r>
              <a:rPr lang="ru-RU" sz="1600" dirty="0">
                <a:solidFill>
                  <a:srgbClr val="222222"/>
                </a:solidFill>
                <a:latin typeface="Raleway"/>
              </a:rPr>
              <a:t>, а надо сыски!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222222"/>
                </a:solidFill>
                <a:latin typeface="Raleway"/>
              </a:rPr>
              <a:t>  А </a:t>
            </a:r>
            <a:r>
              <a:rPr lang="ru-RU" sz="1600" dirty="0">
                <a:solidFill>
                  <a:srgbClr val="222222"/>
                </a:solidFill>
                <a:latin typeface="Raleway"/>
              </a:rPr>
              <a:t>Мишка: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222222"/>
                </a:solidFill>
                <a:latin typeface="Raleway"/>
              </a:rPr>
              <a:t>— Именно, что не надо сыски, а надо </a:t>
            </a:r>
            <a:r>
              <a:rPr lang="ru-RU" sz="1600" dirty="0" err="1">
                <a:solidFill>
                  <a:srgbClr val="222222"/>
                </a:solidFill>
                <a:latin typeface="Raleway"/>
              </a:rPr>
              <a:t>хыхки</a:t>
            </a:r>
            <a:r>
              <a:rPr lang="ru-RU" sz="1600" dirty="0">
                <a:solidFill>
                  <a:srgbClr val="222222"/>
                </a:solidFill>
                <a:latin typeface="Raleway"/>
              </a:rPr>
              <a:t>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222222"/>
                </a:solidFill>
                <a:latin typeface="Raleway"/>
              </a:rPr>
              <a:t>  И </a:t>
            </a:r>
            <a:r>
              <a:rPr lang="ru-RU" sz="1600" dirty="0">
                <a:solidFill>
                  <a:srgbClr val="222222"/>
                </a:solidFill>
                <a:latin typeface="Raleway"/>
              </a:rPr>
              <a:t>оба давай реветь. Только и слышно: Сыски! — </a:t>
            </a:r>
            <a:r>
              <a:rPr lang="ru-RU" sz="1600" dirty="0" err="1">
                <a:solidFill>
                  <a:srgbClr val="222222"/>
                </a:solidFill>
                <a:latin typeface="Raleway"/>
              </a:rPr>
              <a:t>Хыхки</a:t>
            </a:r>
            <a:r>
              <a:rPr lang="ru-RU" sz="1600" dirty="0">
                <a:solidFill>
                  <a:srgbClr val="222222"/>
                </a:solidFill>
                <a:latin typeface="Raleway"/>
              </a:rPr>
              <a:t>! — Сыски!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222222"/>
                </a:solidFill>
                <a:latin typeface="Raleway"/>
              </a:rPr>
              <a:t>  Глядя </a:t>
            </a:r>
            <a:r>
              <a:rPr lang="ru-RU" sz="1600" dirty="0">
                <a:solidFill>
                  <a:srgbClr val="222222"/>
                </a:solidFill>
                <a:latin typeface="Raleway"/>
              </a:rPr>
              <a:t>на них, я так хохотал, что даже проголодался. Я шел домой и все время думал: чего они так спорили, раз оба не правы? Ведь это очень простое слово. Я остановился и внятно сказал: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222222"/>
                </a:solidFill>
                <a:latin typeface="Raleway"/>
              </a:rPr>
              <a:t>— Никакие не сыски. Никакие не </a:t>
            </a:r>
            <a:r>
              <a:rPr lang="ru-RU" sz="1600" dirty="0" err="1">
                <a:solidFill>
                  <a:srgbClr val="222222"/>
                </a:solidFill>
                <a:latin typeface="Raleway"/>
              </a:rPr>
              <a:t>хыхки</a:t>
            </a:r>
            <a:r>
              <a:rPr lang="ru-RU" sz="1600" dirty="0">
                <a:solidFill>
                  <a:srgbClr val="222222"/>
                </a:solidFill>
                <a:latin typeface="Raleway"/>
              </a:rPr>
              <a:t>, а коротко и ясно: </a:t>
            </a:r>
            <a:r>
              <a:rPr lang="ru-RU" sz="1600" dirty="0" err="1">
                <a:solidFill>
                  <a:srgbClr val="222222"/>
                </a:solidFill>
                <a:latin typeface="Raleway"/>
              </a:rPr>
              <a:t>фыфки</a:t>
            </a:r>
            <a:r>
              <a:rPr lang="ru-RU" sz="1600" dirty="0">
                <a:solidFill>
                  <a:srgbClr val="222222"/>
                </a:solidFill>
                <a:latin typeface="Raleway"/>
              </a:rPr>
              <a:t>!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222222"/>
                </a:solidFill>
                <a:latin typeface="Raleway"/>
              </a:rPr>
              <a:t>Вот и все!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kumimoji="1" lang="ru-RU" altLang="ru-RU" sz="1400" dirty="0" smtClean="0">
              <a:solidFill>
                <a:schemeClr val="hlin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548680"/>
            <a:ext cx="4090814" cy="586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22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3250" cy="1120775"/>
          </a:xfrm>
        </p:spPr>
        <p:txBody>
          <a:bodyPr/>
          <a:lstStyle/>
          <a:p>
            <a:r>
              <a:rPr lang="ru-RU" altLang="ru-RU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ДЕТСТВО</a:t>
            </a:r>
          </a:p>
        </p:txBody>
      </p:sp>
      <p:sp>
        <p:nvSpPr>
          <p:cNvPr id="6148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1B0C1F5-2E5D-4A84-98D6-C52439B0779C}" type="slidenum">
              <a:rPr lang="ru-RU" altLang="ru-RU" sz="1200">
                <a:solidFill>
                  <a:srgbClr val="AC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dirty="0">
              <a:solidFill>
                <a:srgbClr val="AC8989"/>
              </a:solidFill>
            </a:endParaRPr>
          </a:p>
        </p:txBody>
      </p:sp>
      <p:pic>
        <p:nvPicPr>
          <p:cNvPr id="6149" name="Picture 4" descr="Драгунский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40" y="1484784"/>
            <a:ext cx="3209925" cy="4559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0" name="Прямоугольник 4"/>
          <p:cNvSpPr>
            <a:spLocks noChangeArrowheads="1"/>
          </p:cNvSpPr>
          <p:nvPr/>
        </p:nvSpPr>
        <p:spPr bwMode="auto">
          <a:xfrm>
            <a:off x="3455065" y="1579508"/>
            <a:ext cx="5565109" cy="404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Виктор Драгунский родился 30 ноября 1913 года в городе Нью-Йорке, в Америке, куда его родители в поисках лучшей жизни эмигрировали из Белоруссии незадолго до рождения сына. </a:t>
            </a:r>
          </a:p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Отец - </a:t>
            </a:r>
            <a:r>
              <a:rPr lang="ru-RU" altLang="ru-RU" sz="2000" b="1" dirty="0" err="1">
                <a:latin typeface="Arial" charset="0"/>
              </a:rPr>
              <a:t>Юда</a:t>
            </a:r>
            <a:r>
              <a:rPr lang="ru-RU" altLang="ru-RU" sz="2000" b="1" dirty="0">
                <a:latin typeface="Arial" charset="0"/>
              </a:rPr>
              <a:t> </a:t>
            </a:r>
            <a:r>
              <a:rPr lang="ru-RU" altLang="ru-RU" sz="2000" b="1" dirty="0" err="1">
                <a:latin typeface="Arial" charset="0"/>
              </a:rPr>
              <a:t>Фалькович</a:t>
            </a:r>
            <a:r>
              <a:rPr lang="ru-RU" altLang="ru-RU" sz="2000" b="1" dirty="0">
                <a:latin typeface="Arial" charset="0"/>
              </a:rPr>
              <a:t> </a:t>
            </a:r>
            <a:r>
              <a:rPr lang="ru-RU" altLang="ru-RU" sz="2000" b="1" dirty="0" err="1" smtClean="0">
                <a:latin typeface="Arial" charset="0"/>
              </a:rPr>
              <a:t>Перцовский</a:t>
            </a:r>
            <a:r>
              <a:rPr lang="ru-RU" altLang="ru-RU" sz="2000" b="1" dirty="0" smtClean="0">
                <a:latin typeface="Arial" charset="0"/>
              </a:rPr>
              <a:t>,  мать </a:t>
            </a:r>
            <a:r>
              <a:rPr lang="ru-RU" altLang="ru-RU" sz="2000" b="1" dirty="0">
                <a:latin typeface="Arial" charset="0"/>
              </a:rPr>
              <a:t>- Рита </a:t>
            </a:r>
            <a:r>
              <a:rPr lang="ru-RU" altLang="ru-RU" sz="2000" b="1" dirty="0" err="1">
                <a:latin typeface="Arial" charset="0"/>
              </a:rPr>
              <a:t>Лейбовна</a:t>
            </a:r>
            <a:r>
              <a:rPr lang="ru-RU" altLang="ru-RU" sz="2000" b="1" dirty="0">
                <a:latin typeface="Arial" charset="0"/>
              </a:rPr>
              <a:t> Драгунская </a:t>
            </a:r>
            <a:endParaRPr lang="ru-RU" altLang="ru-RU" sz="2000" b="1" dirty="0" smtClean="0">
              <a:latin typeface="Arial" charset="0"/>
            </a:endParaRPr>
          </a:p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Arial" charset="0"/>
              </a:rPr>
              <a:t>Не </a:t>
            </a:r>
            <a:r>
              <a:rPr lang="ru-RU" altLang="ru-RU" sz="2000" b="1" dirty="0">
                <a:latin typeface="Arial" charset="0"/>
              </a:rPr>
              <a:t>прижившись в Америке, в 1914 году они вернулись с крошечным сыном на Родину, в Гомель, за два месяца до Первой мировой войны.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7452" y="687658"/>
            <a:ext cx="2840037" cy="435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244198" y="5309411"/>
            <a:ext cx="9037638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Он имел замечательную память, был от природы артистичен и обладал неподражаемым чувством юмора.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b="1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В  1925 году семья переехала в Москву.</a:t>
            </a: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250825" y="692696"/>
            <a:ext cx="5689600" cy="3901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ts val="27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Arial" charset="0"/>
              </a:rPr>
              <a:t>В </a:t>
            </a:r>
            <a:r>
              <a:rPr lang="ru-RU" altLang="ru-RU" sz="2000" b="1" dirty="0">
                <a:latin typeface="Arial" charset="0"/>
              </a:rPr>
              <a:t>1918 году отец Виктора умер от тифа. </a:t>
            </a:r>
            <a:r>
              <a:rPr lang="ru-RU" altLang="ru-RU" sz="2000" b="1" dirty="0" smtClean="0">
                <a:latin typeface="Arial" charset="0"/>
              </a:rPr>
              <a:t>В </a:t>
            </a:r>
            <a:r>
              <a:rPr lang="ru-RU" altLang="ru-RU" sz="2000" b="1" dirty="0">
                <a:latin typeface="Arial" charset="0"/>
              </a:rPr>
              <a:t>1922 году появился другой отчим — актёр водевильного еврейского театра Михаил Рубин (1894—1962), вместе с которым семья ездила в гастрольные поездки по стране. </a:t>
            </a:r>
          </a:p>
          <a:p>
            <a:pPr algn="ctr" eaLnBrk="1" hangingPunct="1">
              <a:lnSpc>
                <a:spcPts val="2700"/>
              </a:lnSpc>
              <a:spcBef>
                <a:spcPct val="0"/>
              </a:spcBef>
              <a:buFontTx/>
              <a:buNone/>
            </a:pPr>
            <a:endParaRPr lang="ru-RU" altLang="ru-RU" sz="2000" b="1" dirty="0">
              <a:latin typeface="Arial" charset="0"/>
            </a:endParaRPr>
          </a:p>
          <a:p>
            <a:pPr algn="ctr" eaLnBrk="1" hangingPunct="1">
              <a:lnSpc>
                <a:spcPts val="27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Мальчик много чему научился за два года кочевья: декламировать куплеты, бить чечётку, пародировать актёров. </a:t>
            </a:r>
          </a:p>
          <a:p>
            <a:pPr algn="ctr" eaLnBrk="1" hangingPunct="1">
              <a:lnSpc>
                <a:spcPts val="2700"/>
              </a:lnSpc>
              <a:spcBef>
                <a:spcPct val="0"/>
              </a:spcBef>
              <a:buFontTx/>
              <a:buNone/>
            </a:pPr>
            <a:endParaRPr lang="ru-RU" altLang="ru-RU" sz="2000" b="1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5" descr="токарь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4463" y="2349500"/>
            <a:ext cx="6480175" cy="39576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190500" y="404664"/>
            <a:ext cx="8928100" cy="1734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6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Об учебе в высшем учебном заведении не могло быть и речи. </a:t>
            </a:r>
          </a:p>
          <a:p>
            <a:pPr algn="ctr">
              <a:lnSpc>
                <a:spcPts val="26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</a:rPr>
              <a:t>И вот окончив школу, Виктор пошел работать учеником токаря на завод. Завод находился на окраине, вставать приходилось очень рано. И однажды, не выспавшись, он прилег под станком и уснул. Там его застал мастер. Приговор был короткий и жестокий: уволить!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98" name="Rectangle 1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0" y="1457449"/>
            <a:ext cx="4097287" cy="4191000"/>
          </a:xfrm>
        </p:spPr>
        <p:txBody>
          <a:bodyPr/>
          <a:lstStyle/>
          <a:p>
            <a:pPr algn="just" eaLnBrk="1" hangingPunct="1">
              <a:lnSpc>
                <a:spcPts val="2800"/>
              </a:lnSpc>
              <a:defRPr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Драгунский рвался на фронт, врачи из-за болезни не разрешили,  но он не сдался и поступил в ополчение.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Ополчение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– это войска, которые создаются во время войны в помощь основной армии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из добровольцев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1" name="Rectangle 11"/>
          <p:cNvSpPr>
            <a:spLocks noGrp="1" noChangeArrowheads="1"/>
          </p:cNvSpPr>
          <p:nvPr>
            <p:ph sz="half" idx="4294967295"/>
          </p:nvPr>
        </p:nvSpPr>
        <p:spPr>
          <a:xfrm>
            <a:off x="684213" y="2060575"/>
            <a:ext cx="5327650" cy="1042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700" smtClean="0"/>
              <a:t>	</a:t>
            </a:r>
            <a:endParaRPr lang="ru-RU" altLang="ru-RU" sz="2200" smtClean="0"/>
          </a:p>
        </p:txBody>
      </p:sp>
      <p:pic>
        <p:nvPicPr>
          <p:cNvPr id="272408" name="Picture 24" descr="война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744912" cy="4424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293" name="Заголовок 1"/>
          <p:cNvSpPr txBox="1">
            <a:spLocks/>
          </p:cNvSpPr>
          <p:nvPr/>
        </p:nvSpPr>
        <p:spPr bwMode="auto">
          <a:xfrm>
            <a:off x="661080" y="260648"/>
            <a:ext cx="822325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44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ПРИШЛА ВОЙНА...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844551"/>
            <a:ext cx="9084848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Arial" charset="0"/>
                <a:cs typeface="Arial" charset="0"/>
              </a:rPr>
              <a:t>     Драгунский неожиданно для всех бросает театр и уходит в цирк работать </a:t>
            </a:r>
            <a:r>
              <a:rPr lang="ru-RU" altLang="ru-RU" sz="2000" dirty="0" smtClean="0">
                <a:latin typeface="Arial" charset="0"/>
                <a:cs typeface="Arial" charset="0"/>
              </a:rPr>
              <a:t>… </a:t>
            </a:r>
            <a:r>
              <a:rPr lang="ru-RU" altLang="ru-RU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рыжим клоуном!  </a:t>
            </a:r>
            <a:r>
              <a:rPr lang="ru-RU" altLang="ru-RU" sz="2000" dirty="0">
                <a:latin typeface="Arial" charset="0"/>
                <a:cs typeface="Arial" charset="0"/>
              </a:rPr>
              <a:t>Виктор Драгунский признавался, что, глядя, как зрители, особенно дети, получают удовольствие от клоунов, ему больше всего хотелось быть </a:t>
            </a:r>
            <a:r>
              <a:rPr lang="ru-RU" altLang="ru-RU" sz="2000" b="1" dirty="0">
                <a:solidFill>
                  <a:srgbClr val="FF0000"/>
                </a:solidFill>
                <a:latin typeface="Arial" charset="0"/>
                <a:cs typeface="Arial" charset="0"/>
              </a:rPr>
              <a:t>КЛОУНОМ</a:t>
            </a:r>
            <a:r>
              <a:rPr lang="ru-RU" altLang="ru-RU" sz="2000" dirty="0">
                <a:solidFill>
                  <a:srgbClr val="FF0000"/>
                </a:solidFill>
                <a:latin typeface="Arial" charset="0"/>
                <a:cs typeface="Arial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Arial" charset="0"/>
                <a:cs typeface="Arial" charset="0"/>
              </a:rPr>
              <a:t>     Но ведь зрители смеются не только над смешной внешностью клоунов, но и над тем, что они делают на манеже, и прежде всего над тем, что они говорят... Самое главное придумывать веселый и умный текст для клоунов. Вот этим-то и занимался Виктор Драгунский. Он писал репризы </a:t>
            </a:r>
            <a:r>
              <a:rPr lang="ru-RU" altLang="ru-RU" sz="2000" dirty="0" smtClean="0">
                <a:latin typeface="Arial" charset="0"/>
                <a:cs typeface="Arial" charset="0"/>
              </a:rPr>
              <a:t>  (так </a:t>
            </a:r>
            <a:r>
              <a:rPr lang="ru-RU" altLang="ru-RU" sz="2000" dirty="0">
                <a:latin typeface="Arial" charset="0"/>
                <a:cs typeface="Arial" charset="0"/>
              </a:rPr>
              <a:t>называется текст для клоунов), эстрадные сценки, песни. Некоторые из них до сих пор исполняются на эстрадах, звучат по радио....</a:t>
            </a:r>
          </a:p>
        </p:txBody>
      </p:sp>
      <p:pic>
        <p:nvPicPr>
          <p:cNvPr id="14339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6313" y="4014787"/>
            <a:ext cx="2462212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1247">
            <a:off x="6096094" y="3856490"/>
            <a:ext cx="28860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242" y="3902075"/>
            <a:ext cx="3168650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Заголовок 1"/>
          <p:cNvSpPr txBox="1">
            <a:spLocks/>
          </p:cNvSpPr>
          <p:nvPr/>
        </p:nvSpPr>
        <p:spPr bwMode="auto">
          <a:xfrm>
            <a:off x="527050" y="162281"/>
            <a:ext cx="8221663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44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РАБОТА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3838" y="330200"/>
            <a:ext cx="7475537" cy="1143000"/>
          </a:xfrm>
        </p:spPr>
        <p:txBody>
          <a:bodyPr/>
          <a:lstStyle/>
          <a:p>
            <a:pPr algn="just" eaLnBrk="1" hangingPunct="1"/>
            <a:r>
              <a:rPr lang="ru-RU" altLang="ru-RU" sz="3600" b="1" dirty="0" smtClean="0">
                <a:latin typeface="Arial" charset="0"/>
                <a:cs typeface="Arial" charset="0"/>
              </a:rPr>
              <a:t>Драгунский</a:t>
            </a:r>
            <a:r>
              <a:rPr lang="ru-RU" altLang="ru-RU" b="1" dirty="0" smtClean="0">
                <a:latin typeface="Arial" charset="0"/>
                <a:cs typeface="Arial" charset="0"/>
              </a:rPr>
              <a:t> говорил:</a:t>
            </a: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1496463"/>
            <a:ext cx="5148263" cy="53276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000" dirty="0" smtClean="0">
                <a:solidFill>
                  <a:srgbClr val="0033CC"/>
                </a:solidFill>
                <a:latin typeface="Comic Sans MS" pitchFamily="66" charset="0"/>
              </a:rPr>
              <a:t>«Смех – это радость.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000" dirty="0" smtClean="0">
                <a:solidFill>
                  <a:srgbClr val="0033CC"/>
                </a:solidFill>
                <a:latin typeface="Comic Sans MS" pitchFamily="66" charset="0"/>
              </a:rPr>
              <a:t>Я даю его двумя руками.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000" dirty="0" smtClean="0">
                <a:solidFill>
                  <a:srgbClr val="0033CC"/>
                </a:solidFill>
                <a:latin typeface="Comic Sans MS" pitchFamily="66" charset="0"/>
              </a:rPr>
              <a:t>Карманы моих   клоунских штанов набиты смехом.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000" dirty="0" smtClean="0">
                <a:solidFill>
                  <a:srgbClr val="0033CC"/>
                </a:solidFill>
                <a:latin typeface="Comic Sans MS" pitchFamily="66" charset="0"/>
              </a:rPr>
              <a:t>Дети должны жить,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000" dirty="0" smtClean="0">
                <a:solidFill>
                  <a:srgbClr val="0033CC"/>
                </a:solidFill>
                <a:latin typeface="Comic Sans MS" pitchFamily="66" charset="0"/>
              </a:rPr>
              <a:t> они должны радоваться…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000" dirty="0" smtClean="0">
                <a:solidFill>
                  <a:srgbClr val="0033CC"/>
                </a:solidFill>
                <a:latin typeface="Comic Sans MS" pitchFamily="66" charset="0"/>
              </a:rPr>
              <a:t>и я должен приносить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3000" dirty="0" smtClean="0">
                <a:solidFill>
                  <a:srgbClr val="0033CC"/>
                </a:solidFill>
                <a:latin typeface="Comic Sans MS" pitchFamily="66" charset="0"/>
              </a:rPr>
              <a:t>радость детям»</a:t>
            </a:r>
          </a:p>
        </p:txBody>
      </p:sp>
      <p:pic>
        <p:nvPicPr>
          <p:cNvPr id="379908" name="Picture 4" descr="02207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1628800"/>
            <a:ext cx="3465513" cy="4159250"/>
          </a:xfr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9101" y="716652"/>
            <a:ext cx="5472113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indent="457200"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Arial" charset="0"/>
                <a:cs typeface="Times New Roman" pitchFamily="18" charset="0"/>
              </a:rPr>
              <a:t>Первой </a:t>
            </a:r>
            <a:r>
              <a:rPr lang="ru-RU" altLang="ru-RU" sz="2000" b="1" dirty="0">
                <a:latin typeface="Arial" charset="0"/>
                <a:cs typeface="Times New Roman" pitchFamily="18" charset="0"/>
              </a:rPr>
              <a:t>книгой стал сборник «Он живой и светится…» (1961), именно в нем появились «сквозные» персонажи автора – Дениска, его папа и мама, множество окружающих их взрослых и детей. Впоследствии Денискины приключения стали пополняться: сборники «Расскажите мне про Сингапур» (1961), «Человек с голубым лицом» (1962), «Девочка на шаре» (1964), «Старый мореход» (1964), «Денискины рассказы» (1966), «Похититель собак» (1966) и др.  </a:t>
            </a:r>
          </a:p>
          <a:p>
            <a:pPr indent="457200"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Arial" charset="0"/>
                <a:cs typeface="Times New Roman" pitchFamily="18" charset="0"/>
              </a:rPr>
              <a:t>           </a:t>
            </a:r>
            <a:endParaRPr lang="ru-RU" altLang="ru-RU" sz="2000" b="1" dirty="0" smtClean="0">
              <a:latin typeface="Arial" charset="0"/>
              <a:cs typeface="Times New Roman" pitchFamily="18" charset="0"/>
            </a:endParaRPr>
          </a:p>
          <a:p>
            <a:pPr indent="457200"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Arial" charset="0"/>
                <a:cs typeface="Times New Roman" pitchFamily="18" charset="0"/>
              </a:rPr>
              <a:t>Всего </a:t>
            </a:r>
            <a:r>
              <a:rPr lang="ru-RU" altLang="ru-RU" sz="2000" b="1" dirty="0">
                <a:latin typeface="Arial" charset="0"/>
                <a:cs typeface="Times New Roman" pitchFamily="18" charset="0"/>
              </a:rPr>
              <a:t>Драгунским написано около ста историй про Дениску Кораблёва.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dirty="0"/>
          </a:p>
        </p:txBody>
      </p:sp>
      <p:pic>
        <p:nvPicPr>
          <p:cNvPr id="5122" name="Picture 2" descr="C:\Documents and Settings\Admin\Рабочий стол\Драгунский\333dca1d12fbd1990e58c3874823db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0981" y="980728"/>
            <a:ext cx="3348831" cy="4493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679" name="Picture 7" descr="1so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641600"/>
            <a:ext cx="2881313" cy="3811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4678" name="Picture 6" descr="1sly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54300"/>
            <a:ext cx="2763838" cy="379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Прямоугольник 1"/>
          <p:cNvSpPr>
            <a:spLocks noChangeArrowheads="1"/>
          </p:cNvSpPr>
          <p:nvPr/>
        </p:nvSpPr>
        <p:spPr bwMode="auto">
          <a:xfrm>
            <a:off x="179512" y="188640"/>
            <a:ext cx="864096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2000" b="1" dirty="0"/>
              <a:t>       </a:t>
            </a:r>
            <a:r>
              <a:rPr lang="ru-RU" altLang="ru-RU" sz="2000" b="1" dirty="0" smtClean="0"/>
              <a:t>Рассказы о Дениске </a:t>
            </a:r>
            <a:r>
              <a:rPr lang="ru-RU" altLang="ru-RU" sz="2000" b="1" dirty="0" err="1" smtClean="0"/>
              <a:t>автобиографичны</a:t>
            </a:r>
            <a:r>
              <a:rPr lang="ru-RU" altLang="ru-RU" sz="2000" b="1" dirty="0" smtClean="0"/>
              <a:t>. Некоторые действительные события жизни семьи Драгунских нашли отражение в книгах. В героях проявляются собственные качества автора: остроумие, обаяние, доброжелательность и, главное,— искренность.</a:t>
            </a:r>
          </a:p>
          <a:p>
            <a:pPr indent="457200" algn="just"/>
            <a:r>
              <a:rPr lang="ru-RU" altLang="ru-RU" sz="2000" b="1" dirty="0" smtClean="0"/>
              <a:t>Все </a:t>
            </a:r>
            <a:r>
              <a:rPr lang="ru-RU" altLang="ru-RU" sz="2000" b="1" dirty="0"/>
              <a:t>рассказы  разные: над одними смеешься до слез, над другими задумываешься, порой грустишь и огорчаешься.</a:t>
            </a:r>
          </a:p>
          <a:p>
            <a:pPr algn="just"/>
            <a:r>
              <a:rPr lang="ru-RU" altLang="ru-RU" sz="2000" b="1" dirty="0"/>
              <a:t>         </a:t>
            </a:r>
          </a:p>
        </p:txBody>
      </p:sp>
      <p:pic>
        <p:nvPicPr>
          <p:cNvPr id="25605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2213" y="2654300"/>
            <a:ext cx="2765425" cy="3798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1">
  <a:themeElements>
    <a:clrScheme name="Другая 34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34">
    <a:dk1>
      <a:srgbClr val="8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Другая 34">
    <a:dk1>
      <a:srgbClr val="8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</TotalTime>
  <Words>983</Words>
  <Application>Microsoft Office PowerPoint</Application>
  <PresentationFormat>Экран (4:3)</PresentationFormat>
  <Paragraphs>97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Comic Sans MS</vt:lpstr>
      <vt:lpstr>Raleway</vt:lpstr>
      <vt:lpstr>Times New Roman</vt:lpstr>
      <vt:lpstr>Литература 1</vt:lpstr>
      <vt:lpstr>Тема Office</vt:lpstr>
      <vt:lpstr>Презентация PowerPoint</vt:lpstr>
      <vt:lpstr>ДЕТСТВО</vt:lpstr>
      <vt:lpstr>Презентация PowerPoint</vt:lpstr>
      <vt:lpstr>Презентация PowerPoint</vt:lpstr>
      <vt:lpstr>Драгунский рвался на фронт, врачи из-за болезни не разрешили,  но он не сдался и поступил в ополчение.   Ополчение – это войска, которые создаются во время войны в помощь основной армии из добровольцев.  </vt:lpstr>
      <vt:lpstr>Презентация PowerPoint</vt:lpstr>
      <vt:lpstr>Драгунский говорил: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Личный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Николаевич Носов</dc:title>
  <dc:creator>Дом</dc:creator>
  <dc:description>http://aida.ucoz.ru</dc:description>
  <cp:lastModifiedBy>Hewlett-Packard Company</cp:lastModifiedBy>
  <cp:revision>61</cp:revision>
  <dcterms:created xsi:type="dcterms:W3CDTF">2010-01-31T15:04:50Z</dcterms:created>
  <dcterms:modified xsi:type="dcterms:W3CDTF">2023-12-29T05:46:14Z</dcterms:modified>
  <cp:category>шаблоны к Powerpoint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1613328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