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71" r:id="rId3"/>
    <p:sldId id="289" r:id="rId4"/>
    <p:sldId id="283" r:id="rId5"/>
    <p:sldId id="291" r:id="rId6"/>
    <p:sldId id="292" r:id="rId7"/>
    <p:sldId id="290" r:id="rId8"/>
    <p:sldId id="293" r:id="rId9"/>
    <p:sldId id="294" r:id="rId10"/>
    <p:sldId id="295" r:id="rId11"/>
    <p:sldId id="296" r:id="rId12"/>
    <p:sldId id="297" r:id="rId13"/>
    <p:sldId id="284" r:id="rId14"/>
    <p:sldId id="299" r:id="rId15"/>
    <p:sldId id="286" r:id="rId16"/>
    <p:sldId id="298" r:id="rId17"/>
    <p:sldId id="287" r:id="rId18"/>
    <p:sldId id="301" r:id="rId19"/>
    <p:sldId id="300" r:id="rId20"/>
    <p:sldId id="288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86462" autoAdjust="0"/>
  </p:normalViewPr>
  <p:slideViewPr>
    <p:cSldViewPr>
      <p:cViewPr>
        <p:scale>
          <a:sx n="66" d="100"/>
          <a:sy n="66" d="100"/>
        </p:scale>
        <p:origin x="-1260" y="-2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CB80DD-FEAD-494B-A445-A5400C24E130}" type="datetimeFigureOut">
              <a:rPr lang="ru-RU"/>
              <a:pPr>
                <a:defRPr/>
              </a:pPr>
              <a:t>01.01.2024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C2736-4387-40FD-9B17-352282F7D1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8255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9051E8-5AAA-4D0A-A536-F9941651C7BC}" type="datetimeFigureOut">
              <a:rPr lang="ru-RU"/>
              <a:pPr>
                <a:defRPr/>
              </a:pPr>
              <a:t>01.01.2024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70829-459E-4583-A0AB-6311F3E0B7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1905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F75F8-098C-443D-9657-10590BE2D35F}" type="datetimeFigureOut">
              <a:rPr lang="ru-RU"/>
              <a:pPr>
                <a:defRPr/>
              </a:pPr>
              <a:t>01.01.2024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43802-7A60-4A9C-AF55-5B904EA498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906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C95A8A-26DD-4ACE-B311-C93B935A635C}" type="datetimeFigureOut">
              <a:rPr lang="ru-RU"/>
              <a:pPr>
                <a:defRPr/>
              </a:pPr>
              <a:t>01.01.2024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E490F2-4C6A-4146-BE6A-9AC9161724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4688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8E9A5-9F83-410F-8D66-2F63A602F009}" type="datetimeFigureOut">
              <a:rPr lang="ru-RU"/>
              <a:pPr>
                <a:defRPr/>
              </a:pPr>
              <a:t>01.01.2024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DA7F1-0971-4279-A157-9985F2DD48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0239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4764A8-5777-4B1F-B91C-FAB4D0EEAC08}" type="datetimeFigureOut">
              <a:rPr lang="ru-RU"/>
              <a:pPr>
                <a:defRPr/>
              </a:pPr>
              <a:t>01.01.2024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F29AEB-C791-497B-A5F2-1707D4420A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3596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E41E39-32B7-42AC-83FB-30BA280478EF}" type="datetimeFigureOut">
              <a:rPr lang="ru-RU"/>
              <a:pPr>
                <a:defRPr/>
              </a:pPr>
              <a:t>01.01.2024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848AA-078E-4EA2-ABF7-AD1E1E10FC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9085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A05415-3004-4D66-B491-60A5F1CB28A1}" type="datetimeFigureOut">
              <a:rPr lang="ru-RU"/>
              <a:pPr>
                <a:defRPr/>
              </a:pPr>
              <a:t>01.01.2024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47A9CC-2294-4465-983E-6B5F9A4B2D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756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DA63B-ECFA-4D30-9056-B76AE8CB0A1C}" type="datetimeFigureOut">
              <a:rPr lang="ru-RU"/>
              <a:pPr>
                <a:defRPr/>
              </a:pPr>
              <a:t>01.01.2024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6A9783-D21B-4E21-A967-80A935E6E9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6078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B60EAB-7B31-4A95-86A0-1C81C7A6A315}" type="datetimeFigureOut">
              <a:rPr lang="ru-RU"/>
              <a:pPr>
                <a:defRPr/>
              </a:pPr>
              <a:t>01.01.2024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EDA232-833E-43A8-B9D7-051854FF90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731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E0D3B-408C-4513-BB7D-8D193991482C}" type="datetimeFigureOut">
              <a:rPr lang="ru-RU"/>
              <a:pPr>
                <a:defRPr/>
              </a:pPr>
              <a:t>01.01.2024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12457-665C-47EF-AD15-1883D1C068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44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81AB875-73B6-4DBA-AE85-BB3A4B9FC08F}" type="datetimeFigureOut">
              <a:rPr lang="ru-RU"/>
              <a:pPr>
                <a:defRPr/>
              </a:pPr>
              <a:t>01.01.2024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2C02442-6AE6-417F-8772-EA43BB476A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83;&#1077;&#1085;&#1072;\Desktop\&#1040;&#1051;&#1068;&#1052;&#1040;&#1053;&#1040;&#1061;\c2a657502f4bbcc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mg06.rl0.ru/pgc/1200x-i/590c6b18-a473-9991-a473-99dfa33ca8dc.photo.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Прямоугольник 2"/>
          <p:cNvSpPr>
            <a:spLocks noChangeArrowheads="1"/>
          </p:cNvSpPr>
          <p:nvPr/>
        </p:nvSpPr>
        <p:spPr bwMode="auto">
          <a:xfrm>
            <a:off x="323850" y="476250"/>
            <a:ext cx="882015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Воспитание гражданина и патриота через историю и культуру родного края</a:t>
            </a:r>
          </a:p>
        </p:txBody>
      </p:sp>
      <p:pic>
        <p:nvPicPr>
          <p:cNvPr id="5" name="c2a657502f4bbcc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1"/>
          <p:cNvSpPr txBox="1">
            <a:spLocks noChangeArrowheads="1"/>
          </p:cNvSpPr>
          <p:nvPr/>
        </p:nvSpPr>
        <p:spPr bwMode="auto">
          <a:xfrm>
            <a:off x="107950" y="549275"/>
            <a:ext cx="9036050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sz="16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Библиотека на Горького.</a:t>
            </a:r>
          </a:p>
          <a:p>
            <a:pPr algn="ctr" eaLnBrk="1" hangingPunct="1"/>
            <a:endParaRPr lang="ru-RU" sz="24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endParaRPr lang="ru-RU" sz="24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s://avatars.mds.yandex.net/i?id=f157e6100b51848b6178be425c2784de-5660190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1995230"/>
            <a:ext cx="3600400" cy="42925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961" y="1293907"/>
            <a:ext cx="4895861" cy="32872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1"/>
          <p:cNvSpPr txBox="1">
            <a:spLocks noChangeArrowheads="1"/>
          </p:cNvSpPr>
          <p:nvPr/>
        </p:nvSpPr>
        <p:spPr bwMode="auto">
          <a:xfrm>
            <a:off x="107950" y="549275"/>
            <a:ext cx="9036050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sz="16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Кольцо на  Тельмана - Рабочая</a:t>
            </a:r>
          </a:p>
          <a:p>
            <a:pPr algn="ctr" eaLnBrk="1" hangingPunct="1"/>
            <a:endParaRPr lang="ru-RU" sz="24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endParaRPr lang="ru-RU" sz="24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4" name="Picture 2" descr="https://avatars.mds.yandex.net/i?id=c38007d22a2e855f2d6f78fd1408c9bc-4012245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5752" y="3477341"/>
            <a:ext cx="4355976" cy="29039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8916" name="Picture 4" descr="http://volgafoto.ru/uploads/posts/2012-04/1333690352_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202" y="1271955"/>
            <a:ext cx="4421100" cy="29491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107950" y="549275"/>
            <a:ext cx="9036050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sz="16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Набережная</a:t>
            </a:r>
          </a:p>
          <a:p>
            <a:pPr algn="ctr" eaLnBrk="1" hangingPunct="1"/>
            <a:endParaRPr lang="ru-RU" sz="24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endParaRPr lang="ru-RU" sz="24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993" y="1271955"/>
            <a:ext cx="4404600" cy="30963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940" name="Picture 4" descr="https://avatars.mds.yandex.net/i?id=67c53c57d50e051145bfd1ea837f8dca40738302-7188894-images-thumbs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9504" y="3284985"/>
            <a:ext cx="4320479" cy="2880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250825" y="1700213"/>
            <a:ext cx="87137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sz="2000" b="1">
              <a:solidFill>
                <a:srgbClr val="FF0000"/>
              </a:solidFill>
              <a:latin typeface="Calibri" pitchFamily="34" charset="0"/>
            </a:endParaRPr>
          </a:p>
          <a:p>
            <a:pPr algn="ctr" eaLnBrk="1" hangingPunct="1"/>
            <a:endParaRPr lang="ru-RU" sz="20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539750" y="3213100"/>
            <a:ext cx="5761038" cy="95408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endParaRPr lang="ru-RU" sz="2800" b="1" dirty="0" smtClean="0">
              <a:solidFill>
                <a:schemeClr val="accent5">
                  <a:lumMod val="50000"/>
                </a:schemeClr>
              </a:solidFill>
              <a:latin typeface="Calibri" pitchFamily="34" charset="0"/>
            </a:endParaRPr>
          </a:p>
          <a:p>
            <a:pPr algn="ctr" eaLnBrk="1" hangingPunct="1">
              <a:defRPr/>
            </a:pPr>
            <a:endParaRPr lang="ru-RU" sz="2800" b="1" dirty="0" smtClean="0">
              <a:solidFill>
                <a:schemeClr val="accent5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10" name="TextBox 1"/>
          <p:cNvSpPr txBox="1">
            <a:spLocks noChangeArrowheads="1"/>
          </p:cNvSpPr>
          <p:nvPr/>
        </p:nvSpPr>
        <p:spPr bwMode="auto">
          <a:xfrm>
            <a:off x="250825" y="719138"/>
            <a:ext cx="8713788" cy="618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sz="2000" b="1">
              <a:solidFill>
                <a:srgbClr val="002060"/>
              </a:solidFill>
              <a:latin typeface="Calibri" pitchFamily="34" charset="0"/>
            </a:endParaRPr>
          </a:p>
          <a:p>
            <a:pPr algn="ctr" eaLnBrk="1" hangingPunct="1"/>
            <a:r>
              <a:rPr lang="ru-RU" sz="3200" b="1">
                <a:latin typeface="Times New Roman" pitchFamily="18" charset="0"/>
                <a:cs typeface="Times New Roman" pitchFamily="18" charset="0"/>
              </a:rPr>
              <a:t>Литературные страницы </a:t>
            </a:r>
          </a:p>
          <a:p>
            <a:pPr algn="ctr" eaLnBrk="1" hangingPunct="1"/>
            <a:r>
              <a:rPr lang="ru-RU" sz="3200" b="1">
                <a:latin typeface="Times New Roman" pitchFamily="18" charset="0"/>
                <a:cs typeface="Times New Roman" pitchFamily="18" charset="0"/>
              </a:rPr>
              <a:t>Время почитать:</a:t>
            </a:r>
          </a:p>
          <a:p>
            <a:pPr algn="ctr" eaLnBrk="1" hangingPunct="1"/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История Саратовского края: [С древнейших времен до 1917 года] / Под общ. ред. В. П. Тотфалушина. - 2-е изд., испр., доп. - Саратов: Региональное Приволжское издательство «Детская книга», 2000 г.</a:t>
            </a:r>
          </a:p>
          <a:p>
            <a:pPr algn="ctr" eaLnBrk="1" hangingPunct="1"/>
            <a:endParaRPr lang="ru-RU" sz="24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Семенов В.Н. - «В старину Саратовскую: Очерки и рассказы о прошлом нашего края». - Саратов: Региональное Приволжское издательство «Детская книга», 1993 г.</a:t>
            </a:r>
          </a:p>
          <a:p>
            <a:pPr algn="ctr" eaLnBrk="1" hangingPunct="1"/>
            <a:endParaRPr lang="ru-RU" sz="24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Осипов, В.А., Гусакова З.Е., Гохленер В.М. - «История Саратовского края 1590-1917» - Саратов: Издательство Саратовского университета, 1983 г.</a:t>
            </a:r>
          </a:p>
          <a:p>
            <a:pPr algn="ctr" eaLnBrk="1" hangingPunct="1"/>
            <a:endParaRPr lang="ru-RU" sz="24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250825" y="1700213"/>
            <a:ext cx="87137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sz="2000" b="1">
              <a:solidFill>
                <a:srgbClr val="FF0000"/>
              </a:solidFill>
              <a:latin typeface="Calibri" pitchFamily="34" charset="0"/>
            </a:endParaRPr>
          </a:p>
          <a:p>
            <a:pPr algn="ctr" eaLnBrk="1" hangingPunct="1"/>
            <a:endParaRPr lang="ru-RU" sz="20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539750" y="3213100"/>
            <a:ext cx="5761038" cy="95408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endParaRPr lang="ru-RU" sz="2800" b="1" dirty="0" smtClean="0">
              <a:solidFill>
                <a:schemeClr val="accent5">
                  <a:lumMod val="50000"/>
                </a:schemeClr>
              </a:solidFill>
              <a:latin typeface="Calibri" pitchFamily="34" charset="0"/>
            </a:endParaRPr>
          </a:p>
          <a:p>
            <a:pPr algn="ctr" eaLnBrk="1" hangingPunct="1">
              <a:defRPr/>
            </a:pPr>
            <a:endParaRPr lang="ru-RU" sz="2800" b="1" dirty="0" smtClean="0">
              <a:solidFill>
                <a:schemeClr val="accent5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10" name="TextBox 1"/>
          <p:cNvSpPr txBox="1">
            <a:spLocks noChangeArrowheads="1"/>
          </p:cNvSpPr>
          <p:nvPr/>
        </p:nvSpPr>
        <p:spPr bwMode="auto">
          <a:xfrm>
            <a:off x="250825" y="719138"/>
            <a:ext cx="8713788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sz="2000" b="1">
              <a:solidFill>
                <a:srgbClr val="002060"/>
              </a:solidFill>
              <a:latin typeface="Calibri" pitchFamily="34" charset="0"/>
            </a:endParaRPr>
          </a:p>
          <a:p>
            <a:pPr algn="ctr" eaLnBrk="1" hangingPunct="1"/>
            <a:endParaRPr lang="ru-RU" sz="24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836712"/>
            <a:ext cx="7704571" cy="55376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431800" y="1412875"/>
            <a:ext cx="8712200" cy="150812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ctr"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Задание: восстановите пословицы</a:t>
            </a:r>
          </a:p>
          <a:p>
            <a:pPr algn="ctr" eaLnBrk="1" hangingPunct="1">
              <a:defRPr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539750" y="3213100"/>
            <a:ext cx="5761038" cy="95408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endParaRPr lang="ru-RU" sz="2800" b="1" dirty="0" smtClean="0">
              <a:solidFill>
                <a:schemeClr val="accent5">
                  <a:lumMod val="50000"/>
                </a:schemeClr>
              </a:solidFill>
              <a:latin typeface="Calibri" pitchFamily="34" charset="0"/>
            </a:endParaRPr>
          </a:p>
          <a:p>
            <a:pPr algn="ctr" eaLnBrk="1" hangingPunct="1">
              <a:defRPr/>
            </a:pPr>
            <a:endParaRPr lang="ru-RU" sz="2800" b="1" dirty="0" smtClean="0">
              <a:solidFill>
                <a:schemeClr val="accent5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9" name="TextBox 1"/>
          <p:cNvSpPr txBox="1">
            <a:spLocks noChangeArrowheads="1"/>
          </p:cNvSpPr>
          <p:nvPr/>
        </p:nvSpPr>
        <p:spPr bwMode="auto">
          <a:xfrm>
            <a:off x="755650" y="620713"/>
            <a:ext cx="7404100" cy="138430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endParaRPr lang="ru-RU" sz="2800" b="1" dirty="0" smtClean="0">
              <a:solidFill>
                <a:schemeClr val="accent5">
                  <a:lumMod val="50000"/>
                </a:schemeClr>
              </a:solidFill>
              <a:latin typeface="Calibri" pitchFamily="34" charset="0"/>
            </a:endParaRPr>
          </a:p>
          <a:p>
            <a:pPr algn="ctr" eaLnBrk="1" hangingPunct="1">
              <a:defRPr/>
            </a:pP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чего начинается Родина……….</a:t>
            </a:r>
          </a:p>
          <a:p>
            <a:pPr algn="ctr" eaLnBrk="1" hangingPunct="1">
              <a:defRPr/>
            </a:pPr>
            <a:endParaRPr lang="ru-RU" sz="2800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79388" y="2420938"/>
          <a:ext cx="8713787" cy="1752600"/>
        </p:xfrm>
        <a:graphic>
          <a:graphicData uri="http://schemas.openxmlformats.org/drawingml/2006/table">
            <a:tbl>
              <a:tblPr/>
              <a:tblGrid>
                <a:gridCol w="4356100"/>
                <a:gridCol w="4357687"/>
              </a:tblGrid>
              <a:tr h="346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Нет в мире краше.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9388" algn="l"/>
                        </a:tabLst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Глупа та птица, 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9388" algn="l"/>
                        </a:tabLst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Если дружба велика, 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9388" algn="l"/>
                        </a:tabLst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Семья сильна,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9388" algn="l"/>
                        </a:tabLst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 хорошей семье 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9388" algn="l"/>
                        </a:tabLst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79388" y="4508500"/>
          <a:ext cx="8640762" cy="1757364"/>
        </p:xfrm>
        <a:graphic>
          <a:graphicData uri="http://schemas.openxmlformats.org/drawingml/2006/table">
            <a:tbl>
              <a:tblPr/>
              <a:tblGrid>
                <a:gridCol w="4319918"/>
                <a:gridCol w="4320844"/>
              </a:tblGrid>
              <a:tr h="3506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Человек без Родины,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6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В своем доме 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6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Народное братство 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6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В семью, где лад,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6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В прилежном доме – густо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431800" y="1412875"/>
            <a:ext cx="8712200" cy="150812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ctr"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Задание: восстановите пословицы</a:t>
            </a:r>
          </a:p>
          <a:p>
            <a:pPr algn="ctr" eaLnBrk="1" hangingPunct="1">
              <a:defRPr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539750" y="3213100"/>
            <a:ext cx="5761038" cy="95408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endParaRPr lang="ru-RU" sz="2800" b="1" dirty="0" smtClean="0">
              <a:solidFill>
                <a:schemeClr val="accent5">
                  <a:lumMod val="50000"/>
                </a:schemeClr>
              </a:solidFill>
              <a:latin typeface="Calibri" pitchFamily="34" charset="0"/>
            </a:endParaRPr>
          </a:p>
          <a:p>
            <a:pPr algn="ctr" eaLnBrk="1" hangingPunct="1">
              <a:defRPr/>
            </a:pPr>
            <a:endParaRPr lang="ru-RU" sz="2800" b="1" dirty="0" smtClean="0">
              <a:solidFill>
                <a:schemeClr val="accent5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9" name="TextBox 1"/>
          <p:cNvSpPr txBox="1">
            <a:spLocks noChangeArrowheads="1"/>
          </p:cNvSpPr>
          <p:nvPr/>
        </p:nvSpPr>
        <p:spPr bwMode="auto">
          <a:xfrm>
            <a:off x="527050" y="984250"/>
            <a:ext cx="7632700" cy="138588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endParaRPr lang="ru-RU" sz="2800" b="1" dirty="0" smtClean="0">
              <a:solidFill>
                <a:schemeClr val="accent5">
                  <a:lumMod val="50000"/>
                </a:schemeClr>
              </a:solidFill>
              <a:latin typeface="Calibri" pitchFamily="34" charset="0"/>
            </a:endParaRPr>
          </a:p>
          <a:p>
            <a:pPr algn="ctr" eaLnBrk="1" hangingPunct="1">
              <a:defRPr/>
            </a:pP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С чего начинается Родина……….</a:t>
            </a:r>
          </a:p>
          <a:p>
            <a:pPr algn="ctr" eaLnBrk="1" hangingPunct="1">
              <a:defRPr/>
            </a:pPr>
            <a:endParaRPr lang="ru-RU" sz="2800" b="1" dirty="0" smtClean="0">
              <a:solidFill>
                <a:schemeClr val="accent5">
                  <a:lumMod val="50000"/>
                </a:schemeClr>
              </a:solidFill>
              <a:latin typeface="Calibri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79388" y="2420938"/>
          <a:ext cx="8713787" cy="1730375"/>
        </p:xfrm>
        <a:graphic>
          <a:graphicData uri="http://schemas.openxmlformats.org/drawingml/2006/table">
            <a:tbl>
              <a:tblPr/>
              <a:tblGrid>
                <a:gridCol w="4356100"/>
                <a:gridCol w="4357687"/>
              </a:tblGrid>
              <a:tr h="346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Нет в мире краше.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Родины нашей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Глупа та птица, 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которой свое гнездо не мило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Если дружба велика, 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будет Родина крепка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Семья сильна,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когда над ней крыша одна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 хорошей семье 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9388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хорошие дети растут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79388" y="4508500"/>
          <a:ext cx="8640762" cy="1757364"/>
        </p:xfrm>
        <a:graphic>
          <a:graphicData uri="http://schemas.openxmlformats.org/drawingml/2006/table">
            <a:tbl>
              <a:tblPr/>
              <a:tblGrid>
                <a:gridCol w="4319918"/>
                <a:gridCol w="4320844"/>
              </a:tblGrid>
              <a:tr h="3506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Человек без Родины,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что соловей без песни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6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В своем доме 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и стены помогают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6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Народное братство 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дороже всякого богатства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6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В семью, где лад,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счастье дорогу не забывает.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6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В прилежном доме – густо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а в ленивом доме пусто.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539750" y="3213100"/>
            <a:ext cx="5761038" cy="95408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endParaRPr lang="ru-RU" sz="2800" b="1" dirty="0" smtClean="0">
              <a:solidFill>
                <a:schemeClr val="accent5">
                  <a:lumMod val="50000"/>
                </a:schemeClr>
              </a:solidFill>
              <a:latin typeface="Calibri" pitchFamily="34" charset="0"/>
            </a:endParaRPr>
          </a:p>
          <a:p>
            <a:pPr algn="ctr" eaLnBrk="1" hangingPunct="1">
              <a:defRPr/>
            </a:pPr>
            <a:endParaRPr lang="ru-RU" sz="2800" b="1" dirty="0" smtClean="0">
              <a:solidFill>
                <a:schemeClr val="accent5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18435" name="Прямоугольник 1"/>
          <p:cNvSpPr>
            <a:spLocks noChangeArrowheads="1"/>
          </p:cNvSpPr>
          <p:nvPr/>
        </p:nvSpPr>
        <p:spPr bwMode="auto">
          <a:xfrm>
            <a:off x="1258888" y="1196975"/>
            <a:ext cx="6697662" cy="532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1) Уроженец Покровской слободы, генерал-лейтенант танковых войск, погибший в 1943 году на Юго-Западном фронте. Его имя носит одна из улиц города.(Волох)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2) Городской парк культуры и отдыха (Лукоморье)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3)    Известный детский писатель, именем которого названа одна из улиц города.(Кассиль)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4)    Один из кинотеатров, расположенный в центре города.(Родина)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5)    Советская летчица-штурман, Герой Советского Союза, ее имя носит одна из улиц города. (Раскова)       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6)    Крупный торговый центр Города Энгельса(Аврора)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7)    Композитор, его имя носит музыкально-эстетический лицей г.Энгельса (Шнитке)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8)    Почетный гражданин  ЭМР, известный краевед (Ерина)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9)    Одно из крупнейших предприятий города Энгельса. занимающееся производством  бытовой химии (Хенкель)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539750" y="3213100"/>
            <a:ext cx="5761038" cy="95408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endParaRPr lang="ru-RU" sz="2800" b="1" dirty="0" smtClean="0">
              <a:solidFill>
                <a:schemeClr val="accent5">
                  <a:lumMod val="50000"/>
                </a:schemeClr>
              </a:solidFill>
              <a:latin typeface="Calibri" pitchFamily="34" charset="0"/>
            </a:endParaRPr>
          </a:p>
          <a:p>
            <a:pPr algn="ctr" eaLnBrk="1" hangingPunct="1">
              <a:defRPr/>
            </a:pPr>
            <a:endParaRPr lang="ru-RU" sz="2800" b="1" dirty="0" smtClean="0">
              <a:solidFill>
                <a:schemeClr val="accent5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19459" name="Прямоугольник 1"/>
          <p:cNvSpPr>
            <a:spLocks noChangeArrowheads="1"/>
          </p:cNvSpPr>
          <p:nvPr/>
        </p:nvSpPr>
        <p:spPr bwMode="auto">
          <a:xfrm>
            <a:off x="1258888" y="1196975"/>
            <a:ext cx="66976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19460" name="Рисунок 3" descr="https://documents.infourok.ru/e6fd3373-fd12-45c3-b128-0f67dd580370/0/image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908050"/>
            <a:ext cx="7632700" cy="5329238"/>
          </a:xfrm>
          <a:prstGeom prst="rect">
            <a:avLst/>
          </a:prstGeom>
          <a:noFill/>
          <a:ln w="57150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539750" y="3213100"/>
            <a:ext cx="5761038" cy="95408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endParaRPr lang="ru-RU" sz="2800" b="1" dirty="0" smtClean="0">
              <a:solidFill>
                <a:schemeClr val="accent5">
                  <a:lumMod val="50000"/>
                </a:schemeClr>
              </a:solidFill>
              <a:latin typeface="Calibri" pitchFamily="34" charset="0"/>
            </a:endParaRPr>
          </a:p>
          <a:p>
            <a:pPr algn="ctr" eaLnBrk="1" hangingPunct="1">
              <a:defRPr/>
            </a:pPr>
            <a:endParaRPr lang="ru-RU" sz="2800" b="1" dirty="0" smtClean="0">
              <a:solidFill>
                <a:schemeClr val="accent5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20483" name="Прямоугольник 1"/>
          <p:cNvSpPr>
            <a:spLocks noChangeArrowheads="1"/>
          </p:cNvSpPr>
          <p:nvPr/>
        </p:nvSpPr>
        <p:spPr bwMode="auto">
          <a:xfrm>
            <a:off x="900113" y="1052513"/>
            <a:ext cx="7488237" cy="483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Редакторы Альманаха  : 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Бевз Галина Дмитриевна.Кульшакова .Айслу.Евгеньевна, Рыхлова.Елена .Алексеевна  Корнакова. Елена. Александровна.</a:t>
            </a:r>
          </a:p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Участники альманаха</a:t>
            </a:r>
          </a:p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 воспитанники старшей группы и подготовительной группы,  воспитатели,  родители воспитанников.</a:t>
            </a:r>
          </a:p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Возраст детей: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 5-7 лет.</a:t>
            </a:r>
          </a:p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Форма проведения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  познавательно информационная ,творческая.</a:t>
            </a:r>
            <a:endParaRPr lang="ru-RU" sz="280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179388" y="765175"/>
            <a:ext cx="8785225" cy="501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53975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sz="32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</a:p>
          <a:p>
            <a:r>
              <a:rPr lang="ru-RU" sz="3200" i="1">
                <a:latin typeface="Times New Roman" pitchFamily="18" charset="0"/>
                <a:cs typeface="Times New Roman" pitchFamily="18" charset="0"/>
              </a:rPr>
              <a:t>В современных условиях, когда происходят глубочайшие изменения в жизни общества, одним из центральных направлений работы с подрастающим поколением становиться патриотическое воспитание. Сейчас, в период нестабильности в обществе, возникает необходимость вернуться к лучшим традициям нашего народа, к его вековым корням, к таким вечным понятиям, как род, родство, Родина</a:t>
            </a:r>
          </a:p>
        </p:txBody>
      </p:sp>
      <p:sp>
        <p:nvSpPr>
          <p:cNvPr id="6163" name="TextBox 1"/>
          <p:cNvSpPr txBox="1">
            <a:spLocks noChangeArrowheads="1"/>
          </p:cNvSpPr>
          <p:nvPr/>
        </p:nvSpPr>
        <p:spPr bwMode="auto">
          <a:xfrm>
            <a:off x="0" y="0"/>
            <a:ext cx="3203575" cy="5238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endParaRPr lang="ru-RU" sz="2800" b="1" dirty="0" smtClean="0">
              <a:solidFill>
                <a:schemeClr val="accent5">
                  <a:lumMod val="50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ChangeArrowheads="1"/>
          </p:cNvSpPr>
          <p:nvPr/>
        </p:nvSpPr>
        <p:spPr bwMode="auto">
          <a:xfrm>
            <a:off x="611188" y="765175"/>
            <a:ext cx="763270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eaLnBrk="0" hangingPunct="0">
              <a:tabLst>
                <a:tab pos="180975" algn="l"/>
                <a:tab pos="571500" algn="l"/>
              </a:tabLst>
            </a:pPr>
            <a:r>
              <a:rPr lang="ru-RU" sz="3600"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36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Правильное воспитание </a:t>
            </a:r>
            <a:r>
              <a:rPr lang="ru-RU" sz="3600"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36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algn="ctr" eaLnBrk="0" hangingPunct="0">
              <a:tabLst>
                <a:tab pos="180975" algn="l"/>
                <a:tab pos="571500" algn="l"/>
              </a:tabLst>
            </a:pPr>
            <a:r>
              <a:rPr lang="ru-RU" sz="36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 наша счастливая старость, </a:t>
            </a:r>
          </a:p>
          <a:p>
            <a:pPr algn="ctr" eaLnBrk="0" hangingPunct="0">
              <a:tabLst>
                <a:tab pos="180975" algn="l"/>
                <a:tab pos="571500" algn="l"/>
              </a:tabLst>
            </a:pPr>
            <a:r>
              <a:rPr lang="ru-RU" sz="36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плохое воспитание </a:t>
            </a:r>
            <a:r>
              <a:rPr lang="ru-RU" sz="3600"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36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algn="ctr" eaLnBrk="0" hangingPunct="0">
              <a:tabLst>
                <a:tab pos="180975" algn="l"/>
                <a:tab pos="571500" algn="l"/>
              </a:tabLst>
            </a:pPr>
            <a:r>
              <a:rPr lang="ru-RU" sz="36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 наше будущее горе, </a:t>
            </a:r>
          </a:p>
          <a:p>
            <a:pPr algn="ctr" eaLnBrk="0" hangingPunct="0">
              <a:tabLst>
                <a:tab pos="180975" algn="l"/>
                <a:tab pos="571500" algn="l"/>
              </a:tabLst>
            </a:pPr>
            <a:r>
              <a:rPr lang="ru-RU" sz="36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 наши слёзы, </a:t>
            </a:r>
          </a:p>
          <a:p>
            <a:pPr algn="ctr" eaLnBrk="0" hangingPunct="0">
              <a:tabLst>
                <a:tab pos="180975" algn="l"/>
                <a:tab pos="571500" algn="l"/>
              </a:tabLst>
            </a:pPr>
            <a:r>
              <a:rPr lang="ru-RU" sz="36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 наша вина перед другими людьми, перед всей страной</a:t>
            </a:r>
            <a:r>
              <a:rPr lang="ru-RU" sz="3600"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36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</a:p>
          <a:p>
            <a:pPr algn="r" eaLnBrk="0" hangingPunct="0">
              <a:tabLst>
                <a:tab pos="180975" algn="l"/>
                <a:tab pos="571500" algn="l"/>
              </a:tabLst>
            </a:pPr>
            <a:r>
              <a:rPr lang="ru-RU" sz="36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/А.С. Макаренко/ </a:t>
            </a:r>
            <a:endParaRPr lang="ru-RU" sz="360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1"/>
          <p:cNvSpPr txBox="1">
            <a:spLocks noChangeArrowheads="1"/>
          </p:cNvSpPr>
          <p:nvPr/>
        </p:nvSpPr>
        <p:spPr bwMode="auto">
          <a:xfrm>
            <a:off x="179388" y="765175"/>
            <a:ext cx="8785225" cy="600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53975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Воспитание гражданственности, патриотизма, формирование ценностного отношения к прекрасному, миру природы, труду. </a:t>
            </a:r>
          </a:p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. Обобщить знания детей об истории Саратовской области , символах (флаге, гербе).   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Формировать толерантное отношение к людям разных национальностей через знакомство с их культурой, традициями, обычаями.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Формировать чувство гордости за культурное наследие родного края.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Способствовать развитию интереса к родному краю, городу в котором мы живём.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Воспитывать трудолюбие, уважительное отношение к труду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63" name="TextBox 1"/>
          <p:cNvSpPr txBox="1">
            <a:spLocks noChangeArrowheads="1"/>
          </p:cNvSpPr>
          <p:nvPr/>
        </p:nvSpPr>
        <p:spPr bwMode="auto">
          <a:xfrm>
            <a:off x="0" y="0"/>
            <a:ext cx="3203575" cy="5238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endParaRPr lang="ru-RU" sz="2800" b="1" dirty="0" smtClean="0">
              <a:solidFill>
                <a:schemeClr val="accent5">
                  <a:lumMod val="50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/>
          <p:cNvSpPr txBox="1">
            <a:spLocks noChangeArrowheads="1"/>
          </p:cNvSpPr>
          <p:nvPr/>
        </p:nvSpPr>
        <p:spPr bwMode="auto">
          <a:xfrm>
            <a:off x="-12700" y="774700"/>
            <a:ext cx="9156700" cy="507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Семья – ключевое  звено духовно-нравственного и патриотического воспитания детей. В основе новой концепции взаимодействия семьи и дошкольного учреждения лежит идея – за воспитание детей несут ответственность родители, а все другие  социальные институты призваны помочь, поддержать и дополнить их воспитательную работу.</a:t>
            </a:r>
          </a:p>
          <a:p>
            <a:pPr algn="ctr" eaLnBrk="1" hangingPunct="1">
              <a:defRPr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Работу необходимо осуществлять в тесной связи с родителями и общественными организациями</a:t>
            </a:r>
          </a:p>
          <a:p>
            <a:pPr algn="ctr" eaLnBrk="1" hangingPunct="1">
              <a:defRPr/>
            </a:pP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этого было взято интервью у одного из родителей:</a:t>
            </a:r>
          </a:p>
          <a:p>
            <a:pPr marL="285750" indent="-285750" algn="ctr" eaLnBrk="1" hangingPunct="1">
              <a:buFontTx/>
              <a:buChar char="-"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Считаете ли Вы необходимым приобщать ребенка дошкольного возраста к культуре родного края и с какого возраста?</a:t>
            </a:r>
          </a:p>
          <a:p>
            <a:pPr algn="ctr" eaLnBrk="1" hangingPunct="1">
              <a:defRPr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Родитель  - Да, считаю это необходимо с раннего возраста.</a:t>
            </a:r>
          </a:p>
          <a:p>
            <a:pPr algn="ctr" eaLnBrk="1" hangingPunct="1"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 Вы считаете, для чего нужно знакомить детей дошкольного возраста с символикой государства, памятными датами, государственными праздниками?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Родитель – Чтобы, дети знали флаг Российской Федерации, знали герб города, проявляли уважение к традициям и обычаям своего народа.</a:t>
            </a:r>
          </a:p>
          <a:p>
            <a:pPr algn="ctr" eaLnBrk="1" hangingPunct="1"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Ваш взгляд, обладаете ли Вы достаточной информацией о культуре, истории и природе родного края, чтобы ответить на возникающие у ребенка вопросы?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"/>
          <p:cNvSpPr txBox="1">
            <a:spLocks noChangeArrowheads="1"/>
          </p:cNvSpPr>
          <p:nvPr/>
        </p:nvSpPr>
        <p:spPr bwMode="auto">
          <a:xfrm>
            <a:off x="-12700" y="774700"/>
            <a:ext cx="9156700" cy="532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b="1">
                <a:latin typeface="Times New Roman" pitchFamily="18" charset="0"/>
                <a:cs typeface="Times New Roman" pitchFamily="18" charset="0"/>
              </a:rPr>
              <a:t>На Ваш взгляд, обладаете ли Вы достаточной информацией о культуре, истории и природе родного края, чтобы ответить на возникающие у ребенка вопросы?</a:t>
            </a:r>
            <a:endParaRPr lang="ru-RU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Родитель – Конечно, всё знать я не могу, но мы стараемся посещать музеи нашего города и области, с целью пополнения наших знаний о родном крае.</a:t>
            </a:r>
          </a:p>
          <a:p>
            <a:pPr algn="ctr" eaLnBrk="1" hangingPunct="1"/>
            <a:r>
              <a:rPr lang="ru-RU" b="1">
                <a:latin typeface="Times New Roman" pitchFamily="18" charset="0"/>
                <a:cs typeface="Times New Roman" pitchFamily="18" charset="0"/>
              </a:rPr>
              <a:t>Рассказываете ли Вы ребенку о знаменитых людях, героях, чьи биографии тесно связаны с родным городом, родным краем?</a:t>
            </a:r>
          </a:p>
          <a:p>
            <a:pPr algn="ctr" eaLnBrk="1" hangingPunct="1"/>
            <a: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Родитель – Да, тем более , мой ребёнок очень любознательный,  мы часто гуляем по набережной, где стоят памятники Гагарину и Королёву и Рома интересуется в честь кого эти памятники.</a:t>
            </a:r>
            <a:endParaRPr lang="ru-RU" b="1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К каким семейным традициям Вы приобщаете ребенка (детей)? </a:t>
            </a:r>
            <a:br>
              <a:rPr lang="ru-RU" b="1"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Родитель - Уважение к старшим и родителям, рассказы о своих предках и их достижениях, проводим совместные семейные праздники (дни рождения, памятные даты и т.д.) и </a:t>
            </a:r>
          </a:p>
          <a:p>
            <a:pPr algn="ctr"/>
            <a:r>
              <a:rPr lang="ru-RU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совместный активный отдых (отпуск, экскурсии, походы на природу).</a:t>
            </a:r>
          </a:p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Какие места родного города (области) Вы можете предложить как маршрут семейного похода выходного дня?</a:t>
            </a:r>
          </a:p>
          <a:p>
            <a:pPr algn="ctr"/>
            <a:r>
              <a:rPr lang="ru-RU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Родитель – нашей семье очень нравится посещать наш новый парк «Патриот» и в Саратове  детям очень нравится парк победы «Журавли».</a:t>
            </a:r>
          </a:p>
          <a:p>
            <a:pPr algn="ctr" eaLnBrk="1" hangingPunct="1"/>
            <a:endParaRPr lang="ru-RU" sz="16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" descr="C:\Users\лена\Downloads\17004705788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575511"/>
            <a:ext cx="6587455" cy="30391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1506" name="Picture 2" descr="C:\Users\лена\Downloads\170047057888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3645024"/>
            <a:ext cx="6011391" cy="27734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1"/>
          <p:cNvSpPr txBox="1">
            <a:spLocks noChangeArrowheads="1"/>
          </p:cNvSpPr>
          <p:nvPr/>
        </p:nvSpPr>
        <p:spPr bwMode="auto">
          <a:xfrm>
            <a:off x="-12700" y="774700"/>
            <a:ext cx="9156700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sz="16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ru-RU" sz="2400" b="1">
                <a:latin typeface="Times New Roman" pitchFamily="18" charset="0"/>
                <a:cs typeface="Times New Roman" pitchFamily="18" charset="0"/>
              </a:rPr>
              <a:t>Мы побывали в нашем Энгельсском</a:t>
            </a:r>
          </a:p>
          <a:p>
            <a:pPr algn="ctr" eaLnBrk="1" hangingPunct="1"/>
            <a:r>
              <a:rPr lang="ru-RU" sz="2400" b="1">
                <a:latin typeface="Times New Roman" pitchFamily="18" charset="0"/>
                <a:cs typeface="Times New Roman" pitchFamily="18" charset="0"/>
              </a:rPr>
              <a:t> краеведческом музее.</a:t>
            </a:r>
          </a:p>
          <a:p>
            <a:pPr algn="ctr" eaLnBrk="1" hangingPunct="1"/>
            <a:r>
              <a:rPr lang="ru-RU" sz="2400" b="1">
                <a:latin typeface="Times New Roman" pitchFamily="18" charset="0"/>
                <a:cs typeface="Times New Roman" pitchFamily="18" charset="0"/>
              </a:rPr>
              <a:t>Узнали много интересного, в том числе дату основания музея, что раньше находилось в этом здании.</a:t>
            </a:r>
            <a:endParaRPr lang="ru-RU" sz="2800" b="1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endParaRPr lang="ru-RU" sz="28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endParaRPr lang="ru-RU" sz="28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5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7975" y="2579688"/>
            <a:ext cx="5975350" cy="355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"/>
          <p:cNvSpPr txBox="1">
            <a:spLocks noChangeArrowheads="1"/>
          </p:cNvSpPr>
          <p:nvPr/>
        </p:nvSpPr>
        <p:spPr bwMode="auto">
          <a:xfrm>
            <a:off x="107950" y="549275"/>
            <a:ext cx="9036050" cy="647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sz="16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ru-RU" sz="2400">
                <a:latin typeface="Times New Roman" pitchFamily="18" charset="0"/>
                <a:cs typeface="Times New Roman" pitchFamily="18" charset="0"/>
              </a:rPr>
              <a:t>Датой основания музея считается 9 июля 1925года, когда было принято официальное решение о создании Центрального музея Республики немцев Поволжья.</a:t>
            </a:r>
          </a:p>
          <a:p>
            <a:pPr algn="ctr" eaLnBrk="1" hangingPunct="1"/>
            <a:r>
              <a:rPr lang="ru-RU" sz="2400">
                <a:latin typeface="Times New Roman" pitchFamily="18" charset="0"/>
                <a:cs typeface="Times New Roman" pitchFamily="18" charset="0"/>
              </a:rPr>
              <a:t>В августе 1941 г., после ликвидации Республики немцев Поволжья музей был закрыт. Большинство его экспонатов было распределено по разным организациям на хранение и, естественно, безвозвратно утрачено.</a:t>
            </a:r>
          </a:p>
          <a:p>
            <a:pPr algn="ctr" eaLnBrk="1" hangingPunct="1"/>
            <a:r>
              <a:rPr lang="ru-RU" sz="2400">
                <a:latin typeface="Times New Roman" pitchFamily="18" charset="0"/>
                <a:cs typeface="Times New Roman" pitchFamily="18" charset="0"/>
              </a:rPr>
              <a:t>После окончания Великой Отечественной войны музей возрождается, но уже в статусе городского краеведческого музея. Наиболее плодотворным стал период середины 1960-х гг.</a:t>
            </a:r>
          </a:p>
          <a:p>
            <a:pPr algn="ctr" eaLnBrk="1" hangingPunct="1"/>
            <a:r>
              <a:rPr lang="ru-RU" sz="2400">
                <a:latin typeface="Times New Roman" pitchFamily="18" charset="0"/>
                <a:cs typeface="Times New Roman" pitchFamily="18" charset="0"/>
              </a:rPr>
              <a:t>Сегодня Энгельсский краеведческий музей - одно из наиболее заметных и востребованных учреждений культуры города Энгельса. Он находится в самом центре города на берегу Волги рядом с городской площадью, парком и набережной, что делает посещение музея привлекательным для посетителей.</a:t>
            </a:r>
          </a:p>
          <a:p>
            <a:pPr algn="ctr" eaLnBrk="1" hangingPunct="1"/>
            <a:endParaRPr lang="ru-RU" sz="24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"/>
          <p:cNvSpPr txBox="1">
            <a:spLocks noChangeArrowheads="1"/>
          </p:cNvSpPr>
          <p:nvPr/>
        </p:nvSpPr>
        <p:spPr bwMode="auto">
          <a:xfrm>
            <a:off x="107950" y="549275"/>
            <a:ext cx="9036050" cy="218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sz="16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ru-RU" sz="2400" b="1">
                <a:latin typeface="Times New Roman" pitchFamily="18" charset="0"/>
                <a:cs typeface="Times New Roman" pitchFamily="18" charset="0"/>
              </a:rPr>
              <a:t>А так же мы  сравнили фотографии прошлого времени и настоящего.</a:t>
            </a:r>
          </a:p>
          <a:p>
            <a:pPr algn="ctr" eaLnBrk="1" hangingPunct="1"/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Улица Горького.</a:t>
            </a:r>
          </a:p>
          <a:p>
            <a:pPr algn="ctr" eaLnBrk="1" hangingPunct="1"/>
            <a:endParaRPr lang="ru-RU" sz="24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endParaRPr lang="ru-RU" sz="24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2060849"/>
            <a:ext cx="4580884" cy="2592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3551279"/>
            <a:ext cx="4307992" cy="28719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582</TotalTime>
  <Words>824</Words>
  <Application>Microsoft Office PowerPoint</Application>
  <PresentationFormat>Экран (4:3)</PresentationFormat>
  <Paragraphs>114</Paragraphs>
  <Slides>20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 Windows</cp:lastModifiedBy>
  <cp:revision>127</cp:revision>
  <dcterms:created xsi:type="dcterms:W3CDTF">2011-07-14T17:49:41Z</dcterms:created>
  <dcterms:modified xsi:type="dcterms:W3CDTF">2024-01-01T15:08:06Z</dcterms:modified>
</cp:coreProperties>
</file>