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7" r:id="rId1"/>
  </p:sldMasterIdLst>
  <p:sldIdLst>
    <p:sldId id="256" r:id="rId2"/>
    <p:sldId id="283" r:id="rId3"/>
    <p:sldId id="284" r:id="rId4"/>
    <p:sldId id="288" r:id="rId5"/>
    <p:sldId id="271" r:id="rId6"/>
    <p:sldId id="289" r:id="rId7"/>
    <p:sldId id="28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AEC"/>
    <a:srgbClr val="FF0000"/>
    <a:srgbClr val="EAEAEA"/>
    <a:srgbClr val="FFFF00"/>
    <a:srgbClr val="FFFF66"/>
    <a:srgbClr val="22065A"/>
    <a:srgbClr val="B709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4679" autoAdjust="0"/>
  </p:normalViewPr>
  <p:slideViewPr>
    <p:cSldViewPr>
      <p:cViewPr varScale="1">
        <p:scale>
          <a:sx n="67" d="100"/>
          <a:sy n="67" d="100"/>
        </p:scale>
        <p:origin x="1128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5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74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659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9554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405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30436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951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7560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297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1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01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819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813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93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203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62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16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903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277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  <p:sldLayoutId id="2147484131" r:id="rId4"/>
    <p:sldLayoutId id="2147484132" r:id="rId5"/>
    <p:sldLayoutId id="2147484133" r:id="rId6"/>
    <p:sldLayoutId id="2147484134" r:id="rId7"/>
    <p:sldLayoutId id="2147484135" r:id="rId8"/>
    <p:sldLayoutId id="2147484136" r:id="rId9"/>
    <p:sldLayoutId id="2147484137" r:id="rId10"/>
    <p:sldLayoutId id="2147484138" r:id="rId11"/>
    <p:sldLayoutId id="2147484139" r:id="rId12"/>
    <p:sldLayoutId id="2147484140" r:id="rId13"/>
    <p:sldLayoutId id="2147484141" r:id="rId14"/>
    <p:sldLayoutId id="2147484142" r:id="rId15"/>
    <p:sldLayoutId id="2147484143" r:id="rId16"/>
    <p:sldLayoutId id="214748414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59832" y="4221088"/>
            <a:ext cx="5040560" cy="1872208"/>
          </a:xfrm>
          <a:prstGeom prst="rect">
            <a:avLst/>
          </a:prstGeom>
          <a:solidFill>
            <a:sysClr val="window" lastClr="FFFFFF"/>
          </a:solidFill>
          <a:ln w="12700" cap="rnd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algn="ctr" defTabSz="342900">
              <a:defRPr/>
            </a:pPr>
            <a:r>
              <a:rPr lang="ru-RU" altLang="ru-RU" sz="1500" b="1" i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altLang="ru-RU" sz="1500" b="1" i="1" kern="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Жигулина</a:t>
            </a:r>
            <a:r>
              <a:rPr lang="ru-RU" altLang="ru-RU" sz="1500" b="1" i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Е.В.,</a:t>
            </a:r>
          </a:p>
          <a:p>
            <a:pPr algn="ctr" defTabSz="342900">
              <a:defRPr/>
            </a:pPr>
            <a:r>
              <a:rPr lang="ru-RU" altLang="ru-RU" sz="1500" b="1" i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МБДОУ № 12 «Красная шапочка»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78FA0503-1B36-43EE-BC61-43751FF43EAF}"/>
              </a:ext>
            </a:extLst>
          </p:cNvPr>
          <p:cNvSpPr/>
          <p:nvPr/>
        </p:nvSpPr>
        <p:spPr>
          <a:xfrm>
            <a:off x="1403648" y="937951"/>
            <a:ext cx="6624736" cy="2494497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рисунков в технике</a:t>
            </a:r>
          </a:p>
          <a:p>
            <a:pPr algn="ctr"/>
            <a:r>
              <a:rPr lang="ru-RU" alt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правополушарного рисования</a:t>
            </a:r>
          </a:p>
        </p:txBody>
      </p:sp>
    </p:spTree>
    <p:extLst>
      <p:ext uri="{BB962C8B-B14F-4D97-AF65-F5344CB8AC3E}">
        <p14:creationId xmlns:p14="http://schemas.microsoft.com/office/powerpoint/2010/main" val="2529730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2000">
              <a:srgbClr val="00B0F0"/>
            </a:gs>
            <a:gs pos="79000">
              <a:schemeClr val="tx1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.dmcdn.net/IWUa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6940" y="2192574"/>
            <a:ext cx="4490120" cy="275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02771"/>
            <a:ext cx="8496944" cy="2089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Человеческий мозг состоит из двух полушарий – правого и левого.</a:t>
            </a:r>
          </a:p>
          <a:p>
            <a:pPr lvl="0" algn="ctr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Левое полушарие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аналитическое,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это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формальное восприятие, логика, символы и разум.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Оно отвечает за нашу речь, способность к чтению и письму,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3490" y="4950460"/>
            <a:ext cx="8892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Правое полушарие 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обрабатывает информацию как бы целиком, в образах, оно позволяет нам мечтать, фантазировать, сочинять истории, оно мыслит творчески и позволяет решать проблему целиком, интуитивно, не раскладывая на этапы.</a:t>
            </a: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1350E3C-88CE-4CDA-93D0-138115571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2642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tx1"/>
            </a:gs>
            <a:gs pos="100000">
              <a:srgbClr val="52DAEC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ile2.answcdn.com/answ-cld/image/upload/w_760,c_fill,g_faces:center,q_60/v1401284456/fkmqpoq1qznqwuzbonc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2952328" cy="4024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 txBox="1">
            <a:spLocks/>
          </p:cNvSpPr>
          <p:nvPr/>
        </p:nvSpPr>
        <p:spPr>
          <a:xfrm>
            <a:off x="3347864" y="1268760"/>
            <a:ext cx="5544616" cy="6264696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Нейропсихолог Роджер </a:t>
            </a:r>
            <a:r>
              <a:rPr lang="ru-RU" sz="9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Сперри</a:t>
            </a:r>
            <a:r>
              <a:rPr lang="ru-RU" sz="9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открыл, что каждое полушарие головного мозга работает как самостоятельный мозг. То есть предложенную человеку задачу решает либо левое полушарие, либо правое.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Таким образом, если левое полушарие с его аналитическим мышлением отвергает рисование, то нужно предложить эту задачу правому, творческому, полушарию.</a:t>
            </a:r>
          </a:p>
          <a:p>
            <a:endParaRPr lang="ru-RU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700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0430">
              <a:schemeClr val="accent2">
                <a:lumMod val="20000"/>
                <a:lumOff val="80000"/>
              </a:schemeClr>
            </a:gs>
            <a:gs pos="10000">
              <a:srgbClr val="00B0F0"/>
            </a:gs>
            <a:gs pos="100000">
              <a:schemeClr val="accent1">
                <a:lumMod val="20000"/>
                <a:lumOff val="8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BA4547F-BA4E-4EBC-B839-91ED9E74175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32002">
            <a:off x="226921" y="571753"/>
            <a:ext cx="2695632" cy="17520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816" y="836712"/>
            <a:ext cx="6065394" cy="382799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изначально </a:t>
            </a:r>
            <a:r>
              <a:rPr lang="ru-RU" sz="28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правополушарны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воспринимают мир таким, какой он есть – ярким, красочным и интересным, поэтому они такие фантазеры и мечтатели. И уже позже у ребенка развивается аналитическое мышление.  Традиционная школьная система также больше ориентирована на развитие левого полушария. Поэтому, чтобы правое полушарие «не скучало», можно рисовать, используя этот метод.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i="1" dirty="0">
              <a:solidFill>
                <a:srgbClr val="FFFF00"/>
              </a:solidFill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7541758-757B-40EA-9CBF-AFCF6F7288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41251">
            <a:off x="3446072" y="4391541"/>
            <a:ext cx="1676740" cy="230551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341189B-9281-4AF2-B89E-C793070FAB8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490045">
            <a:off x="6232476" y="3928621"/>
            <a:ext cx="2169323" cy="31565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5AE8C6D-C715-48FF-A955-CFA6212DE48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18488">
            <a:off x="424434" y="3329180"/>
            <a:ext cx="2676640" cy="1927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7009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6000">
              <a:srgbClr val="FFFF00"/>
            </a:gs>
            <a:gs pos="44000">
              <a:schemeClr val="tx2">
                <a:lumMod val="40000"/>
                <a:lumOff val="60000"/>
              </a:schemeClr>
            </a:gs>
            <a:gs pos="11000">
              <a:srgbClr val="52DAEC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79512" y="260648"/>
            <a:ext cx="8964488" cy="1368152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 правополушарного рисования позволяет:</a:t>
            </a:r>
            <a:endParaRPr lang="ru-RU" sz="3600" i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24744"/>
            <a:ext cx="7776864" cy="4808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>
              <a:lnSpc>
                <a:spcPct val="107000"/>
              </a:lnSpc>
              <a:spcAft>
                <a:spcPts val="800"/>
              </a:spcAft>
            </a:pP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Проявить индивидуальность,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Упрощает творческий процесс,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Отключает анализ деятельности,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Избавляет от внутренних преград,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Обрести внутреннюю гармонию,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Раскрывает ваши творческие способности,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Делает человека более внимательным к людям и окружающему миру.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007223">
            <a:off x="6564097" y="1009736"/>
            <a:ext cx="2208246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12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7358" y="281764"/>
            <a:ext cx="5795493" cy="6725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работы.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296" y="1151827"/>
            <a:ext cx="280115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5763" indent="-385763" algn="ctr">
              <a:buAutoNum type="arabicPeriod"/>
            </a:pPr>
            <a:r>
              <a:rPr lang="ru-RU" sz="1400" dirty="0">
                <a:latin typeface="Segoe Print" panose="02000600000000000000" pitchFamily="2" charset="0"/>
              </a:rPr>
              <a:t> Нанесите на бумагу </a:t>
            </a:r>
          </a:p>
          <a:p>
            <a:pPr algn="ctr"/>
            <a:r>
              <a:rPr lang="ru-RU" sz="1400" dirty="0">
                <a:latin typeface="Segoe Print" panose="02000600000000000000" pitchFamily="2" charset="0"/>
              </a:rPr>
              <a:t>белой краской фон: </a:t>
            </a:r>
          </a:p>
          <a:p>
            <a:pPr algn="ctr"/>
            <a:r>
              <a:rPr lang="ru-RU" sz="1400" dirty="0">
                <a:latin typeface="Segoe Print" panose="02000600000000000000" pitchFamily="2" charset="0"/>
              </a:rPr>
              <a:t>размашистыми движениями </a:t>
            </a:r>
          </a:p>
          <a:p>
            <a:pPr algn="ctr"/>
            <a:r>
              <a:rPr lang="ru-RU" sz="1400" dirty="0">
                <a:latin typeface="Segoe Print" panose="02000600000000000000" pitchFamily="2" charset="0"/>
              </a:rPr>
              <a:t>от края до края. Не бойтесь выехать за края листа</a:t>
            </a:r>
            <a:endParaRPr lang="ru-RU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12" name="Picture 2" descr="Картина панно рисунок Мастер-класс Рисование и живопись Ещё картинки в правополушарной технике + МК для Гуашь фото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7854" y="3017042"/>
            <a:ext cx="1861097" cy="1319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126896" y="1409030"/>
            <a:ext cx="264376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rgbClr val="000303"/>
                </a:solidFill>
                <a:latin typeface="Segoe Print" panose="02000600000000000000" pitchFamily="2" charset="0"/>
              </a:rPr>
              <a:t>2. Выберите цвета – те, которые в данный момент хочется использовать </a:t>
            </a:r>
          </a:p>
          <a:p>
            <a:pPr algn="ctr"/>
            <a:r>
              <a:rPr lang="ru-RU" sz="1400" dirty="0">
                <a:solidFill>
                  <a:srgbClr val="000303"/>
                </a:solidFill>
                <a:latin typeface="Segoe Print" panose="02000600000000000000" pitchFamily="2" charset="0"/>
              </a:rPr>
              <a:t>(не больше 3 цветов) – и хаотично нанесите их пятнами, не жалея краски.</a:t>
            </a:r>
            <a:endParaRPr lang="ru-RU" sz="1400" dirty="0">
              <a:latin typeface="Segoe Print" panose="02000600000000000000" pitchFamily="2" charset="0"/>
            </a:endParaRPr>
          </a:p>
        </p:txBody>
      </p:sp>
      <p:pic>
        <p:nvPicPr>
          <p:cNvPr id="14" name="Picture 2" descr="Картина панно рисунок Мастер-класс Рисование и живопись Ещё картинки в правополушарной технике + МК для Гуашь фото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9872" y="3250404"/>
            <a:ext cx="2040899" cy="1238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6228184" y="1143424"/>
            <a:ext cx="2896497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50" dirty="0">
                <a:solidFill>
                  <a:srgbClr val="000303"/>
                </a:solidFill>
                <a:latin typeface="Segoe Print" panose="02000600000000000000" pitchFamily="2" charset="0"/>
              </a:rPr>
              <a:t>3</a:t>
            </a:r>
            <a:r>
              <a:rPr lang="ru-RU" sz="1400" dirty="0">
                <a:solidFill>
                  <a:srgbClr val="000303"/>
                </a:solidFill>
                <a:latin typeface="Segoe Print" panose="02000600000000000000" pitchFamily="2" charset="0"/>
              </a:rPr>
              <a:t>. Затем  плоской щетинистой кистью растяните цветные пятна размашистыми движениями от края до края или…не проводя несколько раз по одному месту</a:t>
            </a:r>
            <a:endParaRPr lang="ru-RU" sz="1400" dirty="0">
              <a:latin typeface="Segoe Print" panose="02000600000000000000" pitchFamily="2" charset="0"/>
            </a:endParaRPr>
          </a:p>
        </p:txBody>
      </p:sp>
      <p:pic>
        <p:nvPicPr>
          <p:cNvPr id="17" name="Picture 2" descr="Картина панно рисунок Мастер-класс Рисование и живопись Ещё картинки в правополушарной технике + МК для Гуашь фото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40078" y="3029163"/>
            <a:ext cx="2269479" cy="130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1448874" y="4892754"/>
            <a:ext cx="6297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>
                <a:solidFill>
                  <a:srgbClr val="002060"/>
                </a:solidFill>
                <a:latin typeface="Segoe Print" panose="02000600000000000000" pitchFamily="2" charset="0"/>
              </a:rPr>
              <a:t>4. Растягивать цветные пятна можно не только по горизонтали, но и по вертикали или диагонали, или по дуге. Так же для этой цели можно использовать сложенную бумажную салфетку или губку.</a:t>
            </a:r>
          </a:p>
        </p:txBody>
      </p:sp>
    </p:spTree>
    <p:extLst>
      <p:ext uri="{BB962C8B-B14F-4D97-AF65-F5344CB8AC3E}">
        <p14:creationId xmlns:p14="http://schemas.microsoft.com/office/powerpoint/2010/main" val="3816783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6000">
              <a:schemeClr val="accent1"/>
            </a:gs>
            <a:gs pos="69000">
              <a:schemeClr val="tx1"/>
            </a:gs>
            <a:gs pos="13000">
              <a:srgbClr val="52DAEC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845750">
            <a:off x="505033" y="435002"/>
            <a:ext cx="2283498" cy="30446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413634">
            <a:off x="6204581" y="249826"/>
            <a:ext cx="2367546" cy="31567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2027" y="3264619"/>
            <a:ext cx="2221907" cy="29625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25443">
            <a:off x="5761783" y="3952157"/>
            <a:ext cx="3185892" cy="23304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Объект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3583">
            <a:off x="3555914" y="197196"/>
            <a:ext cx="1906178" cy="25415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877800">
            <a:off x="569596" y="3415648"/>
            <a:ext cx="2154374" cy="2872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0022636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536</TotalTime>
  <Words>370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Calibri</vt:lpstr>
      <vt:lpstr>Century Gothic</vt:lpstr>
      <vt:lpstr>Segoe Print</vt:lpstr>
      <vt:lpstr>Symbol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Последовательность работы.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Правополушарное</dc:title>
  <dc:creator>Лена</dc:creator>
  <cp:lastModifiedBy>Пользователь</cp:lastModifiedBy>
  <cp:revision>64</cp:revision>
  <dcterms:created xsi:type="dcterms:W3CDTF">2014-03-16T19:26:01Z</dcterms:created>
  <dcterms:modified xsi:type="dcterms:W3CDTF">2024-01-02T08:17:03Z</dcterms:modified>
</cp:coreProperties>
</file>