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</p:sldMasterIdLst>
  <p:notesMasterIdLst>
    <p:notesMasterId r:id="rId21"/>
  </p:notesMasterIdLst>
  <p:sldIdLst>
    <p:sldId id="258" r:id="rId5"/>
    <p:sldId id="263" r:id="rId6"/>
    <p:sldId id="270" r:id="rId7"/>
    <p:sldId id="271" r:id="rId8"/>
    <p:sldId id="264" r:id="rId9"/>
    <p:sldId id="262" r:id="rId10"/>
    <p:sldId id="261" r:id="rId11"/>
    <p:sldId id="265" r:id="rId12"/>
    <p:sldId id="266" r:id="rId13"/>
    <p:sldId id="276" r:id="rId14"/>
    <p:sldId id="277" r:id="rId15"/>
    <p:sldId id="278" r:id="rId16"/>
    <p:sldId id="279" r:id="rId17"/>
    <p:sldId id="280" r:id="rId18"/>
    <p:sldId id="260" r:id="rId19"/>
    <p:sldId id="2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30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EFBA0-C4E5-448A-B5AB-375CE4C97380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65B59-7535-45EA-9E23-BF1AD22CA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953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65B59-7535-45EA-9E23-BF1AD22CA35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934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D77D0-876F-4635-8335-857860A639B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3520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ECB76-C7FE-4E0C-9A52-076362E1D8A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85579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89948-1078-4332-8CB8-2B00A0947CB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04187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2B7D-F495-4023-9F1B-812E539B457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358616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F25FA-313E-4F74-B239-8B07459EE6C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68547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09DEB-05D1-488E-9CBA-F2479F584EF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39613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C3045C-771E-49F0-824E-7241B77199F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76964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2C502-2B5C-4850-86D2-24918F74E1B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01056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DB33D-0E18-4CC7-812B-0695A8EF2D8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31814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D7A31-DCF5-4D54-96F1-A1258DC1D0A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4506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B48BC-75E1-4B73-80D3-F601D67A73D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78730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21A08-F37D-4A56-AA93-8107617882D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8755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50DC0-C07B-493B-A5CE-53152C5E6DB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383382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1AC07-A85B-4C3E-B6AD-E0882C33EC3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51923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FEB7A-2AAE-4E90-BF5D-B31ADC1D616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983917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874F3-9203-4DC9-A77A-B1139695666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055185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BE842-AB4E-4700-8456-4C3198E4DB5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72046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2F43CC-5014-4A59-AEB0-36646930DD1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867042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681A4-2B9F-49C3-B80D-9008EC077A4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180561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88E91-FB0A-4516-987C-90EE90C670E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71318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A0ED2-DDC3-443F-88B2-7FE6ABF0587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205196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A21F9-3C01-4B5B-91F8-7A91380DBDF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53959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95841-67E0-461A-9988-0FF9298098A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81479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E2B5A-8CC4-4080-926C-BC0D161EC7A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036505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93AF0-3572-4C23-B0AA-857F5F83B59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971097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2BB16-6DE5-48A2-81F5-C67DFC7EAC2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424010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385F7-FCDC-40B1-A401-62F2413937D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531589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BB3E2-3445-46FE-A145-0B9711D182D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296918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022B76-FFB8-4E3F-8890-CA03A185257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328685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B7640-55AC-4A7E-A02F-E35E4B8F4D0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13599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6C3A3-B628-4C72-A038-5945341FDE0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807633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E8618-4C29-48EA-AD0B-9AFD6F7F1F5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937747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6CC8C-2B34-4664-903F-6CE07D68718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3713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E1141-B32F-4044-BC34-8E11B9C0B78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94802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54901-2214-43B2-BCF9-9E88A7D09F1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036748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E6C23-AE9B-434F-B0D6-162B995A45E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634730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17B70-2917-43BE-981F-4CBC19C2FC0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329585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351B36-479B-4221-8C97-446FF190126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076906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D6B26-2555-4506-B79B-4E0C8C61EBE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1908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9662E-75D5-4629-8CEA-8E7128BEF18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602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1300B-E23B-4BAA-98FA-6C74042D518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8110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E9D97-32F9-4783-8837-7754EDDBCBA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4547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66801-F55B-48B0-8CD2-15CEA6836BE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81283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CCE51-E647-4C7B-8D14-4E604D0D30F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9927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5107DC-5AC6-46FF-AB52-9F21BC4C7A16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C179D2-DD2D-4C1F-BF67-7084286FF95E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FBECB3E-2D2B-4531-A390-A13AE1D49116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B14D75-5E36-4FC0-97F7-66D609B2D5F1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8388424" cy="1584177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54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54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b="1" kern="12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Использование инновационной технологии  «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КУБИК  БЛУМА»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работе с детьми дошкольного возраста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3501008"/>
            <a:ext cx="3526160" cy="1728192"/>
          </a:xfrm>
        </p:spPr>
        <p:txBody>
          <a:bodyPr/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Окшина Валентина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Александровна 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893" y="4924473"/>
            <a:ext cx="5805107" cy="193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95536" y="260647"/>
            <a:ext cx="8388424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</a:t>
            </a:r>
            <a:r>
              <a:rPr lang="ru-RU" sz="14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униципальное дошкольное образовательное бюджетное учреждение «Детский сад общеразвивающего вида №4 «Лукоморье» города Соль-Илецка» Оренбургской области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703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Кубик Блума можно использовать как часть образовательной деятельности. Отвечая на вопросы, дети обобщают свои знания полученные на занятии.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852936"/>
            <a:ext cx="334327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052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412776"/>
            <a:ext cx="72362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Активно используется кубик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Блума на занятиях по развитию речи после прочтения художественного произведения. Вовлекаю детей в игру с помощью которой, мы отвечаем на вопросы по содержанию произведения.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2932815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413995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 Блума можно использовать для физминутки или утренней зарядки.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кидают кубик и выполняют упражнение, которое выпадает на грани.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328" y="332656"/>
            <a:ext cx="4555336" cy="593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01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388843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прогулке при наблюдении так же  используется кубик. Мы с детьми, наблюдая за явлением или объектом, включаемся в игру. Кидая кубик, отвечаем на вопросы и так узнаем о чем-то новом.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908720"/>
            <a:ext cx="4752528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97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16" y="1500063"/>
            <a:ext cx="404279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кубика  проходит рефлексия после занятия.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 с ребятами вспоминаем что мы делали, что нам понравилось, что было трудно и т.д.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304" y="1299320"/>
            <a:ext cx="4711427" cy="492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08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1"/>
            <a:ext cx="8147248" cy="2736305"/>
          </a:xfrm>
        </p:spPr>
        <p:txBody>
          <a:bodyPr/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    </a:t>
            </a:r>
            <a:endParaRPr lang="ru-RU" sz="3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3" y="116632"/>
            <a:ext cx="7976410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Использование приёма «Кубик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Блума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» оказывает положительное влияние на различные стороны развития дошкольников, в том числе и на развитие речемыслительной деятельности.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Практика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показывает, что приём очень нравится детям, они быстро осваивают технику его использования. А воспитателю этот приём помогает в активной и занимательной форме проверять знания и умения детей.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6231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26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712968" cy="6120680"/>
          </a:xfrm>
        </p:spPr>
        <p:txBody>
          <a:bodyPr/>
          <a:lstStyle/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Актуальность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Цели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</a:rPr>
              <a:t>современного дошкольного образования, обозначенные в ФГОС ДО, ориентированы на принцип «учить не науке, а учить учиться». В настоящее время воспитаннику нужно не столько передавать готовую информацию, сколько познакомить с методами ее получения, осмысления и применения, в результате чего он овладевает способами познания окружающего мира. И задача воспитателя заключается не в передаче готовых знаний и умений, а в создании условий для развития личности ребенка.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	В 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настоящее время у детей всё чаще наблюдаются речевые нарушения, которые резко ограничивают их общение с окружающими людьми. Образная, богатая 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речь 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у детей дошкольников - явление очень редкое.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00" dirty="0" smtClean="0">
                <a:effectLst/>
                <a:latin typeface="Times New Roman"/>
                <a:ea typeface="Calibri"/>
                <a:cs typeface="Times New Roman"/>
              </a:rPr>
              <a:t>	А как развивать в ребенке навыки критического 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мышления, словарный 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запас, диалогическую и  монологическую речь? Ведь мы знаем, что овладение связной устной речью – важнейшее условие успешной подготовки детей к 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школе.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79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этом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педагогу помогают разнообразные методики и технологии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Так в современной педагогике появилась модель «4К», которая предполагает развитие, таких качеств в человеке, как: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Критическое мышление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(способность анализировать информацию, вырабатывать разнообразные аргументы, делать выводы, формировать собственное мнение и отстаивать свою позицию).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Креативность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Коммуникативные навыки</a:t>
            </a:r>
          </a:p>
          <a:p>
            <a:r>
              <a:rPr lang="ru-RU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Командность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Работая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 режиме данной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модели,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воспитатель перестает быть главным источником информации, и,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используя современные приемы,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превращает занятия с детьми в совместный и интересный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поиск.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621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эффективных педагогических техник  развития качеств Модели «4К» у детей, является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946" y="2464197"/>
            <a:ext cx="5858764" cy="32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328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332656"/>
            <a:ext cx="5112568" cy="6264696"/>
          </a:xfrm>
        </p:spPr>
        <p:txBody>
          <a:bodyPr/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Бенджамин </a:t>
            </a:r>
            <a:r>
              <a:rPr lang="ru-RU" sz="2400" dirty="0" err="1" smtClean="0">
                <a:effectLst/>
                <a:latin typeface="Times New Roman"/>
                <a:ea typeface="Calibri"/>
                <a:cs typeface="Times New Roman"/>
              </a:rPr>
              <a:t>Блум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- американский психолог и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педагог.  Он является автором 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уникальной системы алгоритмов педагогической деятельности. Предложенная им теория, разделяет образовательные цели на три блока: когнитивную (Знаю), психомоторную (Творю) и аффективную (Умею). То есть, ребенку предлагают не готовое знание, а проблему. А он, используя свой опыт и познания, должен найти пути разрешения этой проблемы.</a:t>
            </a:r>
            <a:r>
              <a:rPr lang="ru-RU" sz="24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 smtClean="0">
                <a:effectLst/>
                <a:latin typeface="Calibri"/>
                <a:ea typeface="Calibri"/>
                <a:cs typeface="Times New Roman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i0.wp.com/www.egtmatematik.com/wp-content/uploads/2016/04/Ekran-Resmi-2016-04-09-20.18.18-e1460222116304.png?resize=300%2C37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r="4657" b="3484"/>
          <a:stretch/>
        </p:blipFill>
        <p:spPr bwMode="auto">
          <a:xfrm>
            <a:off x="179512" y="116632"/>
            <a:ext cx="3575713" cy="490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003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408712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Методика использования «Кубика </a:t>
            </a:r>
            <a:r>
              <a:rPr lang="ru-RU" sz="2400" b="1" dirty="0" err="1" smtClean="0">
                <a:effectLst/>
                <a:latin typeface="Times New Roman"/>
                <a:ea typeface="Calibri"/>
                <a:cs typeface="Times New Roman"/>
              </a:rPr>
              <a:t>Блума</a:t>
            </a: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».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50" b="1" dirty="0" smtClean="0">
                <a:effectLst/>
                <a:latin typeface="Times New Roman"/>
                <a:ea typeface="Calibri"/>
                <a:cs typeface="Times New Roman"/>
              </a:rPr>
              <a:t>1.</a:t>
            </a:r>
            <a:r>
              <a:rPr lang="ru-RU" sz="2250" dirty="0" smtClean="0">
                <a:effectLst/>
                <a:latin typeface="Times New Roman"/>
                <a:ea typeface="Calibri"/>
                <a:cs typeface="Times New Roman"/>
              </a:rPr>
              <a:t> Понадобится обычный бумажный куб, на гранях которого написано:</a:t>
            </a:r>
            <a:endParaRPr lang="ru-RU" sz="2250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50" b="1" dirty="0" smtClean="0">
                <a:effectLst/>
                <a:latin typeface="Times New Roman"/>
                <a:ea typeface="Calibri"/>
                <a:cs typeface="Times New Roman"/>
              </a:rPr>
              <a:t>Назови.</a:t>
            </a:r>
            <a:endParaRPr lang="ru-RU" sz="2250" b="1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50" b="1" dirty="0" smtClean="0">
                <a:effectLst/>
                <a:latin typeface="Times New Roman"/>
                <a:ea typeface="Calibri"/>
                <a:cs typeface="Times New Roman"/>
              </a:rPr>
              <a:t>Почему.</a:t>
            </a:r>
            <a:endParaRPr lang="ru-RU" sz="2250" b="1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50" b="1" dirty="0" smtClean="0">
                <a:effectLst/>
                <a:latin typeface="Times New Roman"/>
                <a:ea typeface="Calibri"/>
                <a:cs typeface="Times New Roman"/>
              </a:rPr>
              <a:t>Объясни.</a:t>
            </a:r>
            <a:endParaRPr lang="ru-RU" sz="2250" b="1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50" b="1" dirty="0" smtClean="0">
                <a:effectLst/>
                <a:latin typeface="Times New Roman"/>
                <a:ea typeface="Calibri"/>
                <a:cs typeface="Times New Roman"/>
              </a:rPr>
              <a:t>Предложи.</a:t>
            </a:r>
            <a:endParaRPr lang="ru-RU" sz="2250" b="1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50" b="1" dirty="0" smtClean="0">
                <a:effectLst/>
                <a:latin typeface="Times New Roman"/>
                <a:ea typeface="Calibri"/>
                <a:cs typeface="Times New Roman"/>
              </a:rPr>
              <a:t>Придумай.</a:t>
            </a:r>
            <a:endParaRPr lang="ru-RU" sz="2250" b="1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250" b="1" dirty="0" smtClean="0">
                <a:effectLst/>
                <a:latin typeface="Times New Roman"/>
                <a:ea typeface="Calibri"/>
                <a:cs typeface="Times New Roman"/>
              </a:rPr>
              <a:t>Поделись.</a:t>
            </a:r>
            <a:endParaRPr lang="ru-RU" sz="225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50" b="1" dirty="0" smtClean="0">
                <a:effectLst/>
                <a:latin typeface="Times New Roman"/>
                <a:ea typeface="Calibri"/>
                <a:cs typeface="Times New Roman"/>
              </a:rPr>
              <a:t>2. </a:t>
            </a:r>
            <a:r>
              <a:rPr lang="ru-RU" sz="2250" dirty="0" smtClean="0">
                <a:effectLst/>
                <a:latin typeface="Times New Roman"/>
                <a:ea typeface="Calibri"/>
                <a:cs typeface="Times New Roman"/>
              </a:rPr>
              <a:t>Формулируется тема </a:t>
            </a:r>
            <a:r>
              <a:rPr lang="ru-RU" sz="2250" dirty="0" smtClean="0">
                <a:latin typeface="Times New Roman"/>
                <a:ea typeface="Calibri"/>
                <a:cs typeface="Times New Roman"/>
              </a:rPr>
              <a:t>Образовательной деятельности</a:t>
            </a:r>
            <a:r>
              <a:rPr lang="ru-RU" sz="2250" dirty="0" smtClean="0">
                <a:effectLst/>
                <a:latin typeface="Times New Roman"/>
                <a:ea typeface="Calibri"/>
                <a:cs typeface="Times New Roman"/>
              </a:rPr>
              <a:t>. То есть тема должна обозначить круг вопросов, на которые придётся отвечать.</a:t>
            </a:r>
            <a:endParaRPr lang="ru-RU" sz="225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50" b="1" dirty="0" smtClean="0">
                <a:effectLst/>
                <a:latin typeface="Times New Roman"/>
                <a:ea typeface="Calibri"/>
                <a:cs typeface="Times New Roman"/>
              </a:rPr>
              <a:t>3. </a:t>
            </a:r>
            <a:r>
              <a:rPr lang="ru-RU" sz="2250" dirty="0" smtClean="0">
                <a:effectLst/>
                <a:latin typeface="Times New Roman"/>
                <a:ea typeface="Calibri"/>
                <a:cs typeface="Times New Roman"/>
              </a:rPr>
              <a:t>«Кубик </a:t>
            </a:r>
            <a:r>
              <a:rPr lang="ru-RU" sz="2250" dirty="0" err="1" smtClean="0">
                <a:effectLst/>
                <a:latin typeface="Times New Roman"/>
                <a:ea typeface="Calibri"/>
                <a:cs typeface="Times New Roman"/>
              </a:rPr>
              <a:t>Блума</a:t>
            </a:r>
            <a:r>
              <a:rPr lang="ru-RU" sz="2250" dirty="0" smtClean="0">
                <a:effectLst/>
                <a:latin typeface="Times New Roman"/>
                <a:ea typeface="Calibri"/>
                <a:cs typeface="Times New Roman"/>
              </a:rPr>
              <a:t>» уникален тем, что позволяет формулировать вопросы самого разного характера. Воспитатель или один из детей бросает кубик. Выпавшая грань укажет: какого типа вопрос следует задать. Удобнее ориентироваться по слову на грани кубика — с него и должен начинаться вопрос.</a:t>
            </a:r>
            <a:endParaRPr lang="ru-RU" sz="225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pedsovet.su/_pu/60/806823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24744"/>
            <a:ext cx="439248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348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	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рань «Назови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» - 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Предполагает воспроизведение знаний. Это самые простые вопросы. Ребёнку  предлагается просто назвать предмет, явление, термин и т.д.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Например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«Назови три весенних месяца. Какие весенние праздники ты знаешь?». Данный блок можно разнообразить вариативными заданиями, которые помогают проверить самые общие знания по теме.</a:t>
            </a:r>
            <a:endParaRPr lang="ru-RU" sz="18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	Грань «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Почему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» - 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Это блок вопросов позволяет сформулировать причинно-следственные связи, то есть описать процессы, которые происходят с указанным предметом, явлением.  </a:t>
            </a:r>
            <a:endParaRPr lang="ru-RU" sz="18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Например: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Почему весной возвращаются перелётные птицы? Какая перелётная птица возвращается первой? </a:t>
            </a:r>
            <a:endParaRPr lang="ru-RU" sz="1800" dirty="0" smtClean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	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Грань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«Объясни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» - 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Это вопросы уточняющие.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Они помогают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увидеть проблему в разных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сторон.</a:t>
            </a:r>
            <a:endParaRPr lang="ru-RU" sz="18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Дополнительные фразы, которые помогут сформулировать вопросы этого блока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lang="ru-RU" sz="18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Как ты думаешь, какие изменения в природе происходят весной? Как встречают весну звери?</a:t>
            </a:r>
            <a:endParaRPr lang="ru-RU" sz="180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548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6480720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Грань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Предложи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» - </a:t>
            </a: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 Ребёнок должен предложить свою задачу, которая позволяет применить то или иное правило. Либо предложить свое видение проблемы, свои идеи.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Н</a:t>
            </a: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апример: </a:t>
            </a: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Предложи игры, в которые можно поиграть в весенний день</a:t>
            </a:r>
            <a:endParaRPr lang="ru-RU" sz="18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Грань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Придумай»</a:t>
            </a: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 — это вопросы творческие, которые содержат в себе элемент предположения, вымысла.</a:t>
            </a:r>
            <a:endParaRPr lang="ru-RU" sz="18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Например: </a:t>
            </a: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Придумай красивые слова о весне. Как её можно описать?</a:t>
            </a:r>
            <a:endParaRPr lang="ru-RU" sz="18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Грань 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Поделись»</a:t>
            </a: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 — вопросы этого блока предназначены для активации мыслительной деятельности детей, учат их анализировать, выделять факты и следствия.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Вопросам этого блока желательно добавлять эмоциональную окраску. То есть, сконцентрировать внимание на ощущениях и чувствах ребёнка, его эмоциях, которые вызваны названной темой.</a:t>
            </a:r>
            <a:endParaRPr lang="ru-RU" sz="18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Например</a:t>
            </a: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, «Нравится ли тебе такое время года как весна? За что ты её любишь?</a:t>
            </a:r>
            <a:endParaRPr lang="ru-RU" sz="18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428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568952" cy="6525344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Применение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	«Кубик </a:t>
            </a:r>
            <a:r>
              <a:rPr lang="ru-RU" sz="2400" dirty="0" err="1" smtClean="0">
                <a:effectLst/>
                <a:latin typeface="Times New Roman"/>
                <a:ea typeface="Calibri"/>
                <a:cs typeface="Times New Roman"/>
              </a:rPr>
              <a:t>Блума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» можно использовать во всех группах и по всем  образовательным областям. 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Наиболее удобно применять этот приём на обобщающих занятиях, когда у детей  уже есть представление о сути темы.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	Что касается использования на более раннем этапе изучения материала, то работу с кубиком можно сделать групповой, то есть ответы на вопросы  нужно будет формулировать вместе.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	Этот упрощённый способ помогает не только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собрать 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все знания детей, но и развить в ребятах чувство коллективизма, необходимости помогать друг другу и нести ответственность за работу всех членов команды.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5895"/>
      </p:ext>
    </p:extLst>
  </p:cSld>
  <p:clrMapOvr>
    <a:masterClrMapping/>
  </p:clrMapOvr>
</p:sld>
</file>

<file path=ppt/theme/theme1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0099FF"/>
      </a:accent1>
      <a:accent2>
        <a:srgbClr val="FF99CC"/>
      </a:accent2>
      <a:accent3>
        <a:srgbClr val="FFCAE2"/>
      </a:accent3>
      <a:accent4>
        <a:srgbClr val="000000"/>
      </a:accent4>
      <a:accent5>
        <a:srgbClr val="AACAFF"/>
      </a:accent5>
      <a:accent6>
        <a:srgbClr val="E78AB9"/>
      </a:accent6>
      <a:hlink>
        <a:srgbClr val="9933FF"/>
      </a:hlink>
      <a:folHlink>
        <a:srgbClr val="44C63A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0099FF"/>
      </a:accent1>
      <a:accent2>
        <a:srgbClr val="FF99CC"/>
      </a:accent2>
      <a:accent3>
        <a:srgbClr val="FFCAE2"/>
      </a:accent3>
      <a:accent4>
        <a:srgbClr val="000000"/>
      </a:accent4>
      <a:accent5>
        <a:srgbClr val="AACAFF"/>
      </a:accent5>
      <a:accent6>
        <a:srgbClr val="E78AB9"/>
      </a:accent6>
      <a:hlink>
        <a:srgbClr val="9933FF"/>
      </a:hlink>
      <a:folHlink>
        <a:srgbClr val="44C63A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0099FF"/>
      </a:accent1>
      <a:accent2>
        <a:srgbClr val="FF99CC"/>
      </a:accent2>
      <a:accent3>
        <a:srgbClr val="FFCAE2"/>
      </a:accent3>
      <a:accent4>
        <a:srgbClr val="000000"/>
      </a:accent4>
      <a:accent5>
        <a:srgbClr val="AACAFF"/>
      </a:accent5>
      <a:accent6>
        <a:srgbClr val="E78AB9"/>
      </a:accent6>
      <a:hlink>
        <a:srgbClr val="9933FF"/>
      </a:hlink>
      <a:folHlink>
        <a:srgbClr val="44C63A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0099FF"/>
      </a:accent1>
      <a:accent2>
        <a:srgbClr val="FF99CC"/>
      </a:accent2>
      <a:accent3>
        <a:srgbClr val="FFCAE2"/>
      </a:accent3>
      <a:accent4>
        <a:srgbClr val="000000"/>
      </a:accent4>
      <a:accent5>
        <a:srgbClr val="AACAFF"/>
      </a:accent5>
      <a:accent6>
        <a:srgbClr val="E78AB9"/>
      </a:accent6>
      <a:hlink>
        <a:srgbClr val="9933FF"/>
      </a:hlink>
      <a:folHlink>
        <a:srgbClr val="44C63A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метод.среда</Template>
  <TotalTime>418</TotalTime>
  <Words>325</Words>
  <Application>Microsoft Office PowerPoint</Application>
  <PresentationFormat>Экран (4:3)</PresentationFormat>
  <Paragraphs>54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1_colormaster</vt:lpstr>
      <vt:lpstr>2_colormaster</vt:lpstr>
      <vt:lpstr>3_colormaster</vt:lpstr>
      <vt:lpstr>4_colormaster</vt:lpstr>
      <vt:lpstr>  Использование инновационной технологии  «КУБИК  БЛУМА» в работе с детьми дошкольного возраста   </vt:lpstr>
      <vt:lpstr>Презентация PowerPoint</vt:lpstr>
      <vt:lpstr>Презентация PowerPoint</vt:lpstr>
      <vt:lpstr>Презентация PowerPoint</vt:lpstr>
      <vt:lpstr>Бенджамин Блум - американский психолог и педагог.  Он является автором уникальной системы алгоритмов педагогической деятельности. Предложенная им теория, разделяет образовательные цели на три блока: когнитивную (Знаю), психомоторную (Творю) и аффективную (Умею). То есть, ребенку предлагают не готовое знание, а проблему. А он, используя свой опыт и познания, должен найти пути разрешения этой проблемы.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КУБИК  БЛУМА как приём педагогической инновационной технологии</dc:title>
  <dc:creator>RePack by Diakov</dc:creator>
  <cp:lastModifiedBy>Валентина</cp:lastModifiedBy>
  <cp:revision>31</cp:revision>
  <dcterms:created xsi:type="dcterms:W3CDTF">2022-03-28T12:47:06Z</dcterms:created>
  <dcterms:modified xsi:type="dcterms:W3CDTF">2024-01-03T12:00:54Z</dcterms:modified>
</cp:coreProperties>
</file>