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67" r:id="rId3"/>
    <p:sldId id="275" r:id="rId4"/>
    <p:sldId id="258" r:id="rId5"/>
    <p:sldId id="260" r:id="rId6"/>
    <p:sldId id="277" r:id="rId7"/>
    <p:sldId id="278" r:id="rId8"/>
    <p:sldId id="280" r:id="rId9"/>
    <p:sldId id="279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351-E67A-42DF-9513-FFD70D0CDDCB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181165-2B38-4F11-B1CF-B77B3906D69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351-E67A-42DF-9513-FFD70D0CDDCB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1165-2B38-4F11-B1CF-B77B3906D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351-E67A-42DF-9513-FFD70D0CDDCB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1165-2B38-4F11-B1CF-B77B3906D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351-E67A-42DF-9513-FFD70D0CDDCB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1165-2B38-4F11-B1CF-B77B3906D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351-E67A-42DF-9513-FFD70D0CDDCB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1165-2B38-4F11-B1CF-B77B3906D69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351-E67A-42DF-9513-FFD70D0CDDCB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1165-2B38-4F11-B1CF-B77B3906D69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351-E67A-42DF-9513-FFD70D0CDDCB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1165-2B38-4F11-B1CF-B77B3906D69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351-E67A-42DF-9513-FFD70D0CDDCB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1165-2B38-4F11-B1CF-B77B3906D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351-E67A-42DF-9513-FFD70D0CDDCB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1165-2B38-4F11-B1CF-B77B3906D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351-E67A-42DF-9513-FFD70D0CDDCB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1165-2B38-4F11-B1CF-B77B3906D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351-E67A-42DF-9513-FFD70D0CDDCB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1165-2B38-4F11-B1CF-B77B3906D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02E3351-E67A-42DF-9513-FFD70D0CDDCB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4181165-2B38-4F11-B1CF-B77B3906D69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846640" cy="2736304"/>
          </a:xfrm>
        </p:spPr>
        <p:txBody>
          <a:bodyPr>
            <a:noAutofit/>
          </a:bodyPr>
          <a:lstStyle/>
          <a:p>
            <a:r>
              <a:rPr lang="ru-RU" sz="4000" dirty="0" smtClean="0"/>
              <a:t>СОЦИАЛИЗАЦИЯ ДЕТЕЙ С </a:t>
            </a:r>
            <a:r>
              <a:rPr lang="ru-RU" sz="4000" i="1" dirty="0"/>
              <a:t>расстройствами</a:t>
            </a:r>
            <a:br>
              <a:rPr lang="ru-RU" sz="4000" i="1" dirty="0"/>
            </a:br>
            <a:r>
              <a:rPr lang="ru-RU" sz="4000" i="1" dirty="0"/>
              <a:t>аутистического </a:t>
            </a:r>
            <a:r>
              <a:rPr lang="ru-RU" sz="4000" i="1" dirty="0" smtClean="0"/>
              <a:t>спектра </a:t>
            </a:r>
            <a:r>
              <a:rPr lang="ru-RU" sz="4000" dirty="0" smtClean="0"/>
              <a:t>(РАС)</a:t>
            </a:r>
            <a:br>
              <a:rPr lang="ru-RU" sz="4000" dirty="0" smtClean="0"/>
            </a:br>
            <a:r>
              <a:rPr lang="ru-RU" sz="4000" dirty="0" smtClean="0"/>
              <a:t>в условиях логопункта </a:t>
            </a:r>
            <a:r>
              <a:rPr lang="ru-RU" sz="4000" dirty="0"/>
              <a:t>ДОУ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Учитель-логопед Русанова Н.В.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МДОУ «Детский сад № 78» </a:t>
            </a:r>
            <a:r>
              <a:rPr lang="ru-RU" dirty="0">
                <a:solidFill>
                  <a:srgbClr val="002060"/>
                </a:solidFill>
              </a:rPr>
              <a:t>Энгельсского муниципального района Саратовской области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34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/>
          <a:lstStyle/>
          <a:p>
            <a:pPr marL="342900" lvl="0" indent="-342900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3200" dirty="0"/>
              <a:t>Метод </a:t>
            </a:r>
            <a:r>
              <a:rPr lang="ru-RU" sz="3200" dirty="0" smtClean="0"/>
              <a:t>№ 4. Визуальное </a:t>
            </a:r>
            <a:r>
              <a:rPr lang="ru-RU" sz="3200" dirty="0"/>
              <a:t>расписание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Н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аглядное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пособие, состоящее из нескольких последовательных картинок, которые сообщают ребенку, что его ждет в течение дня либо во время какого-то одного события и в каком порядке. </a:t>
            </a:r>
            <a:endParaRPr lang="ru-RU" sz="2000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i="1" dirty="0" smtClean="0">
                <a:solidFill>
                  <a:srgbClr val="002060"/>
                </a:solidFill>
                <a:latin typeface="Arial"/>
                <a:ea typeface="Times New Roman"/>
              </a:rPr>
              <a:t>Дети </a:t>
            </a:r>
            <a:r>
              <a:rPr lang="ru-RU" sz="2000" i="1" dirty="0">
                <a:solidFill>
                  <a:srgbClr val="002060"/>
                </a:solidFill>
                <a:latin typeface="Arial"/>
                <a:ea typeface="Times New Roman"/>
              </a:rPr>
              <a:t>действуют, ориентируясь не на руководство со стороны другого человека, а на расписание. </a:t>
            </a:r>
            <a:endParaRPr lang="ru-RU" sz="2000" i="1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Подходит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для обучения новым навыкам, для развития самостоятельности, при сильной тревожности в непривычных ситуациях, при сопротивлении изменениям в привычном распорядке дня.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42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/>
          <a:lstStyle/>
          <a:p>
            <a:r>
              <a:rPr lang="ru-RU" sz="3200" dirty="0"/>
              <a:t>Виды визуального расписания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112" y="1340768"/>
            <a:ext cx="8229600" cy="4525963"/>
          </a:xfrm>
        </p:spPr>
        <p:txBody>
          <a:bodyPr/>
          <a:lstStyle/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u="sng" dirty="0" smtClean="0">
                <a:solidFill>
                  <a:srgbClr val="00206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rPr>
              <a:t>1.Планшет </a:t>
            </a:r>
            <a:r>
              <a:rPr lang="ru-RU" u="sng" dirty="0">
                <a:solidFill>
                  <a:srgbClr val="00206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rPr>
              <a:t>«Сейчас-Потом</a:t>
            </a:r>
            <a:r>
              <a:rPr lang="ru-RU" u="sng" dirty="0" smtClean="0">
                <a:solidFill>
                  <a:srgbClr val="00206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rPr>
              <a:t>»</a:t>
            </a:r>
            <a:r>
              <a:rPr lang="ru-RU" dirty="0" smtClean="0">
                <a:solidFill>
                  <a:srgbClr val="00206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—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это форма визуального расписания, представляющая из себя карточку, на которой изображена последовательность двух событий в виде изображений. Первое это то, что нужно сделать сначала (чаще отвергаемое ребенком), а второе - это вознаграждение, которое произойдет после завершения первого задания. </a:t>
            </a:r>
            <a:endParaRPr lang="ru-RU" sz="2000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С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помощью данного метода можно учить ребенка следовать указаниям или обучать его новым навыкам.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1" y="4077072"/>
            <a:ext cx="3078163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235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sz="3200" dirty="0">
                <a:solidFill>
                  <a:srgbClr val="2F5897"/>
                </a:solidFill>
              </a:rPr>
              <a:t>Виды визуального расписания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u="sng" dirty="0" smtClean="0">
                <a:solidFill>
                  <a:srgbClr val="00206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rPr>
              <a:t>2.Расписание </a:t>
            </a:r>
            <a:r>
              <a:rPr lang="ru-RU" u="sng" dirty="0">
                <a:solidFill>
                  <a:srgbClr val="00206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rPr>
              <a:t>из предметов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 -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это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форма визуального расписания, в виде определенных предметов, которые символизируют определенные события. </a:t>
            </a:r>
            <a:endParaRPr lang="ru-RU" sz="2000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Незадолго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до перехода к нужной деятельности дать ребенку этот предмет. </a:t>
            </a:r>
            <a:endParaRPr lang="ru-RU" sz="2000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Примеры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предметов, которые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можно использовать: </a:t>
            </a: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Arial"/>
                <a:ea typeface="Times New Roman"/>
              </a:rPr>
              <a:t>Играть </a:t>
            </a:r>
            <a:r>
              <a:rPr lang="ru-RU" sz="2000" b="1" dirty="0">
                <a:solidFill>
                  <a:srgbClr val="002060"/>
                </a:solidFill>
                <a:latin typeface="Arial"/>
                <a:ea typeface="Times New Roman"/>
              </a:rPr>
              <a:t>на улице = синий мяч. </a:t>
            </a:r>
            <a:endParaRPr lang="ru-RU" sz="2000" b="1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Arial"/>
                <a:ea typeface="Times New Roman"/>
              </a:rPr>
              <a:t>Обед </a:t>
            </a:r>
            <a:r>
              <a:rPr lang="ru-RU" sz="2000" b="1" dirty="0">
                <a:solidFill>
                  <a:srgbClr val="002060"/>
                </a:solidFill>
                <a:latin typeface="Arial"/>
                <a:ea typeface="Times New Roman"/>
              </a:rPr>
              <a:t>= ложка. </a:t>
            </a:r>
            <a:endParaRPr lang="ru-RU" sz="2000" b="1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Arial"/>
                <a:ea typeface="Times New Roman"/>
              </a:rPr>
              <a:t>Играть </a:t>
            </a:r>
            <a:r>
              <a:rPr lang="ru-RU" sz="2000" b="1" dirty="0">
                <a:solidFill>
                  <a:srgbClr val="002060"/>
                </a:solidFill>
                <a:latin typeface="Arial"/>
                <a:ea typeface="Times New Roman"/>
              </a:rPr>
              <a:t>= красная </a:t>
            </a:r>
            <a:r>
              <a:rPr lang="ru-RU" sz="2000" b="1" dirty="0" smtClean="0">
                <a:solidFill>
                  <a:srgbClr val="002060"/>
                </a:solidFill>
                <a:latin typeface="Arial"/>
                <a:ea typeface="Times New Roman"/>
              </a:rPr>
              <a:t>машинка/кукла. </a:t>
            </a: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Arial"/>
                <a:ea typeface="Times New Roman"/>
              </a:rPr>
              <a:t>Занятия</a:t>
            </a:r>
            <a:r>
              <a:rPr lang="ru-RU" sz="2000" b="1" dirty="0">
                <a:solidFill>
                  <a:srgbClr val="002060"/>
                </a:solidFill>
                <a:latin typeface="Arial"/>
                <a:ea typeface="Times New Roman"/>
              </a:rPr>
              <a:t>= кусочек паззла.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1138" y="3861048"/>
            <a:ext cx="3272054" cy="2176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80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/>
          <a:lstStyle/>
          <a:p>
            <a:r>
              <a:rPr lang="ru-RU" sz="3200" dirty="0">
                <a:solidFill>
                  <a:srgbClr val="2F5897"/>
                </a:solidFill>
              </a:rPr>
              <a:t>Виды визуального расписания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u="sng" dirty="0">
                <a:solidFill>
                  <a:srgbClr val="00206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rPr>
              <a:t>3.Расписание из рисунков или фотографий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 - это форма визуального расписания в виде в виде фотографий, рисунков и написанных слов, расположенных по вертикальной или горизонтальной линии, отображающие последовательность занятий или событий.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s://forum.na-svyazi.ru/uploads/201811/post-517683-1541527555-2976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2166" y="3501008"/>
            <a:ext cx="4434090" cy="2483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40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Расстройство </a:t>
            </a:r>
            <a:r>
              <a:rPr lang="ru-RU" sz="3200" dirty="0"/>
              <a:t>аутистического спектра (сокр. РАС, англ. </a:t>
            </a:r>
            <a:r>
              <a:rPr lang="en-US" sz="3200" dirty="0"/>
              <a:t>autism spectrum disorder, ASD</a:t>
            </a:r>
            <a:r>
              <a:rPr lang="ru-RU" sz="320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 algn="just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None/>
            </a:pPr>
            <a:endParaRPr lang="ru-RU" sz="2000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lvl="0" indent="0" algn="just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- это разнородная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группа нарушений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развития,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характеризующихся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дефицитом </a:t>
            </a:r>
            <a:r>
              <a:rPr lang="ru-RU" sz="2000" u="sng" dirty="0">
                <a:solidFill>
                  <a:srgbClr val="002060"/>
                </a:solidFill>
                <a:latin typeface="Arial"/>
                <a:ea typeface="Times New Roman"/>
              </a:rPr>
              <a:t>коммуникативных способностей, поведенческими и </a:t>
            </a:r>
            <a:r>
              <a:rPr lang="ru-RU" sz="2000" u="sng">
                <a:solidFill>
                  <a:srgbClr val="002060"/>
                </a:solidFill>
                <a:latin typeface="Arial"/>
                <a:ea typeface="Times New Roman"/>
              </a:rPr>
              <a:t>двигательными </a:t>
            </a:r>
            <a:r>
              <a:rPr lang="ru-RU" sz="2000" u="sng" smtClean="0">
                <a:solidFill>
                  <a:srgbClr val="002060"/>
                </a:solidFill>
                <a:latin typeface="Arial"/>
                <a:ea typeface="Times New Roman"/>
              </a:rPr>
              <a:t>стереотипиями*.</a:t>
            </a:r>
            <a:endParaRPr lang="ru-RU" sz="2000" u="sng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lvl="0" indent="0" algn="just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РАС называют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болезнью ХХ</a:t>
            </a:r>
            <a:r>
              <a:rPr lang="en-US" sz="2000" dirty="0" smtClean="0">
                <a:solidFill>
                  <a:srgbClr val="002060"/>
                </a:solidFill>
                <a:latin typeface="Arial"/>
                <a:ea typeface="Times New Roman"/>
              </a:rPr>
              <a:t>I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 Века.</a:t>
            </a:r>
          </a:p>
          <a:p>
            <a:pPr lvl="0" algn="just">
              <a:spcBef>
                <a:spcPts val="450"/>
              </a:spcBef>
              <a:spcAft>
                <a:spcPts val="45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По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статистике аутизмом в мире страдает более 10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млн. человек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.</a:t>
            </a:r>
          </a:p>
          <a:p>
            <a:pPr lvl="0" algn="just">
              <a:spcBef>
                <a:spcPts val="450"/>
              </a:spcBef>
              <a:spcAft>
                <a:spcPts val="450"/>
              </a:spcAft>
            </a:pP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Сегодня аутизмом страдает каждый сотый житель планеты. </a:t>
            </a:r>
            <a:endParaRPr lang="ru-RU" sz="2000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lvl="0" indent="0" algn="just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None/>
            </a:pPr>
            <a:endParaRPr lang="ru-RU" sz="2000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lvl="0" indent="0" algn="just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None/>
            </a:pPr>
            <a:endParaRPr lang="ru-RU" sz="2000" dirty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lvl="0" indent="0" algn="just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None/>
            </a:pPr>
            <a:endParaRPr lang="ru-RU" sz="2000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lvl="0" indent="0" algn="just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None/>
            </a:pPr>
            <a:endParaRPr lang="ru-RU" sz="2000" dirty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lvl="0" indent="0" algn="just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None/>
            </a:pPr>
            <a:endParaRPr lang="ru-RU" sz="2000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*для того, чтобы заподозрить расстройство аутистического спектра, необходимо одновременное наличие у ребенка всех трех симптомов</a:t>
            </a:r>
          </a:p>
          <a:p>
            <a:pPr marL="0" indent="0" algn="just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None/>
            </a:pPr>
            <a:endParaRPr lang="ru-RU" sz="16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149080"/>
            <a:ext cx="2784997" cy="2086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063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/>
          <a:lstStyle/>
          <a:p>
            <a:r>
              <a:rPr lang="ru-RU" sz="3200" dirty="0"/>
              <a:t>В чем трудности у ребенка с РАС?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41987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Из-за нарушений переработки сенсорной информации, поступающей из окружающего мира, такой ребенок не в состоянии освоить социальный опыт естественным образом. Традиционные методы обучения практически «не работают». </a:t>
            </a:r>
          </a:p>
          <a:p>
            <a:pPr marL="0" lv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32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rPr>
              <a:t>Залог успеха обучения и адаптации детей с РАС </a:t>
            </a:r>
          </a:p>
          <a:p>
            <a:pPr marL="0" lv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Н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аправленность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на развитие социального взаимодействия и коммуникации.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367348"/>
            <a:ext cx="2914650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434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0801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 smtClean="0"/>
              <a:t>Сильные стороны аутичных детей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Хорошая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зрительная и механическая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память.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Преимущества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в запоминании абстрактного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материала.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Высокая способность к копированию графических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образов.</a:t>
            </a:r>
            <a:endParaRPr lang="ru-RU" sz="2000" dirty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indent="0" algn="just">
              <a:buNone/>
            </a:pPr>
            <a:endParaRPr lang="ru-RU" sz="2000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Поскольку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дети с РАС воспринимают и понимают то, что они видят, лучше, чем то, что они слышат, – для них важно использовать </a:t>
            </a:r>
            <a:r>
              <a:rPr lang="ru-RU" sz="2000" u="sng" dirty="0">
                <a:solidFill>
                  <a:srgbClr val="002060"/>
                </a:solidFill>
                <a:latin typeface="Arial"/>
                <a:ea typeface="Times New Roman"/>
              </a:rPr>
              <a:t>визуальный стиль обучения и подачи информации.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4025" y="4221088"/>
            <a:ext cx="3152391" cy="2088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503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/>
              <a:t>Визуальная поддержка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Визуальная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поддержка – это способ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предоставить людям с РАС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информацию в более понятной, по сравнению с устной речью, форме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.</a:t>
            </a: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2000" dirty="0" smtClean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32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rPr>
              <a:t>Методы визуальной поддержки:</a:t>
            </a: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1. Визуальные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правила и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инструкции.</a:t>
            </a: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2. Визуальные расписания.</a:t>
            </a: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3. Социальные истории. </a:t>
            </a: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4. Видеомоделирование.</a:t>
            </a:r>
            <a:endParaRPr lang="ru-RU" sz="2000" dirty="0">
              <a:solidFill>
                <a:srgbClr val="002060"/>
              </a:solidFill>
              <a:latin typeface="Arial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17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/>
              <a:t>Метод </a:t>
            </a:r>
            <a:r>
              <a:rPr lang="ru-RU" sz="3200" dirty="0" smtClean="0"/>
              <a:t>№ 1. Визуальные </a:t>
            </a:r>
            <a:r>
              <a:rPr lang="ru-RU" sz="3200" dirty="0"/>
              <a:t>правила и</a:t>
            </a:r>
            <a:br>
              <a:rPr lang="ru-RU" sz="3200" dirty="0"/>
            </a:br>
            <a:r>
              <a:rPr lang="ru-RU" sz="3200" dirty="0"/>
              <a:t>инструкции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Н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аглядное пособие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в виде условных знаков, символов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которые отображают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правила поведения и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предлагают оптимальный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способ реагирования в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определенной ситуации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(что ребенку нужно делать, что можно,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а что нельзя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делать в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определенной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ситуации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).</a:t>
            </a:r>
            <a:endParaRPr lang="ru-RU" sz="2000" dirty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indent="0" algn="just">
              <a:buNone/>
            </a:pPr>
            <a:endParaRPr lang="ru-RU" sz="2000" b="1" dirty="0" smtClean="0">
              <a:solidFill>
                <a:srgbClr val="002060"/>
              </a:solidFill>
              <a:latin typeface="Arial"/>
              <a:ea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7493" y="2996952"/>
            <a:ext cx="1440610" cy="144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633883"/>
              </p:ext>
            </p:extLst>
          </p:nvPr>
        </p:nvGraphicFramePr>
        <p:xfrm>
          <a:off x="683568" y="3212403"/>
          <a:ext cx="5616624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6624"/>
              </a:tblGrid>
              <a:tr h="79820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/>
                          <a:ea typeface="Times New Roman"/>
                          <a:cs typeface="+mn-cs"/>
                        </a:rPr>
                        <a:t>Знак «СТОП», «НЕЛЬЗЯ». 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/>
                          <a:ea typeface="Times New Roman"/>
                          <a:cs typeface="+mn-cs"/>
                        </a:rPr>
                        <a:t>Чтобы обозначить границу, за которую нельзя уходить, либо, чтобы прекратить какое-либо опасное поведение.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0442" y="4554810"/>
            <a:ext cx="1700808" cy="170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55576" y="4775066"/>
            <a:ext cx="554461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  <a:defRPr/>
            </a:pPr>
            <a:r>
              <a:rPr lang="ru-RU" sz="2000" b="1" dirty="0">
                <a:solidFill>
                  <a:srgbClr val="002060"/>
                </a:solidFill>
                <a:latin typeface="Arial"/>
                <a:ea typeface="Times New Roman"/>
              </a:rPr>
              <a:t>Знак «ЖДИ». </a:t>
            </a:r>
            <a:r>
              <a:rPr lang="ru-RU" sz="1600" dirty="0">
                <a:solidFill>
                  <a:srgbClr val="002060"/>
                </a:solidFill>
                <a:latin typeface="Arial"/>
                <a:ea typeface="Times New Roman"/>
              </a:rPr>
              <a:t>Чтобы показать, что нужно чего-то подождать, но скоро желаемый предмет или занятие будут доступны.</a:t>
            </a:r>
          </a:p>
        </p:txBody>
      </p:sp>
    </p:spTree>
    <p:extLst>
      <p:ext uri="{BB962C8B-B14F-4D97-AF65-F5344CB8AC3E}">
        <p14:creationId xmlns:p14="http://schemas.microsoft.com/office/powerpoint/2010/main" val="340095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sz="3200" dirty="0"/>
              <a:t>Метод № </a:t>
            </a:r>
            <a:r>
              <a:rPr lang="ru-RU" sz="3200" dirty="0" smtClean="0"/>
              <a:t>2. </a:t>
            </a:r>
            <a:r>
              <a:rPr lang="ru-RU" sz="3200" dirty="0"/>
              <a:t>Социальные истории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200" dirty="0">
                <a:solidFill>
                  <a:srgbClr val="002060"/>
                </a:solidFill>
                <a:latin typeface="Arial"/>
                <a:ea typeface="Times New Roman"/>
              </a:rPr>
              <a:t>Визуальный метод, представляющий из себя краткое, простое и последовательное описание определенной ситуации, которая должна произойти или уже произошла, включающее информацию о том, как себя нужно себя вести в этой ситуации.</a:t>
            </a:r>
          </a:p>
          <a:p>
            <a:pPr marL="0" indent="0" algn="just">
              <a:buNone/>
            </a:pPr>
            <a:r>
              <a:rPr lang="ru-RU" sz="2200" dirty="0">
                <a:solidFill>
                  <a:srgbClr val="002060"/>
                </a:solidFill>
                <a:latin typeface="Arial"/>
                <a:ea typeface="Times New Roman"/>
              </a:rPr>
              <a:t>Социальная история </a:t>
            </a:r>
            <a:r>
              <a:rPr lang="ru-RU" sz="2200" u="sng" dirty="0">
                <a:solidFill>
                  <a:srgbClr val="002060"/>
                </a:solidFill>
                <a:latin typeface="Arial"/>
                <a:ea typeface="Times New Roman"/>
              </a:rPr>
              <a:t>может использоваться:</a:t>
            </a:r>
          </a:p>
          <a:p>
            <a:pPr marL="0" indent="0" algn="just">
              <a:buNone/>
            </a:pPr>
            <a:endParaRPr lang="ru-RU" sz="2200" dirty="0">
              <a:solidFill>
                <a:srgbClr val="002060"/>
              </a:solidFill>
              <a:latin typeface="Arial"/>
              <a:ea typeface="Times New Roman"/>
            </a:endParaRPr>
          </a:p>
          <a:p>
            <a:pPr algn="just"/>
            <a:r>
              <a:rPr lang="ru-RU" sz="2200" dirty="0">
                <a:solidFill>
                  <a:srgbClr val="002060"/>
                </a:solidFill>
                <a:latin typeface="Arial"/>
                <a:ea typeface="Times New Roman"/>
              </a:rPr>
              <a:t>как обучающая методика, и тогда в ней будет обучение каким-то новым навыкам;</a:t>
            </a:r>
          </a:p>
          <a:p>
            <a:pPr algn="just"/>
            <a:r>
              <a:rPr lang="ru-RU" sz="2200" dirty="0">
                <a:solidFill>
                  <a:srgbClr val="002060"/>
                </a:solidFill>
                <a:latin typeface="Arial"/>
                <a:ea typeface="Times New Roman"/>
              </a:rPr>
              <a:t>как предупреждающая методика, чтобы предупредить какое-то нежелательное поведение;</a:t>
            </a:r>
          </a:p>
          <a:p>
            <a:pPr algn="just"/>
            <a:r>
              <a:rPr lang="ru-RU" sz="2200" dirty="0">
                <a:solidFill>
                  <a:srgbClr val="002060"/>
                </a:solidFill>
                <a:latin typeface="Arial"/>
                <a:ea typeface="Times New Roman"/>
              </a:rPr>
              <a:t>как реактивная методика уже после того, как произошла какая-то нестандартная ситуация, чтобы помочь ребенку справиться со стрессом.</a:t>
            </a:r>
          </a:p>
          <a:p>
            <a:pPr marL="0" indent="0" algn="just">
              <a:buNone/>
            </a:pPr>
            <a:endParaRPr lang="ru-RU" sz="2000" dirty="0">
              <a:solidFill>
                <a:srgbClr val="002060"/>
              </a:solidFill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410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64807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002060"/>
                </a:solidFill>
              </a:rPr>
              <a:t>Социальная история «Я не кусаю своих друзей»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2730" y="992254"/>
            <a:ext cx="3605493" cy="5133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8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sz="3200" dirty="0"/>
              <a:t>Метод № </a:t>
            </a:r>
            <a:r>
              <a:rPr lang="ru-RU" sz="3200" dirty="0" smtClean="0"/>
              <a:t>3. </a:t>
            </a:r>
            <a:r>
              <a:rPr lang="ru-RU" sz="3200" dirty="0"/>
              <a:t>Видеомоделирование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В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изуальный метод, представляющий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из себя видеозапись с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участием </a:t>
            </a:r>
            <a:r>
              <a:rPr lang="ru-RU" sz="2000" smtClean="0">
                <a:solidFill>
                  <a:srgbClr val="002060"/>
                </a:solidFill>
                <a:latin typeface="Arial"/>
                <a:ea typeface="Times New Roman"/>
              </a:rPr>
              <a:t>самого ребенка,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а также других взрослых и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детей, демонстрирующих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какое-либо желательное поведение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.</a:t>
            </a:r>
            <a:endParaRPr lang="ru-RU" sz="2000" dirty="0">
              <a:solidFill>
                <a:srgbClr val="002060"/>
              </a:solidFill>
              <a:latin typeface="Arial"/>
              <a:ea typeface="Times New Roman"/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Используется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для формирования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социально-коммуникативных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навыков и снижения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проблемного поведения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у детей с РАС при социальных контактах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.</a:t>
            </a:r>
          </a:p>
          <a:p>
            <a:pPr marL="0" indent="0" algn="r">
              <a:buNone/>
            </a:pP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Ребенок смотрит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видеозапись о том, как он </a:t>
            </a:r>
            <a:r>
              <a:rPr lang="ru-RU" sz="2000" dirty="0" smtClean="0">
                <a:solidFill>
                  <a:srgbClr val="002060"/>
                </a:solidFill>
                <a:latin typeface="Arial"/>
                <a:ea typeface="Times New Roman"/>
              </a:rPr>
              <a:t>успешно </a:t>
            </a: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играет вместе</a:t>
            </a:r>
          </a:p>
          <a:p>
            <a:pPr marL="0" indent="0" algn="r">
              <a:buNone/>
            </a:pPr>
            <a:r>
              <a:rPr lang="ru-RU" sz="2000" dirty="0">
                <a:solidFill>
                  <a:srgbClr val="002060"/>
                </a:solidFill>
                <a:latin typeface="Arial"/>
                <a:ea typeface="Times New Roman"/>
              </a:rPr>
              <a:t>с другими и старается делать также.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120083"/>
            <a:ext cx="2934072" cy="1956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905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1130</TotalTime>
  <Words>701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СОЦИАЛИЗАЦИЯ ДЕТЕЙ С расстройствами аутистического спектра (РАС) в условиях логопункта ДОУ</vt:lpstr>
      <vt:lpstr>    Расстройство аутистического спектра (сокр. РАС, англ. autism spectrum disorder, ASD)</vt:lpstr>
      <vt:lpstr>В чем трудности у ребенка с РАС?</vt:lpstr>
      <vt:lpstr>Сильные стороны аутичных детей </vt:lpstr>
      <vt:lpstr>Визуальная поддержка</vt:lpstr>
      <vt:lpstr>Метод № 1. Визуальные правила и инструкции</vt:lpstr>
      <vt:lpstr>Метод № 2. Социальные истории</vt:lpstr>
      <vt:lpstr>Социальная история «Я не кусаю своих друзей»</vt:lpstr>
      <vt:lpstr>Метод № 3. Видеомоделирование</vt:lpstr>
      <vt:lpstr>Метод № 4. Визуальное расписание </vt:lpstr>
      <vt:lpstr>Виды визуального расписания</vt:lpstr>
      <vt:lpstr>Виды визуального расписания</vt:lpstr>
      <vt:lpstr>Виды визуального расписания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СОЦИАЛИЗАЦИЯ ДЕТЕЙ С НАРУШЕНИЯМИ РЕЧИ</dc:title>
  <dc:creator>Наташа</dc:creator>
  <cp:lastModifiedBy>Наташа</cp:lastModifiedBy>
  <cp:revision>222</cp:revision>
  <dcterms:created xsi:type="dcterms:W3CDTF">2023-01-02T09:05:46Z</dcterms:created>
  <dcterms:modified xsi:type="dcterms:W3CDTF">2024-01-03T09:30:56Z</dcterms:modified>
</cp:coreProperties>
</file>