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60" r:id="rId6"/>
    <p:sldId id="261" r:id="rId7"/>
    <p:sldId id="266" r:id="rId8"/>
    <p:sldId id="267" r:id="rId9"/>
    <p:sldId id="262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8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2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68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00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23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46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80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9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60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592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56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B8D09-E7A4-4991-A637-9ADC4917F16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7812-B13F-4E87-8B05-EC0D5D2696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07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8760" y="924243"/>
            <a:ext cx="9144000" cy="706437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Georgia" panose="02040502050405020303" pitchFamily="18" charset="0"/>
              </a:rPr>
              <a:t>Муниципальное казенное дошкольное образовательное учреждение</a:t>
            </a:r>
            <a:br>
              <a:rPr lang="ru-RU" sz="1800" dirty="0" smtClean="0">
                <a:latin typeface="Georgia" panose="02040502050405020303" pitchFamily="18" charset="0"/>
              </a:rPr>
            </a:br>
            <a:r>
              <a:rPr lang="ru-RU" sz="1800" dirty="0" err="1" smtClean="0">
                <a:latin typeface="Georgia" panose="02040502050405020303" pitchFamily="18" charset="0"/>
              </a:rPr>
              <a:t>Ачитского</a:t>
            </a:r>
            <a:r>
              <a:rPr lang="ru-RU" sz="1800" dirty="0" smtClean="0">
                <a:latin typeface="Georgia" panose="02040502050405020303" pitchFamily="18" charset="0"/>
              </a:rPr>
              <a:t> городского округа «</a:t>
            </a:r>
            <a:r>
              <a:rPr lang="ru-RU" sz="1800" dirty="0" err="1" smtClean="0">
                <a:latin typeface="Georgia" panose="02040502050405020303" pitchFamily="18" charset="0"/>
              </a:rPr>
              <a:t>Ачитский</a:t>
            </a:r>
            <a:r>
              <a:rPr lang="ru-RU" sz="1800" dirty="0" smtClean="0">
                <a:latin typeface="Georgia" panose="02040502050405020303" pitchFamily="18" charset="0"/>
              </a:rPr>
              <a:t> детский сад «Улыбка»</a:t>
            </a:r>
            <a:endParaRPr lang="ru-RU" sz="1800" dirty="0"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158"/>
            <a:ext cx="9921240" cy="33931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Georgia" panose="02040502050405020303" pitchFamily="18" charset="0"/>
              </a:rPr>
              <a:t>Игровой центр </a:t>
            </a:r>
            <a:br>
              <a:rPr lang="ru-RU" b="1" dirty="0" smtClean="0">
                <a:latin typeface="Georgia" panose="02040502050405020303" pitchFamily="18" charset="0"/>
              </a:rPr>
            </a:br>
            <a:r>
              <a:rPr lang="ru-RU" b="1" dirty="0" smtClean="0">
                <a:latin typeface="Georgia" panose="02040502050405020303" pitchFamily="18" charset="0"/>
              </a:rPr>
              <a:t>«Архитектурно – строительная компания «</a:t>
            </a:r>
            <a:r>
              <a:rPr lang="ru-RU" b="1" dirty="0" err="1" smtClean="0">
                <a:latin typeface="Georgia" panose="02040502050405020303" pitchFamily="18" charset="0"/>
              </a:rPr>
              <a:t>АчитСтрой</a:t>
            </a:r>
            <a:r>
              <a:rPr lang="ru-RU" b="1" dirty="0" smtClean="0">
                <a:latin typeface="Georgia" panose="02040502050405020303" pitchFamily="18" charset="0"/>
              </a:rPr>
              <a:t>»</a:t>
            </a:r>
            <a:br>
              <a:rPr lang="ru-RU" b="1" dirty="0" smtClean="0">
                <a:latin typeface="Georgia" panose="02040502050405020303" pitchFamily="18" charset="0"/>
              </a:rPr>
            </a:br>
            <a:r>
              <a:rPr lang="ru-RU" sz="1600" b="1" dirty="0" smtClean="0">
                <a:latin typeface="Georgia" panose="02040502050405020303" pitchFamily="18" charset="0"/>
              </a:rPr>
              <a:t>(подготовительная группа)</a:t>
            </a:r>
          </a:p>
          <a:p>
            <a:pPr algn="r">
              <a:lnSpc>
                <a:spcPct val="110000"/>
              </a:lnSpc>
            </a:pPr>
            <a:endParaRPr lang="ru-RU" sz="1600" b="1" dirty="0" smtClean="0">
              <a:latin typeface="Georgia" panose="02040502050405020303" pitchFamily="18" charset="0"/>
            </a:endParaRPr>
          </a:p>
          <a:p>
            <a:pPr algn="r">
              <a:lnSpc>
                <a:spcPct val="110000"/>
              </a:lnSpc>
            </a:pPr>
            <a:r>
              <a:rPr lang="ru-RU" sz="1600" b="1" dirty="0" smtClean="0">
                <a:latin typeface="Georgia" panose="02040502050405020303" pitchFamily="18" charset="0"/>
              </a:rPr>
              <a:t>Воспитатель: </a:t>
            </a:r>
            <a:r>
              <a:rPr lang="ru-RU" sz="1600" b="1" dirty="0" err="1" smtClean="0">
                <a:latin typeface="Georgia" panose="02040502050405020303" pitchFamily="18" charset="0"/>
              </a:rPr>
              <a:t>Нуртинова</a:t>
            </a:r>
            <a:endParaRPr lang="ru-RU" sz="1600" b="1" dirty="0" smtClean="0">
              <a:latin typeface="Georgia" panose="02040502050405020303" pitchFamily="18" charset="0"/>
            </a:endParaRPr>
          </a:p>
          <a:p>
            <a:pPr algn="r">
              <a:lnSpc>
                <a:spcPct val="110000"/>
              </a:lnSpc>
            </a:pPr>
            <a:r>
              <a:rPr lang="ru-RU" sz="1600" b="1" dirty="0" smtClean="0">
                <a:latin typeface="Georgia" panose="02040502050405020303" pitchFamily="18" charset="0"/>
              </a:rPr>
              <a:t>Марина </a:t>
            </a:r>
            <a:r>
              <a:rPr lang="ru-RU" sz="1600" b="1" dirty="0" err="1" smtClean="0">
                <a:latin typeface="Georgia" panose="02040502050405020303" pitchFamily="18" charset="0"/>
              </a:rPr>
              <a:t>Файзиахматовна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5014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2941" y="462922"/>
            <a:ext cx="5292817" cy="191178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Georgia" panose="02040502050405020303" pitchFamily="18" charset="0"/>
              </a:rPr>
              <a:t>Альбом сочетания </a:t>
            </a:r>
            <a:r>
              <a:rPr lang="ru-RU" sz="2000" dirty="0" smtClean="0">
                <a:latin typeface="Georgia" panose="02040502050405020303" pitchFamily="18" charset="0"/>
              </a:rPr>
              <a:t>цветов в </a:t>
            </a:r>
            <a:r>
              <a:rPr lang="ru-RU" sz="2000" dirty="0">
                <a:latin typeface="Georgia" panose="02040502050405020303" pitchFamily="18" charset="0"/>
              </a:rPr>
              <a:t>интерьере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9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и закрепление представлений детей о цветах и оттенках окружающих предметов , </a:t>
            </a:r>
            <a:r>
              <a:rPr lang="ru-RU" sz="19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 знаний </a:t>
            </a:r>
            <a:r>
              <a:rPr lang="ru-RU" sz="19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холодных и теплых цветах.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463122" y="3196957"/>
            <a:ext cx="4094624" cy="2882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5612" y="289091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«Дизайн интерьера» - конструирование из бумаги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172200" y="1235833"/>
            <a:ext cx="5551227" cy="16029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уточнить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расширить знания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дизайне интерьера; формировать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 творческого конструирования</a:t>
            </a:r>
          </a:p>
        </p:txBody>
      </p:sp>
      <p:pic>
        <p:nvPicPr>
          <p:cNvPr id="10" name="Рисунок 9" descr="cc173a696ea8cacb55be02fdadb8b55c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-516197" y="3320489"/>
            <a:ext cx="4078634" cy="2651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7960" y="2331567"/>
            <a:ext cx="5170720" cy="4353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785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00" y="457200"/>
            <a:ext cx="5282660" cy="10668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Georgia" panose="02040502050405020303" pitchFamily="18" charset="0"/>
              </a:rPr>
              <a:t>Дидактическая игра </a:t>
            </a:r>
            <a:r>
              <a:rPr lang="ru-RU" sz="2400" b="1" dirty="0" smtClean="0">
                <a:latin typeface="Georgia" panose="02040502050405020303" pitchFamily="18" charset="0"/>
              </a:rPr>
              <a:t/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smtClean="0">
                <a:latin typeface="Georgia" panose="02040502050405020303" pitchFamily="18" charset="0"/>
              </a:rPr>
              <a:t>«</a:t>
            </a:r>
            <a:r>
              <a:rPr lang="ru-RU" sz="2400" b="1" dirty="0">
                <a:latin typeface="Georgia" panose="02040502050405020303" pitchFamily="18" charset="0"/>
              </a:rPr>
              <a:t>Наведем порядок в доме»</a:t>
            </a:r>
            <a:br>
              <a:rPr lang="ru-RU" sz="2400" b="1" dirty="0">
                <a:latin typeface="Georgia" panose="02040502050405020303" pitchFamily="18" charset="0"/>
              </a:rPr>
            </a:b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489592" y="609600"/>
            <a:ext cx="5351888" cy="639397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1" dirty="0">
                <a:latin typeface="Georgia" panose="02040502050405020303" pitchFamily="18" charset="0"/>
              </a:rPr>
              <a:t>Цель игры</a:t>
            </a:r>
            <a:r>
              <a:rPr lang="ru-RU" dirty="0">
                <a:latin typeface="Georgia" panose="02040502050405020303" pitchFamily="18" charset="0"/>
              </a:rPr>
              <a:t>: подобрать картинки с изображением предметов, находящихся в определённых комнатах, давая логическое объяснение, называя и описывая предметы и их назначение.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b="1" dirty="0">
                <a:latin typeface="Georgia" panose="02040502050405020303" pitchFamily="18" charset="0"/>
              </a:rPr>
              <a:t>Вариант 1.</a:t>
            </a:r>
            <a:endParaRPr lang="ru-RU" dirty="0">
              <a:latin typeface="Georgia" panose="02040502050405020303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dirty="0">
                <a:latin typeface="Georgia" panose="02040502050405020303" pitchFamily="18" charset="0"/>
              </a:rPr>
              <a:t>Перед ребёнком выкладывается пустое игровое поле и разрезные карточки. Ребёнку предлагается навести порядок в доме и правильно разложить (расставить) все предметы по комнатам дома (квартиры).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b="1" dirty="0">
                <a:latin typeface="Georgia" panose="02040502050405020303" pitchFamily="18" charset="0"/>
              </a:rPr>
              <a:t>Усложнение</a:t>
            </a:r>
            <a:endParaRPr lang="ru-RU" dirty="0">
              <a:latin typeface="Georgia" panose="02040502050405020303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dirty="0">
                <a:latin typeface="Georgia" panose="02040502050405020303" pitchFamily="18" charset="0"/>
              </a:rPr>
              <a:t>Перед ребёнком выкладываются заполненные игровые поля с допущенными ошибками. Ребёнку необходимо исправить ошибки и разложить карточки правильно.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15" y="1199354"/>
            <a:ext cx="5154749" cy="5401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67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Игровой уголок </a:t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err="1" smtClean="0">
                <a:latin typeface="Georgia" panose="02040502050405020303" pitchFamily="18" charset="0"/>
              </a:rPr>
              <a:t>инженерно</a:t>
            </a:r>
            <a:r>
              <a:rPr lang="ru-RU" sz="2400" b="1" dirty="0" smtClean="0">
                <a:latin typeface="Georgia" panose="02040502050405020303" pitchFamily="18" charset="0"/>
              </a:rPr>
              <a:t> – технической направленности </a:t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smtClean="0">
                <a:latin typeface="Georgia" panose="02040502050405020303" pitchFamily="18" charset="0"/>
              </a:rPr>
              <a:t>«Архитектурно </a:t>
            </a:r>
            <a:r>
              <a:rPr lang="ru-RU" sz="2400" b="1" dirty="0">
                <a:latin typeface="Georgia" panose="02040502050405020303" pitchFamily="18" charset="0"/>
              </a:rPr>
              <a:t>– строительная компания «</a:t>
            </a:r>
            <a:r>
              <a:rPr lang="ru-RU" sz="2400" b="1" dirty="0" err="1">
                <a:latin typeface="Georgia" panose="02040502050405020303" pitchFamily="18" charset="0"/>
              </a:rPr>
              <a:t>АчитСтрой</a:t>
            </a:r>
            <a:r>
              <a:rPr lang="ru-RU" sz="2400" b="1" dirty="0">
                <a:latin typeface="Georgia" panose="02040502050405020303" pitchFamily="18" charset="0"/>
              </a:rPr>
              <a:t>»</a:t>
            </a:r>
            <a:r>
              <a:rPr lang="ru-RU" sz="2400" dirty="0">
                <a:latin typeface="Georgia" panose="02040502050405020303" pitchFamily="18" charset="0"/>
              </a:rPr>
              <a:t/>
            </a:r>
            <a:br>
              <a:rPr lang="ru-RU" sz="2400" dirty="0">
                <a:latin typeface="Georgia" panose="02040502050405020303" pitchFamily="18" charset="0"/>
              </a:rPr>
            </a:b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idx="1"/>
          </p:nvPr>
        </p:nvSpPr>
        <p:spPr>
          <a:xfrm>
            <a:off x="838200" y="1501254"/>
            <a:ext cx="10911840" cy="5204346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7200" b="1" dirty="0" smtClean="0">
                <a:latin typeface="Georgia" panose="02040502050405020303" pitchFamily="18" charset="0"/>
              </a:rPr>
              <a:t>Цель: </a:t>
            </a:r>
            <a:r>
              <a:rPr lang="ru-RU" sz="7200" dirty="0">
                <a:latin typeface="Georgia" panose="02040502050405020303" pitchFamily="18" charset="0"/>
              </a:rPr>
              <a:t>Создание комплекса условий для формирования инженерно-технического творчества и формирования научно-технической профессиональной ориентации у детей дошкольного возраста</a:t>
            </a:r>
            <a:endParaRPr lang="ru-RU" sz="7200" b="1" dirty="0" smtClean="0">
              <a:latin typeface="Georgia" panose="02040502050405020303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7200" b="1" dirty="0" smtClean="0">
                <a:latin typeface="Georgia" panose="02040502050405020303" pitchFamily="18" charset="0"/>
              </a:rPr>
              <a:t>Задачи: </a:t>
            </a:r>
            <a:r>
              <a:rPr lang="ru-RU" sz="7200" dirty="0">
                <a:latin typeface="Georgia" panose="02040502050405020303" pitchFamily="18" charset="0"/>
              </a:rPr>
              <a:t>создание условий для развития интеллектуальных способностей детей, критического мышления, формирования навыков коллективной работы в процессе познавательно-исследовательской деятельности и научно-технического творчества;</a:t>
            </a:r>
          </a:p>
          <a:p>
            <a:pPr algn="just">
              <a:lnSpc>
                <a:spcPct val="120000"/>
              </a:lnSpc>
            </a:pPr>
            <a:r>
              <a:rPr lang="ru-RU" sz="7200" dirty="0">
                <a:latin typeface="Georgia" panose="02040502050405020303" pitchFamily="18" charset="0"/>
              </a:rPr>
              <a:t>создание условий для формирования инженерно-технического мышления воспитанников посредством создания образовательной развивающей среды</a:t>
            </a:r>
            <a:r>
              <a:rPr lang="ru-RU" sz="7200" dirty="0" smtClean="0">
                <a:latin typeface="Georgia" panose="02040502050405020303" pitchFamily="18" charset="0"/>
              </a:rPr>
              <a:t>;</a:t>
            </a:r>
          </a:p>
          <a:p>
            <a:pPr algn="just">
              <a:lnSpc>
                <a:spcPct val="120000"/>
              </a:lnSpc>
            </a:pPr>
            <a:r>
              <a:rPr lang="ru-RU" sz="7200" dirty="0">
                <a:latin typeface="Georgia" panose="02040502050405020303" pitchFamily="18" charset="0"/>
              </a:rPr>
              <a:t>развитие продуктивной деятельности: обеспечения освоения детьми основных приёмов конструирования, экспериментирования, </a:t>
            </a:r>
            <a:r>
              <a:rPr lang="ru-RU" sz="7200" dirty="0" smtClean="0">
                <a:latin typeface="Georgia" panose="02040502050405020303" pitchFamily="18" charset="0"/>
              </a:rPr>
              <a:t>моделирования, </a:t>
            </a:r>
            <a:r>
              <a:rPr lang="ru-RU" sz="7200" dirty="0">
                <a:latin typeface="Georgia" panose="02040502050405020303" pitchFamily="18" charset="0"/>
              </a:rPr>
              <a:t>составления таблицы для отображения и анализа данных;</a:t>
            </a:r>
          </a:p>
          <a:p>
            <a:pPr algn="just">
              <a:lnSpc>
                <a:spcPct val="120000"/>
              </a:lnSpc>
            </a:pPr>
            <a:r>
              <a:rPr lang="ru-RU" sz="7200" dirty="0">
                <a:latin typeface="Georgia" panose="02040502050405020303" pitchFamily="18" charset="0"/>
              </a:rPr>
              <a:t>воспитание ценностное отношение к собственному труду, труду других людей и его результатам;</a:t>
            </a:r>
          </a:p>
          <a:p>
            <a:pPr algn="just">
              <a:lnSpc>
                <a:spcPct val="120000"/>
              </a:lnSpc>
            </a:pPr>
            <a:r>
              <a:rPr lang="ru-RU" sz="7200" dirty="0">
                <a:latin typeface="Georgia" panose="02040502050405020303" pitchFamily="18" charset="0"/>
              </a:rPr>
              <a:t>формирование навыков сотрудничества: работа в коллективе, в команде, малой группе (в паре);</a:t>
            </a:r>
          </a:p>
          <a:p>
            <a:pPr algn="just">
              <a:lnSpc>
                <a:spcPct val="120000"/>
              </a:lnSpc>
            </a:pPr>
            <a:r>
              <a:rPr lang="ru-RU" sz="7200" dirty="0">
                <a:latin typeface="Georgia" panose="02040502050405020303" pitchFamily="18" charset="0"/>
              </a:rPr>
              <a:t>формирование умений самостоятельной проектной, исследовательской, изобретательской и рационализаторской деятельности дошкольников;</a:t>
            </a:r>
          </a:p>
          <a:p>
            <a:pPr algn="just"/>
            <a:endParaRPr lang="ru-RU" sz="7200" dirty="0"/>
          </a:p>
          <a:p>
            <a:pPr marL="0" indent="0" algn="just">
              <a:buNone/>
            </a:pPr>
            <a:r>
              <a:rPr lang="ru-RU" sz="7200" dirty="0" smtClean="0"/>
              <a:t>;</a:t>
            </a:r>
            <a:r>
              <a:rPr lang="ru-RU" sz="7200" dirty="0"/>
              <a:t> </a:t>
            </a:r>
          </a:p>
          <a:p>
            <a:endParaRPr lang="ru-RU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34837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115696" y="486554"/>
            <a:ext cx="10515600" cy="102220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Игровой уголок </a:t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err="1" smtClean="0">
                <a:latin typeface="Georgia" panose="02040502050405020303" pitchFamily="18" charset="0"/>
              </a:rPr>
              <a:t>инженерно</a:t>
            </a:r>
            <a:r>
              <a:rPr lang="ru-RU" sz="2400" b="1" dirty="0" smtClean="0">
                <a:latin typeface="Georgia" panose="02040502050405020303" pitchFamily="18" charset="0"/>
              </a:rPr>
              <a:t> – технической направленности </a:t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smtClean="0">
                <a:latin typeface="Georgia" panose="02040502050405020303" pitchFamily="18" charset="0"/>
              </a:rPr>
              <a:t>«Архитектурно </a:t>
            </a:r>
            <a:r>
              <a:rPr lang="ru-RU" sz="2400" b="1" dirty="0">
                <a:latin typeface="Georgia" panose="02040502050405020303" pitchFamily="18" charset="0"/>
              </a:rPr>
              <a:t>– строительная компания «</a:t>
            </a:r>
            <a:r>
              <a:rPr lang="ru-RU" sz="2400" b="1" dirty="0" err="1">
                <a:latin typeface="Georgia" panose="02040502050405020303" pitchFamily="18" charset="0"/>
              </a:rPr>
              <a:t>АчитСтрой</a:t>
            </a:r>
            <a:r>
              <a:rPr lang="ru-RU" sz="2400" b="1" dirty="0">
                <a:latin typeface="Georgia" panose="02040502050405020303" pitchFamily="18" charset="0"/>
              </a:rPr>
              <a:t>»</a:t>
            </a:r>
            <a:r>
              <a:rPr lang="ru-RU" sz="2400" dirty="0">
                <a:latin typeface="Georgia" panose="02040502050405020303" pitchFamily="18" charset="0"/>
              </a:rPr>
              <a:t/>
            </a:r>
            <a:br>
              <a:rPr lang="ru-RU" sz="2400" dirty="0">
                <a:latin typeface="Georgia" panose="02040502050405020303" pitchFamily="18" charset="0"/>
              </a:rPr>
            </a:b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5809" y="2409045"/>
            <a:ext cx="9751832" cy="4113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232012" y="1508760"/>
            <a:ext cx="11675509" cy="1463040"/>
          </a:xfrm>
        </p:spPr>
        <p:txBody>
          <a:bodyPr>
            <a:normAutofit fontScale="77500" lnSpcReduction="20000"/>
          </a:bodyPr>
          <a:lstStyle/>
          <a:p>
            <a:r>
              <a:rPr lang="ru-RU" sz="2000" b="1" dirty="0" smtClean="0">
                <a:latin typeface="Georgia" panose="02040502050405020303" pitchFamily="18" charset="0"/>
              </a:rPr>
              <a:t>Уголок рассчитан для детей подготовительной группы. </a:t>
            </a:r>
          </a:p>
          <a:p>
            <a:r>
              <a:rPr lang="ru-RU" sz="2000" b="1" dirty="0" smtClean="0">
                <a:latin typeface="Georgia" panose="02040502050405020303" pitchFamily="18" charset="0"/>
              </a:rPr>
              <a:t>В данном уголке для детей представлен материал для игр в следующие профессии: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Georgia" panose="02040502050405020303" pitchFamily="18" charset="0"/>
              </a:rPr>
              <a:t>архитектор,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Georgia" panose="02040502050405020303" pitchFamily="18" charset="0"/>
              </a:rPr>
              <a:t>строитель,</a:t>
            </a:r>
          </a:p>
          <a:p>
            <a:r>
              <a:rPr lang="ru-RU" sz="2000" b="1" dirty="0" smtClean="0">
                <a:latin typeface="Georgia" panose="02040502050405020303" pitchFamily="18" charset="0"/>
              </a:rPr>
              <a:t>-    дизайнер</a:t>
            </a:r>
            <a:r>
              <a:rPr lang="ru-RU" sz="18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036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93426"/>
            <a:ext cx="4467225" cy="5791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Профессия  архитектор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8050" y="475145"/>
            <a:ext cx="4988158" cy="2688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3334" y="872546"/>
            <a:ext cx="4467225" cy="555873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Georgia" panose="02040502050405020303" pitchFamily="18" charset="0"/>
              </a:rPr>
              <a:t>   Уголок оснащен чертежными принадлежностями (линейки, простые карандаши, циркуль), альбом  с фотографиями домов, зданий, церквей и т.д., карточки «Дорисуй половину дома», альбом «Конструирование из строительных материалов».</a:t>
            </a: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   Сюжет игры:  Архитектор </a:t>
            </a:r>
            <a:r>
              <a:rPr lang="ru-RU" dirty="0">
                <a:latin typeface="Georgia" panose="02040502050405020303" pitchFamily="18" charset="0"/>
              </a:rPr>
              <a:t>предлагает альбом зданий или альбом с готовыми постройками. Заказчик выбирает из альбома понравившееся здание и просит выполнить чертеж (схему) здания. Также заказчик может в карточке «Дорисуй половинку» дорисовать вторую часть здания и внести изменения.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   Альбом </a:t>
            </a:r>
            <a:r>
              <a:rPr lang="ru-RU" dirty="0">
                <a:latin typeface="Georgia" panose="02040502050405020303" pitchFamily="18" charset="0"/>
              </a:rPr>
              <a:t>«Конструирование из строительных материалов». Рассмотрев иллюстрацию постройки ребенку предлагается выполнить </a:t>
            </a:r>
            <a:r>
              <a:rPr lang="ru-RU" dirty="0" smtClean="0">
                <a:latin typeface="Georgia" panose="02040502050405020303" pitchFamily="18" charset="0"/>
              </a:rPr>
              <a:t>схему.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    Для </a:t>
            </a:r>
            <a:r>
              <a:rPr lang="ru-RU" dirty="0">
                <a:latin typeface="Georgia" panose="02040502050405020303" pitchFamily="18" charset="0"/>
              </a:rPr>
              <a:t>игры детям предлагается 2 варианта </a:t>
            </a:r>
            <a:r>
              <a:rPr lang="ru-RU" dirty="0" err="1">
                <a:latin typeface="Georgia" panose="02040502050405020303" pitchFamily="18" charset="0"/>
              </a:rPr>
              <a:t>варианта</a:t>
            </a:r>
            <a:r>
              <a:rPr lang="ru-RU" dirty="0">
                <a:latin typeface="Georgia" panose="02040502050405020303" pitchFamily="18" charset="0"/>
              </a:rPr>
              <a:t> осуществления роли архитектора: на мольберте и </a:t>
            </a:r>
            <a:r>
              <a:rPr lang="ru-RU" dirty="0" err="1">
                <a:latin typeface="Georgia" panose="02040502050405020303" pitchFamily="18" charset="0"/>
              </a:rPr>
              <a:t>коврографе</a:t>
            </a:r>
            <a:r>
              <a:rPr lang="ru-RU" dirty="0">
                <a:latin typeface="Georgia" panose="02040502050405020303" pitchFamily="18" charset="0"/>
              </a:rPr>
              <a:t>.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    На </a:t>
            </a:r>
            <a:r>
              <a:rPr lang="ru-RU" dirty="0">
                <a:latin typeface="Georgia" panose="02040502050405020303" pitchFamily="18" charset="0"/>
              </a:rPr>
              <a:t>мольберте дети при помощи чертежных приспособлений могут выполнить на листе бумаги чертеж планируемого здания. На </a:t>
            </a:r>
            <a:r>
              <a:rPr lang="ru-RU" dirty="0" err="1">
                <a:latin typeface="Georgia" panose="02040502050405020303" pitchFamily="18" charset="0"/>
              </a:rPr>
              <a:t>коврографе</a:t>
            </a:r>
            <a:r>
              <a:rPr lang="ru-RU" dirty="0">
                <a:latin typeface="Georgia" panose="02040502050405020303" pitchFamily="18" charset="0"/>
              </a:rPr>
              <a:t> при помощи разноцветных веревочек, кружков и квадратов дети могут выложить чертежи зданий.</a:t>
            </a:r>
          </a:p>
          <a:p>
            <a:endParaRPr lang="ru-RU" dirty="0"/>
          </a:p>
        </p:txBody>
      </p:sp>
      <p:pic>
        <p:nvPicPr>
          <p:cNvPr id="7" name="Рисунок 6" descr="2cf1e21d58905de19f1e43896542a5ff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0559" y="3651913"/>
            <a:ext cx="3124871" cy="21347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34582" y="472432"/>
            <a:ext cx="1913730" cy="2691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554901" y="3936305"/>
            <a:ext cx="2816415" cy="1899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665328" y="3997435"/>
            <a:ext cx="2788441" cy="1777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6396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246" y="137160"/>
            <a:ext cx="4275932" cy="5302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Профессия строитель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" y="667385"/>
            <a:ext cx="4619625" cy="5201603"/>
          </a:xfrm>
        </p:spPr>
        <p:txBody>
          <a:bodyPr/>
          <a:lstStyle/>
          <a:p>
            <a:pPr algn="just"/>
            <a:r>
              <a:rPr lang="ru-RU" dirty="0" smtClean="0">
                <a:latin typeface="Georgia" panose="02040502050405020303" pitchFamily="18" charset="0"/>
              </a:rPr>
              <a:t>     Уголок  строителя </a:t>
            </a:r>
            <a:r>
              <a:rPr lang="ru-RU" dirty="0">
                <a:latin typeface="Georgia" panose="02040502050405020303" pitchFamily="18" charset="0"/>
              </a:rPr>
              <a:t>наполнен различными конструкторами (напольный конструктор, напольный крупный ЛЕГО-конструктор, деревянный конструктор, ЛЕГО </a:t>
            </a:r>
            <a:r>
              <a:rPr lang="ru-RU" dirty="0" smtClean="0">
                <a:latin typeface="Georgia" panose="02040502050405020303" pitchFamily="18" charset="0"/>
              </a:rPr>
              <a:t>конструктор, блочный, </a:t>
            </a:r>
            <a:r>
              <a:rPr lang="ru-RU" dirty="0" err="1">
                <a:latin typeface="Georgia" panose="02040502050405020303" pitchFamily="18" charset="0"/>
              </a:rPr>
              <a:t>Лего</a:t>
            </a:r>
            <a:r>
              <a:rPr lang="ru-RU" dirty="0">
                <a:latin typeface="Georgia" panose="02040502050405020303" pitchFamily="18" charset="0"/>
              </a:rPr>
              <a:t>-Дупло, ТИКО, блоки </a:t>
            </a:r>
            <a:r>
              <a:rPr lang="ru-RU" dirty="0" err="1">
                <a:latin typeface="Georgia" panose="02040502050405020303" pitchFamily="18" charset="0"/>
              </a:rPr>
              <a:t>Дьенеша</a:t>
            </a:r>
            <a:r>
              <a:rPr lang="ru-RU" dirty="0">
                <a:latin typeface="Georgia" panose="02040502050405020303" pitchFamily="18" charset="0"/>
              </a:rPr>
              <a:t>). Для организации игры предложены детям каски, грузовые автомобили, чемоданчик с инструментами, рулетка, калькулятор, бланки заказов и каталог недвижимости, картотеки построек и </a:t>
            </a:r>
            <a:r>
              <a:rPr lang="ru-RU" dirty="0" smtClean="0">
                <a:latin typeface="Georgia" panose="02040502050405020303" pitchFamily="18" charset="0"/>
              </a:rPr>
              <a:t>схем.</a:t>
            </a:r>
          </a:p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8618" y="3669461"/>
            <a:ext cx="4734762" cy="2092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0580" y="548227"/>
            <a:ext cx="3722457" cy="2839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756" y="4564190"/>
            <a:ext cx="4230254" cy="20543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6"/>
          <a:stretch/>
        </p:blipFill>
        <p:spPr>
          <a:xfrm rot="16200000">
            <a:off x="8641202" y="1030464"/>
            <a:ext cx="3436919" cy="2472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451" y="3211997"/>
            <a:ext cx="3625611" cy="3556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1214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266700" y="174574"/>
            <a:ext cx="5124166" cy="109466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Дидактическая игра</a:t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smtClean="0">
                <a:latin typeface="Georgia" panose="02040502050405020303" pitchFamily="18" charset="0"/>
              </a:rPr>
              <a:t> «Строим дом»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pic>
        <p:nvPicPr>
          <p:cNvPr id="5" name="Объект 4" descr="6a82feaf0de6c5baada7b210f0466268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0831" y="614600"/>
            <a:ext cx="6847311" cy="5254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Текст 16"/>
          <p:cNvSpPr>
            <a:spLocks noGrp="1"/>
          </p:cNvSpPr>
          <p:nvPr>
            <p:ph type="body" sz="half" idx="2"/>
          </p:nvPr>
        </p:nvSpPr>
        <p:spPr>
          <a:xfrm>
            <a:off x="266700" y="1487606"/>
            <a:ext cx="4591903" cy="438138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2000" dirty="0" smtClean="0">
                <a:latin typeface="Georgia" panose="02040502050405020303" pitchFamily="18" charset="0"/>
              </a:rPr>
              <a:t>    </a:t>
            </a:r>
            <a:r>
              <a:rPr lang="ru-RU" sz="2400" dirty="0" smtClean="0">
                <a:latin typeface="Georgia" panose="02040502050405020303" pitchFamily="18" charset="0"/>
              </a:rPr>
              <a:t>В дидактической игре «Строим дом» предлагается «Каталог недвижимости» и «Бланк заказов». Строитель, проанализировав  постройку в «Каталоге недвижимости» карточку с постройкой, должен подобрать готовый «Бланк заказов».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2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572" y="221776"/>
            <a:ext cx="3932237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Карточки</a:t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smtClean="0">
                <a:latin typeface="Georgia" panose="02040502050405020303" pitchFamily="18" charset="0"/>
              </a:rPr>
              <a:t> </a:t>
            </a:r>
            <a:r>
              <a:rPr lang="ru-RU" sz="2400" b="1" dirty="0">
                <a:latin typeface="Georgia" panose="02040502050405020303" pitchFamily="18" charset="0"/>
              </a:rPr>
              <a:t>по </a:t>
            </a:r>
            <a:r>
              <a:rPr lang="ru-RU" sz="2400" b="1" dirty="0" smtClean="0">
                <a:latin typeface="Georgia" panose="02040502050405020303" pitchFamily="18" charset="0"/>
              </a:rPr>
              <a:t>конструированию </a:t>
            </a:r>
            <a:br>
              <a:rPr lang="ru-RU" sz="2400" b="1" dirty="0" smtClean="0">
                <a:latin typeface="Georgia" panose="02040502050405020303" pitchFamily="18" charset="0"/>
              </a:rPr>
            </a:br>
            <a:r>
              <a:rPr lang="ru-RU" sz="2400" b="1" dirty="0" smtClean="0">
                <a:latin typeface="Georgia" panose="02040502050405020303" pitchFamily="18" charset="0"/>
              </a:rPr>
              <a:t>в </a:t>
            </a:r>
            <a:r>
              <a:rPr lang="ru-RU" sz="2400" b="1" dirty="0">
                <a:latin typeface="Georgia" panose="02040502050405020303" pitchFamily="18" charset="0"/>
              </a:rPr>
              <a:t>подготовительной группе </a:t>
            </a:r>
            <a:br>
              <a:rPr lang="ru-RU" sz="2400" b="1" dirty="0">
                <a:latin typeface="Georgia" panose="02040502050405020303" pitchFamily="18" charset="0"/>
              </a:rPr>
            </a:b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985" y="1630908"/>
            <a:ext cx="4772025" cy="5036024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к разнообразным зданиям и сооружениям (жилые дома, театры и т.д.), поощрять желание передавать их особенности в конструктивной деятельности; формировать умение видеть конструкцию объекта и анализировать ее основные части , их функциональное значение.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игры: предлагать  детям самостоятельно находить отдельные конструктивные решения на основе анализа существующих сооружений.  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строителя предлагается и технологическая карта для деревянного конструктора. В этом бланке напротив каждой детали конструктора вносят количество необходимых деталей.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843787" y="1543774"/>
            <a:ext cx="6230812" cy="35868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d000a9a86662a6a8457713e52f1a03f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11884" y="1132764"/>
            <a:ext cx="3052737" cy="3712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97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371" y="45729"/>
            <a:ext cx="3932237" cy="67556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Инженерная книга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2955" y="987425"/>
            <a:ext cx="4499070" cy="561809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подробный индивидуальный дневник всех занятий с детьми, в котором все этапы продвижения инженерного проекта, проблемы, задачи, решения, описываются «детским языком».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рисунки, схемы, простейшие чертежи дети отмечают этапы работы над созданием модели, фиксируют правила техники безопасности, результаты своей деятельности.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инженерную книгу заносят схематическое изображение хода конструктивно-модельной деятельности, зарисовывают выбранные материалы, инструменты, которые понадобились.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 инженерной книгой включает несколько этапов.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Введение нового понятия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(слова)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конструктора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Техника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Участники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конструктивной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Схемы, карты, условные обозначения.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Обсуждение постройки, самооценка деятельности.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Фотографирование объектов и вклеивание их в инженерную книгу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970827" y="311861"/>
            <a:ext cx="4408286" cy="3082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284188" y="3675713"/>
            <a:ext cx="3794079" cy="2769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970827" y="3639917"/>
            <a:ext cx="4082733" cy="2841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5336" y="145153"/>
            <a:ext cx="2105047" cy="3389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882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0239" y="169314"/>
            <a:ext cx="4573905" cy="53022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Профессия дизайнер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783262" y="1173707"/>
            <a:ext cx="4272835" cy="55070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800" b="1" dirty="0" smtClean="0">
                <a:latin typeface="Georgia" panose="02040502050405020303" pitchFamily="18" charset="0"/>
              </a:rPr>
              <a:t>Материал: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Georgia" panose="02040502050405020303" pitchFamily="18" charset="0"/>
              </a:rPr>
              <a:t>природный</a:t>
            </a:r>
            <a:r>
              <a:rPr lang="ru-RU" sz="1800" dirty="0">
                <a:latin typeface="Georgia" panose="02040502050405020303" pitchFamily="18" charset="0"/>
              </a:rPr>
              <a:t>  </a:t>
            </a:r>
            <a:r>
              <a:rPr lang="ru-RU" sz="1800" dirty="0" smtClean="0">
                <a:latin typeface="Georgia" panose="02040502050405020303" pitchFamily="18" charset="0"/>
              </a:rPr>
              <a:t>материал;</a:t>
            </a:r>
            <a:endParaRPr lang="ru-RU" sz="1800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Georgia" panose="02040502050405020303" pitchFamily="18" charset="0"/>
              </a:rPr>
              <a:t>фигурные ножницы, фигурные штампы, фломастеры, цветные карандаши, восковые мелки;</a:t>
            </a:r>
            <a:endParaRPr lang="ru-RU" sz="1800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Georgia" panose="02040502050405020303" pitchFamily="18" charset="0"/>
              </a:rPr>
              <a:t>о</a:t>
            </a:r>
            <a:r>
              <a:rPr lang="ru-RU" sz="1800" dirty="0" smtClean="0">
                <a:latin typeface="Georgia" panose="02040502050405020303" pitchFamily="18" charset="0"/>
              </a:rPr>
              <a:t>бразцы </a:t>
            </a:r>
            <a:r>
              <a:rPr lang="ru-RU" sz="1800" dirty="0">
                <a:latin typeface="Georgia" panose="02040502050405020303" pitchFamily="18" charset="0"/>
              </a:rPr>
              <a:t>обоев, образцы материала и цветов для  жалюзи, образцы </a:t>
            </a:r>
            <a:r>
              <a:rPr lang="ru-RU" sz="1800" dirty="0" smtClean="0">
                <a:latin typeface="Georgia" panose="02040502050405020303" pitchFamily="18" charset="0"/>
              </a:rPr>
              <a:t>ткани;</a:t>
            </a:r>
            <a:endParaRPr lang="ru-RU" sz="1800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Georgia" panose="02040502050405020303" pitchFamily="18" charset="0"/>
              </a:rPr>
              <a:t>о</a:t>
            </a:r>
            <a:r>
              <a:rPr lang="ru-RU" sz="1800" dirty="0" smtClean="0">
                <a:latin typeface="Georgia" panose="02040502050405020303" pitchFamily="18" charset="0"/>
              </a:rPr>
              <a:t>бразцы линолеума;</a:t>
            </a:r>
            <a:endParaRPr lang="ru-RU" sz="1800" dirty="0">
              <a:latin typeface="Georgia" panose="02040502050405020303" pitchFamily="18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Georgia" panose="02040502050405020303" pitchFamily="18" charset="0"/>
              </a:rPr>
              <a:t>о</a:t>
            </a:r>
            <a:r>
              <a:rPr lang="ru-RU" sz="1800" dirty="0" smtClean="0">
                <a:latin typeface="Georgia" panose="02040502050405020303" pitchFamily="18" charset="0"/>
              </a:rPr>
              <a:t>бои</a:t>
            </a:r>
            <a:r>
              <a:rPr lang="ru-RU" sz="1800" dirty="0">
                <a:latin typeface="Georgia" panose="02040502050405020303" pitchFamily="18" charset="0"/>
              </a:rPr>
              <a:t>;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>
                <a:latin typeface="Georgia" panose="02040502050405020303" pitchFamily="18" charset="0"/>
              </a:rPr>
              <a:t>н</a:t>
            </a:r>
            <a:r>
              <a:rPr lang="ru-RU" sz="1800" dirty="0" smtClean="0">
                <a:latin typeface="Georgia" panose="02040502050405020303" pitchFamily="18" charset="0"/>
              </a:rPr>
              <a:t>ожницы</a:t>
            </a:r>
            <a:r>
              <a:rPr lang="ru-RU" sz="1800" dirty="0">
                <a:latin typeface="Georgia" panose="02040502050405020303" pitchFamily="18" charset="0"/>
              </a:rPr>
              <a:t>, клей, цветная бумага и цветной </a:t>
            </a:r>
            <a:r>
              <a:rPr lang="ru-RU" sz="1800" dirty="0" smtClean="0">
                <a:latin typeface="Georgia" panose="02040502050405020303" pitchFamily="18" charset="0"/>
              </a:rPr>
              <a:t>картон;</a:t>
            </a:r>
            <a:endParaRPr lang="ru-RU" sz="18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9" name="Рисунок 8" descr="fe6da2159dee1c575bdfed7cbff8c4f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770" y="2907757"/>
            <a:ext cx="3868913" cy="1875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32bf9df7cdb2dbe3d028c25a91e5e33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715810" y="4397400"/>
            <a:ext cx="1629905" cy="2936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e78a1852dae8a13769d3f94302c9bf3b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5625" y="462506"/>
            <a:ext cx="1869744" cy="3253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3d98cb671c1ad41a84f652b71354770a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3930" y="4494182"/>
            <a:ext cx="1883390" cy="1736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066" y="142019"/>
            <a:ext cx="5088594" cy="2471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082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702</Words>
  <Application>Microsoft Office PowerPoint</Application>
  <PresentationFormat>Широкоэкранный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Georgia</vt:lpstr>
      <vt:lpstr>Times New Roman</vt:lpstr>
      <vt:lpstr>Тема Office</vt:lpstr>
      <vt:lpstr>Муниципальное казенное дошкольное образовательное учреждение Ачитского городского округа «Ачитский детский сад «Улыбка»</vt:lpstr>
      <vt:lpstr>Игровой уголок  инженерно – технической направленности  «Архитектурно – строительная компания «АчитСтрой» </vt:lpstr>
      <vt:lpstr>Игровой уголок  инженерно – технической направленности  «Архитектурно – строительная компания «АчитСтрой» </vt:lpstr>
      <vt:lpstr>Профессия  архитектор</vt:lpstr>
      <vt:lpstr>Профессия строитель</vt:lpstr>
      <vt:lpstr>Дидактическая игра  «Строим дом»</vt:lpstr>
      <vt:lpstr>Карточки  по конструированию  в подготовительной группе  </vt:lpstr>
      <vt:lpstr>Инженерная книга</vt:lpstr>
      <vt:lpstr>Профессия дизайнер</vt:lpstr>
      <vt:lpstr>Презентация PowerPoint</vt:lpstr>
      <vt:lpstr>Дидактическая игра  «Наведем порядок в доме»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46</cp:revision>
  <dcterms:created xsi:type="dcterms:W3CDTF">2023-11-25T16:36:03Z</dcterms:created>
  <dcterms:modified xsi:type="dcterms:W3CDTF">2024-01-07T17:43:02Z</dcterms:modified>
</cp:coreProperties>
</file>