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6" r:id="rId5"/>
    <p:sldId id="258" r:id="rId6"/>
    <p:sldId id="267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252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6AD2-9FBD-44A0-8385-9E93CFFE34E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79-6E5C-4659-955B-14C0E0C1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956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6AD2-9FBD-44A0-8385-9E93CFFE34E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79-6E5C-4659-955B-14C0E0C1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831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6AD2-9FBD-44A0-8385-9E93CFFE34E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79-6E5C-4659-955B-14C0E0C1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295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6AD2-9FBD-44A0-8385-9E93CFFE34E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79-6E5C-4659-955B-14C0E0C1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295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6AD2-9FBD-44A0-8385-9E93CFFE34E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79-6E5C-4659-955B-14C0E0C1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599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6AD2-9FBD-44A0-8385-9E93CFFE34E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79-6E5C-4659-955B-14C0E0C1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204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6AD2-9FBD-44A0-8385-9E93CFFE34E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79-6E5C-4659-955B-14C0E0C1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432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6AD2-9FBD-44A0-8385-9E93CFFE34E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79-6E5C-4659-955B-14C0E0C1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329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6AD2-9FBD-44A0-8385-9E93CFFE34E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79-6E5C-4659-955B-14C0E0C1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731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6AD2-9FBD-44A0-8385-9E93CFFE34E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79-6E5C-4659-955B-14C0E0C1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448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6AD2-9FBD-44A0-8385-9E93CFFE34E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4DF79-6E5C-4659-955B-14C0E0C1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516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56AD2-9FBD-44A0-8385-9E93CFFE34E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4DF79-6E5C-4659-955B-14C0E0C1D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191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0"/>
            <a:ext cx="3343549" cy="2393226"/>
          </a:xfrm>
          <a:custGeom>
            <a:avLst/>
            <a:gdLst>
              <a:gd name="connsiteX0" fmla="*/ 1245989 w 3232412"/>
              <a:gd name="connsiteY0" fmla="*/ 2711 h 2541727"/>
              <a:gd name="connsiteX1" fmla="*/ 3085299 w 3232412"/>
              <a:gd name="connsiteY1" fmla="*/ 412614 h 2541727"/>
              <a:gd name="connsiteX2" fmla="*/ 2948665 w 3232412"/>
              <a:gd name="connsiteY2" fmla="*/ 2209883 h 2541727"/>
              <a:gd name="connsiteX3" fmla="*/ 1592830 w 3232412"/>
              <a:gd name="connsiteY3" fmla="*/ 1789470 h 2541727"/>
              <a:gd name="connsiteX4" fmla="*/ 625879 w 3232412"/>
              <a:gd name="connsiteY4" fmla="*/ 2514683 h 2541727"/>
              <a:gd name="connsiteX5" fmla="*/ 5768 w 3232412"/>
              <a:gd name="connsiteY5" fmla="*/ 654352 h 2541727"/>
              <a:gd name="connsiteX6" fmla="*/ 983230 w 3232412"/>
              <a:gd name="connsiteY6" fmla="*/ 517718 h 2541727"/>
              <a:gd name="connsiteX7" fmla="*/ 1245989 w 3232412"/>
              <a:gd name="connsiteY7" fmla="*/ 2711 h 254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32412" h="2541727">
                <a:moveTo>
                  <a:pt x="1245989" y="2711"/>
                </a:moveTo>
                <a:cubicBezTo>
                  <a:pt x="1596334" y="-14806"/>
                  <a:pt x="2801520" y="44752"/>
                  <a:pt x="3085299" y="412614"/>
                </a:cubicBezTo>
                <a:cubicBezTo>
                  <a:pt x="3369078" y="780476"/>
                  <a:pt x="3197410" y="1980407"/>
                  <a:pt x="2948665" y="2209883"/>
                </a:cubicBezTo>
                <a:cubicBezTo>
                  <a:pt x="2699920" y="2439359"/>
                  <a:pt x="1979961" y="1738670"/>
                  <a:pt x="1592830" y="1789470"/>
                </a:cubicBezTo>
                <a:cubicBezTo>
                  <a:pt x="1205699" y="1840270"/>
                  <a:pt x="890389" y="2703869"/>
                  <a:pt x="625879" y="2514683"/>
                </a:cubicBezTo>
                <a:cubicBezTo>
                  <a:pt x="361369" y="2325497"/>
                  <a:pt x="-53790" y="987179"/>
                  <a:pt x="5768" y="654352"/>
                </a:cubicBezTo>
                <a:cubicBezTo>
                  <a:pt x="65326" y="321525"/>
                  <a:pt x="769520" y="626325"/>
                  <a:pt x="983230" y="517718"/>
                </a:cubicBezTo>
                <a:cubicBezTo>
                  <a:pt x="1196940" y="409111"/>
                  <a:pt x="895644" y="20228"/>
                  <a:pt x="1245989" y="271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58353" y="145786"/>
            <a:ext cx="6892400" cy="147545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Исследование качеств молока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58353" y="4177934"/>
            <a:ext cx="6936828" cy="2472429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/>
              <a:t>Подготовили ученицы 8 Г класса: </a:t>
            </a:r>
          </a:p>
          <a:p>
            <a:pPr algn="r"/>
            <a:r>
              <a:rPr lang="ru-RU" dirty="0"/>
              <a:t>Журенкова Екатерина</a:t>
            </a:r>
          </a:p>
          <a:p>
            <a:pPr algn="r"/>
            <a:r>
              <a:rPr lang="ru-RU" dirty="0"/>
              <a:t>        Воронова Полина</a:t>
            </a:r>
          </a:p>
          <a:p>
            <a:pPr algn="r"/>
            <a:r>
              <a:rPr lang="ru-RU" dirty="0"/>
              <a:t>              Лямина София</a:t>
            </a:r>
          </a:p>
          <a:p>
            <a:pPr algn="r"/>
            <a:r>
              <a:rPr lang="ru-RU" dirty="0"/>
              <a:t>Руководитель:</a:t>
            </a:r>
          </a:p>
          <a:p>
            <a:pPr algn="r"/>
            <a:r>
              <a:rPr lang="ru-RU" dirty="0"/>
              <a:t> Валерия Юрьевна Рощинская</a:t>
            </a:r>
          </a:p>
        </p:txBody>
      </p:sp>
      <p:sp>
        <p:nvSpPr>
          <p:cNvPr id="8" name="Полилиния 5">
            <a:extLst>
              <a:ext uri="{FF2B5EF4-FFF2-40B4-BE49-F238E27FC236}">
                <a16:creationId xmlns:a16="http://schemas.microsoft.com/office/drawing/2014/main" id="{4A69456D-385A-4424-AC63-C172132ECACB}"/>
              </a:ext>
            </a:extLst>
          </p:cNvPr>
          <p:cNvSpPr/>
          <p:nvPr/>
        </p:nvSpPr>
        <p:spPr>
          <a:xfrm>
            <a:off x="152400" y="152400"/>
            <a:ext cx="3343549" cy="2393226"/>
          </a:xfrm>
          <a:custGeom>
            <a:avLst/>
            <a:gdLst>
              <a:gd name="connsiteX0" fmla="*/ 1245989 w 3232412"/>
              <a:gd name="connsiteY0" fmla="*/ 2711 h 2541727"/>
              <a:gd name="connsiteX1" fmla="*/ 3085299 w 3232412"/>
              <a:gd name="connsiteY1" fmla="*/ 412614 h 2541727"/>
              <a:gd name="connsiteX2" fmla="*/ 2948665 w 3232412"/>
              <a:gd name="connsiteY2" fmla="*/ 2209883 h 2541727"/>
              <a:gd name="connsiteX3" fmla="*/ 1592830 w 3232412"/>
              <a:gd name="connsiteY3" fmla="*/ 1789470 h 2541727"/>
              <a:gd name="connsiteX4" fmla="*/ 625879 w 3232412"/>
              <a:gd name="connsiteY4" fmla="*/ 2514683 h 2541727"/>
              <a:gd name="connsiteX5" fmla="*/ 5768 w 3232412"/>
              <a:gd name="connsiteY5" fmla="*/ 654352 h 2541727"/>
              <a:gd name="connsiteX6" fmla="*/ 983230 w 3232412"/>
              <a:gd name="connsiteY6" fmla="*/ 517718 h 2541727"/>
              <a:gd name="connsiteX7" fmla="*/ 1245989 w 3232412"/>
              <a:gd name="connsiteY7" fmla="*/ 2711 h 254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32412" h="2541727">
                <a:moveTo>
                  <a:pt x="1245989" y="2711"/>
                </a:moveTo>
                <a:cubicBezTo>
                  <a:pt x="1596334" y="-14806"/>
                  <a:pt x="2801520" y="44752"/>
                  <a:pt x="3085299" y="412614"/>
                </a:cubicBezTo>
                <a:cubicBezTo>
                  <a:pt x="3369078" y="780476"/>
                  <a:pt x="3197410" y="1980407"/>
                  <a:pt x="2948665" y="2209883"/>
                </a:cubicBezTo>
                <a:cubicBezTo>
                  <a:pt x="2699920" y="2439359"/>
                  <a:pt x="1979961" y="1738670"/>
                  <a:pt x="1592830" y="1789470"/>
                </a:cubicBezTo>
                <a:cubicBezTo>
                  <a:pt x="1205699" y="1840270"/>
                  <a:pt x="890389" y="2703869"/>
                  <a:pt x="625879" y="2514683"/>
                </a:cubicBezTo>
                <a:cubicBezTo>
                  <a:pt x="361369" y="2325497"/>
                  <a:pt x="-53790" y="987179"/>
                  <a:pt x="5768" y="654352"/>
                </a:cubicBezTo>
                <a:cubicBezTo>
                  <a:pt x="65326" y="321525"/>
                  <a:pt x="769520" y="626325"/>
                  <a:pt x="983230" y="517718"/>
                </a:cubicBezTo>
                <a:cubicBezTo>
                  <a:pt x="1196940" y="409111"/>
                  <a:pt x="895644" y="20228"/>
                  <a:pt x="1245989" y="271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830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BBE8E9-2CB3-4C3E-85C1-95C0C3E59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E95F04-C780-4B0E-A98C-57BECC9F9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Не все молочные продукты имеют одинаковый состав и являются одинаково полезными для здоровья. Но что мы употребляем - качественное молоко или разбавленный продукт? Поэтому нами была выбрана именно эта тема для проведения исследования. Ведь человеку очень важно потреблять качественные продукты питания, чтобы сохранить здоровье.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1457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4653" b="19116"/>
          <a:stretch/>
        </p:blipFill>
        <p:spPr>
          <a:xfrm>
            <a:off x="9272234" y="4905486"/>
            <a:ext cx="2930276" cy="19577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27859"/>
          <a:stretch/>
        </p:blipFill>
        <p:spPr>
          <a:xfrm>
            <a:off x="-10510" y="0"/>
            <a:ext cx="2484918" cy="25666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621" y="365125"/>
            <a:ext cx="10723179" cy="538517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Цель и </a:t>
            </a:r>
            <a:r>
              <a:rPr lang="ru-RU" b="1" dirty="0"/>
              <a:t>задачи проекта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4094" y="1052486"/>
            <a:ext cx="1129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Целью нашего </a:t>
            </a:r>
            <a:r>
              <a:rPr lang="ru-RU" sz="2400" dirty="0"/>
              <a:t>проекта является узнать, какое молоко, из продаваемых в местных </a:t>
            </a:r>
            <a:r>
              <a:rPr lang="ru-RU" sz="2400" dirty="0">
                <a:solidFill>
                  <a:schemeClr val="bg1"/>
                </a:solidFill>
              </a:rPr>
              <a:t>магазинах, сам</a:t>
            </a:r>
            <a:r>
              <a:rPr lang="ru-RU" sz="2400" dirty="0"/>
              <a:t>ое качественное и не имеет примесей.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6634" y="2715483"/>
            <a:ext cx="119226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Задачи проекта:</a:t>
            </a:r>
          </a:p>
          <a:p>
            <a:pPr marL="514350" indent="-514350">
              <a:buAutoNum type="arabicPeriod"/>
            </a:pPr>
            <a:r>
              <a:rPr lang="ru-RU" sz="2800" dirty="0"/>
              <a:t>Изучить литературу по данной теме.</a:t>
            </a:r>
          </a:p>
          <a:p>
            <a:pPr marL="514350" indent="-514350">
              <a:buAutoNum type="arabicPeriod"/>
            </a:pPr>
            <a:r>
              <a:rPr lang="ru-RU" sz="2800" dirty="0"/>
              <a:t>Выявить с помощью социологического опроса учащихся наиболее предпочитаемые торговые марки молока. </a:t>
            </a:r>
          </a:p>
          <a:p>
            <a:pPr marL="514350" indent="-514350">
              <a:buAutoNum type="arabicPeriod"/>
            </a:pPr>
            <a:r>
              <a:rPr lang="ru-RU" sz="2800" dirty="0"/>
              <a:t>Провести опыты по выявлению качества молока разных торговых марок.</a:t>
            </a:r>
          </a:p>
          <a:p>
            <a:pPr marL="514350" indent="-514350">
              <a:buAutoNum type="arabicPeriod"/>
            </a:pPr>
            <a:r>
              <a:rPr lang="ru-RU" sz="2800" dirty="0"/>
              <a:t>Сравнить результаты.</a:t>
            </a:r>
          </a:p>
          <a:p>
            <a:pPr marL="514350" indent="-514350">
              <a:buAutoNum type="arabicPeriod"/>
            </a:pPr>
            <a:r>
              <a:rPr lang="ru-RU" sz="2800" dirty="0"/>
              <a:t>Сделать вывод о качестве молока различных производи</a:t>
            </a:r>
            <a:r>
              <a:rPr lang="ru-RU" sz="2800" dirty="0">
                <a:solidFill>
                  <a:schemeClr val="bg1"/>
                </a:solidFill>
              </a:rPr>
              <a:t>телей и найти </a:t>
            </a:r>
            <a:r>
              <a:rPr lang="ru-RU" sz="2800" dirty="0"/>
              <a:t>лучшее из них.</a:t>
            </a:r>
          </a:p>
          <a:p>
            <a:pPr marL="514350" indent="-514350">
              <a:buAutoNum type="arabicPeriod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9446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9">
            <a:extLst>
              <a:ext uri="{FF2B5EF4-FFF2-40B4-BE49-F238E27FC236}">
                <a16:creationId xmlns:a16="http://schemas.microsoft.com/office/drawing/2014/main" id="{18A1989C-1321-44ED-8F08-CAC7B35A7BB2}"/>
              </a:ext>
            </a:extLst>
          </p:cNvPr>
          <p:cNvSpPr/>
          <p:nvPr/>
        </p:nvSpPr>
        <p:spPr>
          <a:xfrm>
            <a:off x="8325703" y="3987110"/>
            <a:ext cx="3433769" cy="2556692"/>
          </a:xfrm>
          <a:custGeom>
            <a:avLst/>
            <a:gdLst>
              <a:gd name="connsiteX0" fmla="*/ 136400 w 4323994"/>
              <a:gd name="connsiteY0" fmla="*/ 1191101 h 2931875"/>
              <a:gd name="connsiteX1" fmla="*/ 304565 w 4323994"/>
              <a:gd name="connsiteY1" fmla="*/ 560480 h 2931875"/>
              <a:gd name="connsiteX2" fmla="*/ 756510 w 4323994"/>
              <a:gd name="connsiteY2" fmla="*/ 119046 h 2931875"/>
              <a:gd name="connsiteX3" fmla="*/ 1418662 w 4323994"/>
              <a:gd name="connsiteY3" fmla="*/ 3432 h 2931875"/>
              <a:gd name="connsiteX4" fmla="*/ 2532759 w 4323994"/>
              <a:gd name="connsiteY4" fmla="*/ 213639 h 2931875"/>
              <a:gd name="connsiteX5" fmla="*/ 3310524 w 4323994"/>
              <a:gd name="connsiteY5" fmla="*/ 77004 h 2931875"/>
              <a:gd name="connsiteX6" fmla="*/ 4077779 w 4323994"/>
              <a:gd name="connsiteY6" fmla="*/ 402825 h 2931875"/>
              <a:gd name="connsiteX7" fmla="*/ 4309007 w 4323994"/>
              <a:gd name="connsiteY7" fmla="*/ 1327735 h 2931875"/>
              <a:gd name="connsiteX8" fmla="*/ 4172372 w 4323994"/>
              <a:gd name="connsiteY8" fmla="*/ 2221115 h 2931875"/>
              <a:gd name="connsiteX9" fmla="*/ 3142359 w 4323994"/>
              <a:gd name="connsiteY9" fmla="*/ 2715101 h 2931875"/>
              <a:gd name="connsiteX10" fmla="*/ 2028262 w 4323994"/>
              <a:gd name="connsiteY10" fmla="*/ 2904287 h 2931875"/>
              <a:gd name="connsiteX11" fmla="*/ 1471214 w 4323994"/>
              <a:gd name="connsiteY11" fmla="*/ 2147542 h 2931875"/>
              <a:gd name="connsiteX12" fmla="*/ 94359 w 4323994"/>
              <a:gd name="connsiteY12" fmla="*/ 1979377 h 2931875"/>
              <a:gd name="connsiteX13" fmla="*/ 136400 w 4323994"/>
              <a:gd name="connsiteY13" fmla="*/ 1191101 h 293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23994" h="2931875">
                <a:moveTo>
                  <a:pt x="136400" y="1191101"/>
                </a:moveTo>
                <a:cubicBezTo>
                  <a:pt x="171434" y="954618"/>
                  <a:pt x="201213" y="739156"/>
                  <a:pt x="304565" y="560480"/>
                </a:cubicBezTo>
                <a:cubicBezTo>
                  <a:pt x="407917" y="381804"/>
                  <a:pt x="570827" y="211887"/>
                  <a:pt x="756510" y="119046"/>
                </a:cubicBezTo>
                <a:cubicBezTo>
                  <a:pt x="942193" y="26205"/>
                  <a:pt x="1122620" y="-12334"/>
                  <a:pt x="1418662" y="3432"/>
                </a:cubicBezTo>
                <a:cubicBezTo>
                  <a:pt x="1714704" y="19198"/>
                  <a:pt x="2217449" y="201377"/>
                  <a:pt x="2532759" y="213639"/>
                </a:cubicBezTo>
                <a:cubicBezTo>
                  <a:pt x="2848069" y="225901"/>
                  <a:pt x="3053021" y="45473"/>
                  <a:pt x="3310524" y="77004"/>
                </a:cubicBezTo>
                <a:cubicBezTo>
                  <a:pt x="3568027" y="108535"/>
                  <a:pt x="3911365" y="194370"/>
                  <a:pt x="4077779" y="402825"/>
                </a:cubicBezTo>
                <a:cubicBezTo>
                  <a:pt x="4244193" y="611280"/>
                  <a:pt x="4293242" y="1024687"/>
                  <a:pt x="4309007" y="1327735"/>
                </a:cubicBezTo>
                <a:cubicBezTo>
                  <a:pt x="4324772" y="1630783"/>
                  <a:pt x="4366813" y="1989887"/>
                  <a:pt x="4172372" y="2221115"/>
                </a:cubicBezTo>
                <a:cubicBezTo>
                  <a:pt x="3977931" y="2452343"/>
                  <a:pt x="3499711" y="2601239"/>
                  <a:pt x="3142359" y="2715101"/>
                </a:cubicBezTo>
                <a:cubicBezTo>
                  <a:pt x="2785007" y="2828963"/>
                  <a:pt x="2306786" y="2998880"/>
                  <a:pt x="2028262" y="2904287"/>
                </a:cubicBezTo>
                <a:cubicBezTo>
                  <a:pt x="1749738" y="2809694"/>
                  <a:pt x="1793531" y="2301694"/>
                  <a:pt x="1471214" y="2147542"/>
                </a:cubicBezTo>
                <a:cubicBezTo>
                  <a:pt x="1148897" y="1993390"/>
                  <a:pt x="313324" y="2145791"/>
                  <a:pt x="94359" y="1979377"/>
                </a:cubicBezTo>
                <a:cubicBezTo>
                  <a:pt x="-124606" y="1812963"/>
                  <a:pt x="101366" y="1427584"/>
                  <a:pt x="136400" y="1191101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F5B5A4-6261-42B5-8234-3AA403527646}"/>
              </a:ext>
            </a:extLst>
          </p:cNvPr>
          <p:cNvSpPr txBox="1"/>
          <p:nvPr/>
        </p:nvSpPr>
        <p:spPr>
          <a:xfrm>
            <a:off x="536028" y="851338"/>
            <a:ext cx="860797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Объект исследования:</a:t>
            </a:r>
          </a:p>
          <a:p>
            <a:r>
              <a:rPr lang="ru-RU" dirty="0"/>
              <a:t>1.	Молоко </a:t>
            </a:r>
            <a:r>
              <a:rPr lang="ru-RU" dirty="0" err="1"/>
              <a:t>безлактозное</a:t>
            </a:r>
            <a:r>
              <a:rPr lang="ru-RU" dirty="0"/>
              <a:t> «</a:t>
            </a:r>
            <a:r>
              <a:rPr lang="ru-RU" dirty="0" err="1"/>
              <a:t>Ne</a:t>
            </a:r>
            <a:r>
              <a:rPr lang="ru-RU" dirty="0"/>
              <a:t> </a:t>
            </a:r>
            <a:r>
              <a:rPr lang="ru-RU" dirty="0" err="1"/>
              <a:t>Moloko</a:t>
            </a:r>
            <a:r>
              <a:rPr lang="ru-RU" dirty="0"/>
              <a:t>»</a:t>
            </a:r>
          </a:p>
          <a:p>
            <a:r>
              <a:rPr lang="ru-RU" dirty="0"/>
              <a:t>2.	Молоко фермерское 2,5% «Залесский Фермер»</a:t>
            </a:r>
          </a:p>
          <a:p>
            <a:r>
              <a:rPr lang="ru-RU" dirty="0"/>
              <a:t>3.	Молоко 2,5% «Нежинская»</a:t>
            </a:r>
          </a:p>
          <a:p>
            <a:r>
              <a:rPr lang="ru-RU" dirty="0"/>
              <a:t>Предмет исследования: качество молока разных торговых марок.</a:t>
            </a:r>
          </a:p>
          <a:p>
            <a:r>
              <a:rPr lang="ru-RU" dirty="0"/>
              <a:t>Методы исследования: </a:t>
            </a:r>
          </a:p>
          <a:p>
            <a:r>
              <a:rPr lang="ru-RU" dirty="0"/>
              <a:t>Изучение литературы, социологический опрос, проведение опытов, анализ проделанной работы, обобщение.</a:t>
            </a:r>
          </a:p>
        </p:txBody>
      </p:sp>
    </p:spTree>
    <p:extLst>
      <p:ext uri="{BB962C8B-B14F-4D97-AF65-F5344CB8AC3E}">
        <p14:creationId xmlns:p14="http://schemas.microsoft.com/office/powerpoint/2010/main" val="1499660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/>
          <a:srcRect l="21807" t="30147"/>
          <a:stretch/>
        </p:blipFill>
        <p:spPr>
          <a:xfrm>
            <a:off x="0" y="-10510"/>
            <a:ext cx="2536076" cy="178434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3565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Опрос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t="32642"/>
          <a:stretch/>
        </p:blipFill>
        <p:spPr>
          <a:xfrm flipV="1">
            <a:off x="8282151" y="5185737"/>
            <a:ext cx="3342290" cy="1677518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15310" y="1366345"/>
            <a:ext cx="7567449" cy="4810618"/>
          </a:xfrm>
        </p:spPr>
        <p:txBody>
          <a:bodyPr/>
          <a:lstStyle/>
          <a:p>
            <a:r>
              <a:rPr lang="ru-RU" dirty="0"/>
              <a:t>Мы сделали опрос, состоящий из 2 вопросов :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Пьете ли вы молоко?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Если да, то какое?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Ответили 7 человек.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Результат показал, что около 30% не пьют молоко, а те, кто пьют, выбирают молоко «Залесский Фермер».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4910" y="260021"/>
            <a:ext cx="2808890" cy="477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505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6CC4EB-D51B-449C-A32C-34F9AE7B1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400096A-5478-440D-8EEE-D0311E8DDA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089" y="365125"/>
            <a:ext cx="8135007" cy="565699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CD9D12-A52B-419D-8499-A476214395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807" t="30147"/>
          <a:stretch/>
        </p:blipFill>
        <p:spPr>
          <a:xfrm>
            <a:off x="0" y="-10510"/>
            <a:ext cx="2536076" cy="178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552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Вывод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0641" y="1393730"/>
            <a:ext cx="10515600" cy="2431065"/>
          </a:xfrm>
        </p:spPr>
        <p:txBody>
          <a:bodyPr/>
          <a:lstStyle/>
          <a:p>
            <a:r>
              <a:rPr lang="ru-RU" dirty="0"/>
              <a:t>    В результате исследований мы узнали, что по составу безлактозное молоко не соответствует нормам. Молоко от «Залесского Фермера» и фирмы «Неженская» практически одинаковые. Они прошли по всем нормам. Но результат на крахмал лучше у второго молока, а на содержание воды лучше себя показало молоко от «Залесского Фермера».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9541" b="22585"/>
          <a:stretch/>
        </p:blipFill>
        <p:spPr>
          <a:xfrm>
            <a:off x="-10510" y="3921876"/>
            <a:ext cx="4770348" cy="29361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t="8937" r="15407"/>
          <a:stretch/>
        </p:blipFill>
        <p:spPr>
          <a:xfrm>
            <a:off x="9448345" y="0"/>
            <a:ext cx="2743656" cy="230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4021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28560</TotalTime>
  <Words>312</Words>
  <Application>Microsoft Office PowerPoint</Application>
  <PresentationFormat>Широкоэкранный</PresentationFormat>
  <Paragraphs>34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Исследование качеств молока</vt:lpstr>
      <vt:lpstr>Актуальность</vt:lpstr>
      <vt:lpstr>Цель и задачи проекта</vt:lpstr>
      <vt:lpstr>Презентация PowerPoint</vt:lpstr>
      <vt:lpstr>Опрос</vt:lpstr>
      <vt:lpstr>Презентация PowerPoint</vt:lpstr>
      <vt:lpstr>Вывод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валерия рощинская</cp:lastModifiedBy>
  <cp:revision>23</cp:revision>
  <dcterms:created xsi:type="dcterms:W3CDTF">2023-02-20T18:08:28Z</dcterms:created>
  <dcterms:modified xsi:type="dcterms:W3CDTF">2024-01-07T17:35:58Z</dcterms:modified>
</cp:coreProperties>
</file>