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1515"/>
    <a:srgbClr val="FFFF00"/>
    <a:srgbClr val="FFFF66"/>
    <a:srgbClr val="CC99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1/5/2024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1/5/2024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kollekcija.com/dzhutovaya-filigran-avtor-lyudmila-pyihova/" TargetMode="External"/><Relationship Id="rId2" Type="http://schemas.openxmlformats.org/officeDocument/2006/relationships/hyperlink" Target="http://www.liveinternet.ru/users/3595199/rubric/4108641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adyspecial.ru/dom-i-xobbi/svoimi-rukami/podelki-i-igrushki/dzhutovaya-filigran-dlya-nachinayushchikh-prostoj-master-klass" TargetMode="External"/><Relationship Id="rId4" Type="http://schemas.openxmlformats.org/officeDocument/2006/relationships/hyperlink" Target="http://www.jeland.ru/drugie/yuvelirnaya-filigran-stalnye-kruzheva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149080"/>
            <a:ext cx="5929536" cy="2376264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Автор: </a:t>
            </a:r>
            <a:r>
              <a:rPr lang="ru-RU" sz="2400" b="1" dirty="0" smtClean="0">
                <a:solidFill>
                  <a:srgbClr val="FF0000"/>
                </a:solidFill>
              </a:rPr>
              <a:t>Козина Ксения,</a:t>
            </a:r>
          </a:p>
          <a:p>
            <a:r>
              <a:rPr lang="ru-RU" sz="24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обучающаяся 5Б класса,</a:t>
            </a:r>
          </a:p>
          <a:p>
            <a:r>
              <a:rPr lang="ru-RU" sz="24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МОБУ </a:t>
            </a:r>
            <a:r>
              <a:rPr lang="ru-RU" sz="24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Тыгдинской</a:t>
            </a:r>
            <a:r>
              <a:rPr lang="ru-RU" sz="24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СОШ </a:t>
            </a:r>
          </a:p>
          <a:p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Руководитель: Уткина Л.П. </a:t>
            </a:r>
            <a:endParaRPr lang="ru-RU" b="1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8496944" cy="2304256"/>
          </a:xfrm>
          <a:ln w="57150"/>
        </p:spPr>
        <p:txBody>
          <a:bodyPr/>
          <a:lstStyle/>
          <a:p>
            <a:r>
              <a:rPr lang="ru-RU" sz="7200" b="1" i="1" spc="0" dirty="0" smtClean="0">
                <a:ln w="31550" cmpd="sng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7200" b="1" i="1" spc="0" dirty="0" smtClean="0">
                <a:ln w="31550" cmpd="sng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6000" b="1" spc="0" dirty="0" smtClean="0">
                <a:ln w="31550" cmpd="sng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Творческий проект</a:t>
            </a:r>
            <a:r>
              <a:rPr lang="ru-RU" sz="7200" b="1" i="1" spc="0" dirty="0" smtClean="0">
                <a:ln w="31550" cmpd="sng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7200" b="1" i="1" spc="0" dirty="0" smtClean="0">
                <a:ln w="31550" cmpd="sng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8000" b="1" i="1" spc="0" dirty="0" smtClean="0">
                <a:ln w="38100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Сказочная филигрань</a:t>
            </a:r>
            <a:endParaRPr lang="ru-RU" sz="7200" b="1" i="1" dirty="0">
              <a:ln w="38100">
                <a:solidFill>
                  <a:schemeClr val="bg2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908720"/>
            <a:ext cx="8507288" cy="56166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Техника безопасности при работе с клеем «Мастер»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151515"/>
                </a:solidFill>
              </a:rPr>
              <a:t>1</a:t>
            </a:r>
            <a:r>
              <a:rPr lang="ru-RU" sz="1800" b="1" dirty="0" smtClean="0">
                <a:solidFill>
                  <a:srgbClr val="151515"/>
                </a:solidFill>
              </a:rPr>
              <a:t>.    С клеем обращайтесь осторожно.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151515"/>
                </a:solidFill>
              </a:rPr>
              <a:t>2.    Наноси клей на поверхность изделия  кисточкой.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151515"/>
                </a:solidFill>
              </a:rPr>
              <a:t>3.    Для защиты рук, можно использовать крем для рук.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151515"/>
                </a:solidFill>
              </a:rPr>
              <a:t> 4.   При попадании клея в глаза надо  промыть их.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151515"/>
                </a:solidFill>
              </a:rPr>
              <a:t>5.    По окончании работы обязательно вымыть руки.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151515"/>
                </a:solidFill>
              </a:rPr>
              <a:t>6.    При работе с клеем пользуйтесь салфеткой. 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Техника безопасности при работе с ножницами 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400" dirty="0" smtClean="0"/>
              <a:t>1</a:t>
            </a:r>
            <a:r>
              <a:rPr lang="ru-RU" sz="1400" b="1" dirty="0" smtClean="0">
                <a:solidFill>
                  <a:srgbClr val="151515"/>
                </a:solidFill>
              </a:rPr>
              <a:t>.    Храните ножницы в указанном месте в определённом положении.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151515"/>
                </a:solidFill>
              </a:rPr>
              <a:t>2.    При работе внимательно следите за направлением резания.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151515"/>
                </a:solidFill>
              </a:rPr>
              <a:t>3.    Не работайте с тупыми ножницами и с ослабленным шарнирным креплением.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151515"/>
                </a:solidFill>
              </a:rPr>
              <a:t>4.    Не держите ножницы лезвием вверх.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151515"/>
                </a:solidFill>
              </a:rPr>
              <a:t>5.    Не оставляйте ножницы с открытыми лезвиями.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151515"/>
                </a:solidFill>
              </a:rPr>
              <a:t>6.    Не режьте ножницами на ходу.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151515"/>
                </a:solidFill>
              </a:rPr>
              <a:t>7.    Не подходите к товарищу во время работы.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151515"/>
                </a:solidFill>
              </a:rPr>
              <a:t>8.    Передавайте закрытые ножницы кольцами вперёд.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151515"/>
                </a:solidFill>
              </a:rPr>
              <a:t>9.    Во время работы удерживайте материал левой рукой так, чтобы пальцы были в стороне от лезвия.</a:t>
            </a:r>
            <a:r>
              <a:rPr lang="ru-RU" sz="2000" b="1" dirty="0" smtClean="0">
                <a:solidFill>
                  <a:srgbClr val="151515"/>
                </a:solidFill>
              </a:rPr>
              <a:t> </a:t>
            </a:r>
          </a:p>
          <a:p>
            <a:r>
              <a:rPr lang="ru-RU" sz="700" dirty="0" smtClean="0"/>
              <a:t> 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r>
              <a:rPr lang="ru-RU" sz="700" dirty="0" smtClean="0"/>
              <a:t> </a:t>
            </a:r>
          </a:p>
          <a:p>
            <a:endParaRPr lang="ru-RU" sz="7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Техника безопасности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980728"/>
            <a:ext cx="382676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1.</a:t>
            </a:r>
            <a:r>
              <a:rPr lang="ru-RU" sz="3200" b="1" dirty="0" smtClean="0">
                <a:solidFill>
                  <a:srgbClr val="151515"/>
                </a:solidFill>
              </a:rPr>
              <a:t>Выполняем эскиз птицы</a:t>
            </a:r>
            <a:endParaRPr lang="ru-RU" sz="3200" b="1" dirty="0">
              <a:solidFill>
                <a:srgbClr val="151515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60689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Этапы выполнения работы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lum bright="1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2808312" cy="3931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Админ\Desktop\сайт\Новая папка\Pictures\Рисунок кози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084">
            <a:off x="4860691" y="1652352"/>
            <a:ext cx="3281909" cy="458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4402832" cy="51152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2.</a:t>
            </a:r>
            <a:r>
              <a:rPr lang="ru-RU" sz="3200" b="1" dirty="0" smtClean="0">
                <a:solidFill>
                  <a:srgbClr val="151515"/>
                </a:solidFill>
              </a:rPr>
              <a:t>Обтянуть эскиз пленкой, закрепить на основе скотчем.</a:t>
            </a:r>
          </a:p>
          <a:p>
            <a:pPr>
              <a:buNone/>
            </a:pPr>
            <a:endParaRPr lang="ru-RU" sz="3200" b="1" dirty="0" smtClean="0">
              <a:solidFill>
                <a:srgbClr val="151515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3. </a:t>
            </a:r>
            <a:r>
              <a:rPr lang="ru-RU" sz="3200" b="1" dirty="0" smtClean="0">
                <a:solidFill>
                  <a:srgbClr val="151515"/>
                </a:solidFill>
              </a:rPr>
              <a:t>На элементы контура рисунка наносим клей. </a:t>
            </a:r>
          </a:p>
          <a:p>
            <a:pPr>
              <a:buNone/>
            </a:pPr>
            <a:endParaRPr lang="ru-RU" sz="3200" b="1" dirty="0" smtClean="0">
              <a:solidFill>
                <a:srgbClr val="151515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4. </a:t>
            </a:r>
            <a:r>
              <a:rPr lang="ru-RU" sz="3200" b="1" dirty="0" smtClean="0">
                <a:solidFill>
                  <a:srgbClr val="151515"/>
                </a:solidFill>
              </a:rPr>
              <a:t>На клей накладываем джутовый шпагат и руками придавливаем для его закрепления.</a:t>
            </a:r>
            <a:endParaRPr lang="ru-RU" sz="3200" b="1" dirty="0">
              <a:solidFill>
                <a:srgbClr val="151515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3888432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332656"/>
            <a:ext cx="4114800" cy="4572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5.</a:t>
            </a:r>
            <a:r>
              <a:rPr lang="ru-RU" b="1" dirty="0" smtClean="0">
                <a:solidFill>
                  <a:schemeClr val="bg1"/>
                </a:solidFill>
              </a:rPr>
              <a:t>По окончании работы, даем изделию просохнуть.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rgbClr val="FF0000"/>
                </a:solidFill>
              </a:rPr>
              <a:t> 6. </a:t>
            </a:r>
            <a:r>
              <a:rPr lang="ru-RU" b="1" dirty="0" smtClean="0">
                <a:solidFill>
                  <a:schemeClr val="bg1"/>
                </a:solidFill>
              </a:rPr>
              <a:t>Снимаем готовую птицу с пленки.</a:t>
            </a:r>
          </a:p>
          <a:p>
            <a:pPr>
              <a:buNone/>
            </a:pP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lum contras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92696"/>
            <a:ext cx="3622885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lum contras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2814">
            <a:off x="1036304" y="2859355"/>
            <a:ext cx="259228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88640"/>
            <a:ext cx="4474840" cy="500404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7. </a:t>
            </a:r>
            <a:r>
              <a:rPr lang="ru-RU" b="1" dirty="0" smtClean="0">
                <a:solidFill>
                  <a:schemeClr val="bg1"/>
                </a:solidFill>
              </a:rPr>
              <a:t>Удаляем остатки клея с помощью ножниц.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8.</a:t>
            </a:r>
            <a:r>
              <a:rPr lang="ru-RU" b="1" dirty="0" smtClean="0">
                <a:solidFill>
                  <a:schemeClr val="bg1"/>
                </a:solidFill>
              </a:rPr>
              <a:t>Красим птицу акриловой краской.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6626" name="Picture 2" descr="C:\Users\админ\Desktop\проект\20190302_210541.jpg"/>
          <p:cNvPicPr>
            <a:picLocks noChangeAspect="1" noChangeArrowheads="1"/>
          </p:cNvPicPr>
          <p:nvPr/>
        </p:nvPicPr>
        <p:blipFill>
          <a:blip r:embed="rId2" cstate="print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1971">
            <a:off x="797533" y="2693400"/>
            <a:ext cx="2736304" cy="381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836712"/>
            <a:ext cx="4158462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04664"/>
            <a:ext cx="4978896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9</a:t>
            </a:r>
            <a:r>
              <a:rPr lang="ru-RU" sz="2400" b="1" dirty="0" smtClean="0">
                <a:solidFill>
                  <a:srgbClr val="FF0000"/>
                </a:solidFill>
              </a:rPr>
              <a:t>. </a:t>
            </a:r>
            <a:r>
              <a:rPr lang="ru-RU" sz="2400" b="1" dirty="0" smtClean="0">
                <a:solidFill>
                  <a:srgbClr val="151515"/>
                </a:solidFill>
              </a:rPr>
              <a:t>Готовим фон  на основе.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10. </a:t>
            </a:r>
            <a:r>
              <a:rPr lang="ru-RU" sz="2400" b="1" dirty="0" smtClean="0">
                <a:solidFill>
                  <a:srgbClr val="151515"/>
                </a:solidFill>
              </a:rPr>
              <a:t>Делаем эскиз рамки.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11. </a:t>
            </a:r>
            <a:r>
              <a:rPr lang="ru-RU" sz="2400" b="1" dirty="0" smtClean="0">
                <a:solidFill>
                  <a:srgbClr val="151515"/>
                </a:solidFill>
              </a:rPr>
              <a:t>Обтянуть эскиз рамки пленкой.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12. </a:t>
            </a:r>
            <a:r>
              <a:rPr lang="ru-RU" sz="2400" b="1" dirty="0" smtClean="0">
                <a:solidFill>
                  <a:srgbClr val="151515"/>
                </a:solidFill>
              </a:rPr>
              <a:t>На элементы контура рисунка рамки наносим клей.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13. </a:t>
            </a:r>
            <a:r>
              <a:rPr lang="ru-RU" sz="2400" b="1" dirty="0" smtClean="0">
                <a:solidFill>
                  <a:srgbClr val="151515"/>
                </a:solidFill>
              </a:rPr>
              <a:t>По окончании работы, даем изделию подсохнуть.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14. </a:t>
            </a:r>
            <a:r>
              <a:rPr lang="ru-RU" sz="2400" b="1" dirty="0" smtClean="0">
                <a:solidFill>
                  <a:srgbClr val="151515"/>
                </a:solidFill>
              </a:rPr>
              <a:t>Снимаем рамку с пленки.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15. </a:t>
            </a:r>
            <a:r>
              <a:rPr lang="ru-RU" sz="2400" b="1" dirty="0" smtClean="0">
                <a:solidFill>
                  <a:srgbClr val="151515"/>
                </a:solidFill>
              </a:rPr>
              <a:t>Удаляем остатки клея с помощью ножниц.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16. </a:t>
            </a:r>
            <a:r>
              <a:rPr lang="ru-RU" sz="2400" b="1" dirty="0" smtClean="0">
                <a:solidFill>
                  <a:srgbClr val="151515"/>
                </a:solidFill>
              </a:rPr>
              <a:t>Красим рамку акриловой краской, даем просохнуть.</a:t>
            </a:r>
          </a:p>
          <a:p>
            <a:pPr>
              <a:buNone/>
            </a:pPr>
            <a:endParaRPr lang="ru-RU" sz="2400" b="1" dirty="0">
              <a:solidFill>
                <a:srgbClr val="151515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08720"/>
            <a:ext cx="3555189" cy="4740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476672"/>
            <a:ext cx="3898776" cy="100811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17. </a:t>
            </a:r>
            <a:r>
              <a:rPr lang="ru-RU" sz="2800" b="1" dirty="0" smtClean="0">
                <a:solidFill>
                  <a:schemeClr val="bg1"/>
                </a:solidFill>
              </a:rPr>
              <a:t>Крепим птицу и рамку на основу.</a:t>
            </a: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5153">
            <a:off x="855326" y="1876882"/>
            <a:ext cx="3181560" cy="4242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0688"/>
            <a:ext cx="4289136" cy="5718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3538736" cy="554732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18. </a:t>
            </a:r>
            <a:r>
              <a:rPr lang="ru-RU" b="1" dirty="0" smtClean="0">
                <a:solidFill>
                  <a:schemeClr val="bg1"/>
                </a:solidFill>
              </a:rPr>
              <a:t>Украшаем стразами, добавляем декоративные элементы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4664"/>
            <a:ext cx="4446494" cy="5928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548680"/>
            <a:ext cx="3970784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19. </a:t>
            </a:r>
            <a:r>
              <a:rPr lang="ru-RU" sz="3600" b="1" dirty="0" smtClean="0">
                <a:solidFill>
                  <a:schemeClr val="bg1"/>
                </a:solidFill>
              </a:rPr>
              <a:t>Работа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готова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админ\Desktop\проект\20190314_0822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620688"/>
            <a:ext cx="4032448" cy="59089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3568" y="1124744"/>
          <a:ext cx="7499176" cy="368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794"/>
                <a:gridCol w="1874794"/>
                <a:gridCol w="1874794"/>
                <a:gridCol w="1874794"/>
              </a:tblGrid>
              <a:tr h="386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15151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Материалы и инструменты</a:t>
                      </a:r>
                      <a:endParaRPr lang="ru-RU" sz="1600" b="1" dirty="0">
                        <a:solidFill>
                          <a:srgbClr val="15151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15151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Необходимое количество</a:t>
                      </a:r>
                      <a:endParaRPr lang="ru-RU" sz="1600" b="1" dirty="0">
                        <a:solidFill>
                          <a:srgbClr val="15151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15151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Цена </a:t>
                      </a:r>
                      <a:endParaRPr lang="ru-RU" sz="1600" b="1" dirty="0">
                        <a:solidFill>
                          <a:srgbClr val="15151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15151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Стоимость </a:t>
                      </a:r>
                      <a:endParaRPr lang="ru-RU" sz="1600" b="1" dirty="0">
                        <a:solidFill>
                          <a:srgbClr val="15151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3017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Клей «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Мастер».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1 бут.-200гр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60руб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60 руб.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3017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Джут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1 мот.-10м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>
                          <a:latin typeface="Times New Roman"/>
                          <a:ea typeface="Calibri"/>
                          <a:cs typeface="Times New Roman"/>
                        </a:rPr>
                        <a:t>35руб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35руб.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3017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Пленка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в наличии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582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>
                          <a:latin typeface="Times New Roman"/>
                          <a:ea typeface="Calibri"/>
                          <a:cs typeface="Times New Roman"/>
                        </a:rPr>
                        <a:t>Стразы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12шт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latin typeface="Times New Roman"/>
                          <a:ea typeface="Calibri"/>
                          <a:cs typeface="Times New Roman"/>
                        </a:rPr>
                        <a:t>4р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48 руб.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3017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>
                          <a:latin typeface="Times New Roman"/>
                          <a:ea typeface="Calibri"/>
                          <a:cs typeface="Times New Roman"/>
                        </a:rPr>
                        <a:t>Гуашь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в наличии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3017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>
                          <a:latin typeface="Times New Roman"/>
                          <a:ea typeface="Calibri"/>
                          <a:cs typeface="Times New Roman"/>
                        </a:rPr>
                        <a:t>Акриловая краска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5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latin typeface="Times New Roman"/>
                          <a:ea typeface="Calibri"/>
                          <a:cs typeface="Times New Roman"/>
                        </a:rPr>
                        <a:t>в наличии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3993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5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Итого</a:t>
                      </a:r>
                      <a:r>
                        <a:rPr lang="ru-RU" sz="2400" b="1" kern="50" dirty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kern="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kern="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/>
                          <a:ea typeface="Calibri"/>
                          <a:cs typeface="Times New Roman"/>
                        </a:rPr>
                        <a:t>143 руб.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rgbClr val="FF0000"/>
                </a:solidFill>
              </a:rPr>
              <a:t>Экономические расчеты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4760858"/>
            <a:ext cx="846043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480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Затраты на проект получились незначительные. Это экономично для моей семьи. Оставшиеся материалы пригодятся мне для других работ.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680520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  <a:t>«Не запрещай себе творить</a:t>
            </a:r>
            <a:r>
              <a:rPr lang="ru-RU" sz="6000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6000" b="1" i="1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  <a:t>Пусть иногда выходит криво –</a:t>
            </a:r>
            <a:r>
              <a:rPr lang="ru-RU" sz="6000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6000" b="1" i="1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  <a:t>Твои нелепые мотивы</a:t>
            </a:r>
            <a:r>
              <a:rPr lang="ru-RU" sz="6000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6000" b="1" i="1" dirty="0" smtClean="0">
                <a:ln w="3200">
                  <a:solidFill>
                    <a:schemeClr val="tx2">
                      <a:lumMod val="1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</a:rPr>
              <a:t>Никто не в силах повторить…»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2700" dirty="0" smtClean="0"/>
              <a:t>                                                                                                      </a:t>
            </a:r>
            <a:r>
              <a:rPr lang="ru-RU" sz="2700" b="1" i="1" dirty="0" err="1" smtClean="0"/>
              <a:t>Эризн</a:t>
            </a:r>
            <a:endParaRPr lang="ru-RU" sz="27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467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9600" dirty="0" smtClean="0"/>
          </a:p>
          <a:p>
            <a:pPr>
              <a:buNone/>
            </a:pPr>
            <a:r>
              <a:rPr lang="ru-RU" sz="9600" b="1" dirty="0" smtClean="0">
                <a:solidFill>
                  <a:schemeClr val="bg1"/>
                </a:solidFill>
              </a:rPr>
              <a:t>      С развитием промышленного производства, загрязнение окружающей среды резко увеличилось. Количество отходов, возникшее в результате хозяйственной деятельности - значительно влияют на биосферу. 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bg1"/>
                </a:solidFill>
              </a:rPr>
              <a:t>      Я думаю, что  не загрязнила окружающую среду, так как от моего изделия не было отходов. Весь оставшийся материал  использую для следующих изделий.  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bg1"/>
                </a:solidFill>
              </a:rPr>
              <a:t>       Эта техника не оказывает  отрицательного воздействия   на  окружающую  среду. При  изготовлении    изделия     были    использованы   экологически  чистые  материалы. Джутовый шпагат- это натуральное волокно.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435280" cy="82292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Экологическое  обоснование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51845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Области знаний</a:t>
            </a:r>
            <a:r>
              <a:rPr lang="ru-RU" b="1" dirty="0" smtClean="0">
                <a:solidFill>
                  <a:schemeClr val="bg2"/>
                </a:solidFill>
              </a:rPr>
              <a:t>, используемые при выполнении проекта:</a:t>
            </a:r>
          </a:p>
          <a:p>
            <a:pPr>
              <a:buNone/>
            </a:pPr>
            <a:endParaRPr lang="ru-RU" b="1" dirty="0" smtClean="0">
              <a:solidFill>
                <a:schemeClr val="bg2"/>
              </a:solidFill>
            </a:endParaRP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Безопасность жизнедеятельности </a:t>
            </a:r>
            <a:r>
              <a:rPr lang="ru-RU" b="1" dirty="0" smtClean="0">
                <a:solidFill>
                  <a:schemeClr val="bg2"/>
                </a:solidFill>
              </a:rPr>
              <a:t>– организация рабочего места, техника безопасности;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Математика </a:t>
            </a:r>
            <a:r>
              <a:rPr lang="ru-RU" b="1" dirty="0" smtClean="0">
                <a:solidFill>
                  <a:schemeClr val="bg2"/>
                </a:solidFill>
              </a:rPr>
              <a:t>– расчет расхода материалов, денежных средств;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Материаловедение </a:t>
            </a:r>
            <a:r>
              <a:rPr lang="ru-RU" b="1" dirty="0" smtClean="0">
                <a:solidFill>
                  <a:schemeClr val="bg2"/>
                </a:solidFill>
              </a:rPr>
              <a:t>– изучение свойств материалов, для осуществления правильного выбора;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Декоративно-прикладное творчество </a:t>
            </a:r>
            <a:r>
              <a:rPr lang="ru-RU" b="1" dirty="0" smtClean="0">
                <a:solidFill>
                  <a:schemeClr val="bg2"/>
                </a:solidFill>
              </a:rPr>
              <a:t>– элементы узоров;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Рисование</a:t>
            </a:r>
            <a:r>
              <a:rPr lang="ru-RU" b="1" dirty="0" smtClean="0">
                <a:solidFill>
                  <a:schemeClr val="bg2"/>
                </a:solidFill>
              </a:rPr>
              <a:t> – разработка эскизов;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Технология </a:t>
            </a:r>
            <a:r>
              <a:rPr lang="ru-RU" b="1" dirty="0" smtClean="0">
                <a:solidFill>
                  <a:schemeClr val="bg2"/>
                </a:solidFill>
              </a:rPr>
              <a:t>– джутовая филигрань;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Экология</a:t>
            </a:r>
            <a:r>
              <a:rPr lang="ru-RU" b="1" dirty="0" smtClean="0">
                <a:solidFill>
                  <a:schemeClr val="bg2"/>
                </a:solidFill>
              </a:rPr>
              <a:t> – безотходность и чистота  материалов;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Экономика </a:t>
            </a:r>
            <a:r>
              <a:rPr lang="ru-RU" b="1" dirty="0" smtClean="0">
                <a:solidFill>
                  <a:schemeClr val="bg2"/>
                </a:solidFill>
              </a:rPr>
              <a:t>– расчет себестоимости, экономика семьи;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Эстетика</a:t>
            </a:r>
            <a:r>
              <a:rPr lang="ru-RU" b="1" dirty="0" smtClean="0">
                <a:solidFill>
                  <a:schemeClr val="bg2"/>
                </a:solidFill>
              </a:rPr>
              <a:t> – воплощение изделия желаемой эстетической идеи.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085584" cy="11247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FF0000"/>
                </a:solidFill>
              </a:rPr>
              <a:t>Эргономическая оценка:</a:t>
            </a:r>
            <a:r>
              <a:rPr lang="ru-RU" sz="5300" dirty="0" smtClean="0">
                <a:solidFill>
                  <a:srgbClr val="FF0000"/>
                </a:solidFill>
              </a:rPr>
              <a:t/>
            </a:r>
            <a:br>
              <a:rPr lang="ru-RU" sz="5300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5100" b="1" dirty="0" smtClean="0">
                <a:solidFill>
                  <a:schemeClr val="bg1"/>
                </a:solidFill>
              </a:rPr>
              <a:t>Итак, изделие закончено. Выполнение декоративного панно доставило мне большое удовольствие.</a:t>
            </a:r>
          </a:p>
          <a:p>
            <a:pPr>
              <a:buNone/>
            </a:pPr>
            <a:r>
              <a:rPr lang="ru-RU" sz="5100" b="1" dirty="0" smtClean="0">
                <a:solidFill>
                  <a:schemeClr val="bg1"/>
                </a:solidFill>
              </a:rPr>
              <a:t>      Я довольна своей работой, так как добилась желаемой цели. Кто ищет новые варианты, тот полон новых идей и постоянно стремится к совершенству. Кроме того,  такое изделие не найдешь  в магазине. Я чувствую радость, потому что   моя птица вписалась в интерьер комнаты. Моя работа очень понравилась друзьям и родственникам, многие увидели подобное изделие впервые и выразили желание получить такой подарок.</a:t>
            </a:r>
          </a:p>
          <a:p>
            <a:pPr>
              <a:buNone/>
            </a:pPr>
            <a:r>
              <a:rPr lang="ru-RU" sz="5100" b="1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Заключение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0656786">
            <a:off x="406791" y="322492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8900" b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Спасибо за </a:t>
            </a:r>
            <a:r>
              <a:rPr lang="ru-RU" sz="8900" b="1" dirty="0" smtClean="0">
                <a:ln w="381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внимание</a:t>
            </a:r>
            <a:r>
              <a:rPr lang="ru-RU" sz="8900" b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!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1</a:t>
            </a:r>
            <a:r>
              <a:rPr lang="ru-RU" sz="3200" b="1" dirty="0" smtClean="0"/>
              <a:t>. </a:t>
            </a:r>
            <a:r>
              <a:rPr lang="en-US" sz="3200" u="sng" dirty="0" smtClean="0">
                <a:solidFill>
                  <a:srgbClr val="002060"/>
                </a:solidFill>
                <a:hlinkClick r:id="rId2"/>
              </a:rPr>
              <a:t>http</a:t>
            </a:r>
            <a:r>
              <a:rPr lang="ru-RU" sz="3200" u="sng" dirty="0" smtClean="0">
                <a:solidFill>
                  <a:srgbClr val="002060"/>
                </a:solidFill>
                <a:hlinkClick r:id="rId2"/>
              </a:rPr>
              <a:t>://</a:t>
            </a:r>
            <a:r>
              <a:rPr lang="en-US" sz="3200" u="sng" dirty="0" smtClean="0">
                <a:solidFill>
                  <a:srgbClr val="002060"/>
                </a:solidFill>
                <a:hlinkClick r:id="rId2"/>
              </a:rPr>
              <a:t>www</a:t>
            </a:r>
            <a:r>
              <a:rPr lang="ru-RU" sz="3200" u="sng" dirty="0" smtClean="0">
                <a:solidFill>
                  <a:srgbClr val="002060"/>
                </a:solidFill>
                <a:hlinkClick r:id="rId2"/>
              </a:rPr>
              <a:t>.</a:t>
            </a:r>
            <a:r>
              <a:rPr lang="en-US" sz="3200" u="sng" dirty="0" err="1" smtClean="0">
                <a:solidFill>
                  <a:srgbClr val="002060"/>
                </a:solidFill>
                <a:hlinkClick r:id="rId2"/>
              </a:rPr>
              <a:t>liveinternet</a:t>
            </a:r>
            <a:r>
              <a:rPr lang="ru-RU" sz="3200" u="sng" dirty="0" smtClean="0">
                <a:solidFill>
                  <a:srgbClr val="002060"/>
                </a:solidFill>
                <a:hlinkClick r:id="rId2"/>
              </a:rPr>
              <a:t>.</a:t>
            </a:r>
            <a:r>
              <a:rPr lang="en-US" sz="3200" u="sng" dirty="0" err="1" smtClean="0">
                <a:solidFill>
                  <a:srgbClr val="002060"/>
                </a:solidFill>
                <a:hlinkClick r:id="rId2"/>
              </a:rPr>
              <a:t>ru</a:t>
            </a:r>
            <a:r>
              <a:rPr lang="ru-RU" sz="3200" u="sng" dirty="0" smtClean="0">
                <a:solidFill>
                  <a:srgbClr val="002060"/>
                </a:solidFill>
                <a:hlinkClick r:id="rId2"/>
              </a:rPr>
              <a:t>/</a:t>
            </a:r>
            <a:r>
              <a:rPr lang="en-US" sz="3200" u="sng" dirty="0" smtClean="0">
                <a:solidFill>
                  <a:srgbClr val="002060"/>
                </a:solidFill>
                <a:hlinkClick r:id="rId2"/>
              </a:rPr>
              <a:t>users</a:t>
            </a:r>
            <a:r>
              <a:rPr lang="ru-RU" sz="3200" u="sng" dirty="0" smtClean="0">
                <a:solidFill>
                  <a:srgbClr val="002060"/>
                </a:solidFill>
                <a:hlinkClick r:id="rId2"/>
              </a:rPr>
              <a:t>/3595199/</a:t>
            </a:r>
            <a:r>
              <a:rPr lang="en-US" sz="3200" u="sng" dirty="0" smtClean="0">
                <a:solidFill>
                  <a:srgbClr val="002060"/>
                </a:solidFill>
                <a:hlinkClick r:id="rId2"/>
              </a:rPr>
              <a:t>rubric</a:t>
            </a:r>
            <a:r>
              <a:rPr lang="ru-RU" sz="3200" u="sng" dirty="0" smtClean="0">
                <a:solidFill>
                  <a:srgbClr val="002060"/>
                </a:solidFill>
                <a:hlinkClick r:id="rId2"/>
              </a:rPr>
              <a:t>/4108641/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2. </a:t>
            </a:r>
            <a:r>
              <a:rPr lang="en-US" sz="3200" u="sng" dirty="0" smtClean="0">
                <a:solidFill>
                  <a:srgbClr val="002060"/>
                </a:solidFill>
                <a:hlinkClick r:id="rId3"/>
              </a:rPr>
              <a:t>http</a:t>
            </a:r>
            <a:r>
              <a:rPr lang="ru-RU" sz="3200" u="sng" dirty="0" smtClean="0">
                <a:solidFill>
                  <a:srgbClr val="002060"/>
                </a:solidFill>
                <a:hlinkClick r:id="rId3"/>
              </a:rPr>
              <a:t>://</a:t>
            </a:r>
            <a:r>
              <a:rPr lang="en-US" sz="3200" u="sng" dirty="0" err="1" smtClean="0">
                <a:solidFill>
                  <a:srgbClr val="002060"/>
                </a:solidFill>
                <a:hlinkClick r:id="rId3"/>
              </a:rPr>
              <a:t>kollekcija</a:t>
            </a:r>
            <a:r>
              <a:rPr lang="ru-RU" sz="3200" u="sng" dirty="0" smtClean="0">
                <a:solidFill>
                  <a:srgbClr val="002060"/>
                </a:solidFill>
                <a:hlinkClick r:id="rId3"/>
              </a:rPr>
              <a:t>.</a:t>
            </a:r>
            <a:r>
              <a:rPr lang="en-US" sz="3200" u="sng" dirty="0" smtClean="0">
                <a:solidFill>
                  <a:srgbClr val="002060"/>
                </a:solidFill>
                <a:hlinkClick r:id="rId3"/>
              </a:rPr>
              <a:t>com</a:t>
            </a:r>
            <a:r>
              <a:rPr lang="ru-RU" sz="3200" u="sng" dirty="0" smtClean="0">
                <a:solidFill>
                  <a:srgbClr val="002060"/>
                </a:solidFill>
                <a:hlinkClick r:id="rId3"/>
              </a:rPr>
              <a:t>/</a:t>
            </a:r>
            <a:r>
              <a:rPr lang="en-US" sz="3200" u="sng" dirty="0" err="1" smtClean="0">
                <a:solidFill>
                  <a:srgbClr val="002060"/>
                </a:solidFill>
                <a:hlinkClick r:id="rId3"/>
              </a:rPr>
              <a:t>dzhutovaya</a:t>
            </a:r>
            <a:r>
              <a:rPr lang="ru-RU" sz="3200" u="sng" dirty="0" smtClean="0">
                <a:solidFill>
                  <a:srgbClr val="002060"/>
                </a:solidFill>
                <a:hlinkClick r:id="rId3"/>
              </a:rPr>
              <a:t>-</a:t>
            </a:r>
            <a:r>
              <a:rPr lang="en-US" sz="3200" u="sng" dirty="0" err="1" smtClean="0">
                <a:solidFill>
                  <a:srgbClr val="002060"/>
                </a:solidFill>
                <a:hlinkClick r:id="rId3"/>
              </a:rPr>
              <a:t>filigran</a:t>
            </a:r>
            <a:r>
              <a:rPr lang="ru-RU" sz="3200" u="sng" dirty="0" smtClean="0">
                <a:solidFill>
                  <a:srgbClr val="002060"/>
                </a:solidFill>
                <a:hlinkClick r:id="rId3"/>
              </a:rPr>
              <a:t>-</a:t>
            </a:r>
            <a:r>
              <a:rPr lang="en-US" sz="3200" u="sng" dirty="0" err="1" smtClean="0">
                <a:solidFill>
                  <a:srgbClr val="002060"/>
                </a:solidFill>
                <a:hlinkClick r:id="rId3"/>
              </a:rPr>
              <a:t>avtor</a:t>
            </a:r>
            <a:r>
              <a:rPr lang="ru-RU" sz="3200" u="sng" dirty="0" smtClean="0">
                <a:solidFill>
                  <a:srgbClr val="002060"/>
                </a:solidFill>
                <a:hlinkClick r:id="rId3"/>
              </a:rPr>
              <a:t>-</a:t>
            </a:r>
            <a:r>
              <a:rPr lang="en-US" sz="3200" u="sng" dirty="0" err="1" smtClean="0">
                <a:solidFill>
                  <a:srgbClr val="002060"/>
                </a:solidFill>
                <a:hlinkClick r:id="rId3"/>
              </a:rPr>
              <a:t>lyudmila</a:t>
            </a:r>
            <a:r>
              <a:rPr lang="ru-RU" sz="3200" u="sng" dirty="0" smtClean="0">
                <a:solidFill>
                  <a:srgbClr val="002060"/>
                </a:solidFill>
                <a:hlinkClick r:id="rId3"/>
              </a:rPr>
              <a:t>-</a:t>
            </a:r>
            <a:r>
              <a:rPr lang="en-US" sz="3200" u="sng" dirty="0" err="1" smtClean="0">
                <a:solidFill>
                  <a:srgbClr val="002060"/>
                </a:solidFill>
                <a:hlinkClick r:id="rId3"/>
              </a:rPr>
              <a:t>pyihova</a:t>
            </a:r>
            <a:r>
              <a:rPr lang="ru-RU" sz="3200" u="sng" dirty="0" smtClean="0">
                <a:solidFill>
                  <a:srgbClr val="002060"/>
                </a:solidFill>
                <a:hlinkClick r:id="rId3"/>
              </a:rPr>
              <a:t>/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3. </a:t>
            </a:r>
            <a:r>
              <a:rPr lang="en-US" sz="3200" u="sng" dirty="0" smtClean="0">
                <a:solidFill>
                  <a:srgbClr val="002060"/>
                </a:solidFill>
                <a:hlinkClick r:id="rId4"/>
              </a:rPr>
              <a:t>http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://</a:t>
            </a:r>
            <a:r>
              <a:rPr lang="en-US" sz="3200" u="sng" dirty="0" smtClean="0">
                <a:solidFill>
                  <a:srgbClr val="002060"/>
                </a:solidFill>
                <a:hlinkClick r:id="rId4"/>
              </a:rPr>
              <a:t>www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.</a:t>
            </a:r>
            <a:r>
              <a:rPr lang="en-US" sz="3200" u="sng" dirty="0" err="1" smtClean="0">
                <a:solidFill>
                  <a:srgbClr val="002060"/>
                </a:solidFill>
                <a:hlinkClick r:id="rId4"/>
              </a:rPr>
              <a:t>jeland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.</a:t>
            </a:r>
            <a:r>
              <a:rPr lang="en-US" sz="3200" u="sng" dirty="0" err="1" smtClean="0">
                <a:solidFill>
                  <a:srgbClr val="002060"/>
                </a:solidFill>
                <a:hlinkClick r:id="rId4"/>
              </a:rPr>
              <a:t>ru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/</a:t>
            </a:r>
            <a:r>
              <a:rPr lang="en-US" sz="3200" u="sng" dirty="0" err="1" smtClean="0">
                <a:solidFill>
                  <a:srgbClr val="002060"/>
                </a:solidFill>
                <a:hlinkClick r:id="rId4"/>
              </a:rPr>
              <a:t>drugie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/</a:t>
            </a:r>
            <a:r>
              <a:rPr lang="en-US" sz="3200" u="sng" dirty="0" err="1" smtClean="0">
                <a:solidFill>
                  <a:srgbClr val="002060"/>
                </a:solidFill>
                <a:hlinkClick r:id="rId4"/>
              </a:rPr>
              <a:t>yuvelirnaya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-</a:t>
            </a:r>
            <a:r>
              <a:rPr lang="en-US" sz="3200" u="sng" dirty="0" err="1" smtClean="0">
                <a:solidFill>
                  <a:srgbClr val="002060"/>
                </a:solidFill>
                <a:hlinkClick r:id="rId4"/>
              </a:rPr>
              <a:t>filigran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-</a:t>
            </a:r>
            <a:r>
              <a:rPr lang="en-US" sz="3200" u="sng" dirty="0" err="1" smtClean="0">
                <a:solidFill>
                  <a:srgbClr val="002060"/>
                </a:solidFill>
                <a:hlinkClick r:id="rId4"/>
              </a:rPr>
              <a:t>stalnye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-</a:t>
            </a:r>
            <a:r>
              <a:rPr lang="en-US" sz="3200" u="sng" dirty="0" err="1" smtClean="0">
                <a:solidFill>
                  <a:srgbClr val="002060"/>
                </a:solidFill>
                <a:hlinkClick r:id="rId4"/>
              </a:rPr>
              <a:t>kruzheva</a:t>
            </a:r>
            <a:r>
              <a:rPr lang="ru-RU" sz="3200" u="sng" dirty="0" smtClean="0">
                <a:solidFill>
                  <a:srgbClr val="002060"/>
                </a:solidFill>
                <a:hlinkClick r:id="rId4"/>
              </a:rPr>
              <a:t>.</a:t>
            </a:r>
            <a:r>
              <a:rPr lang="en-US" sz="3200" u="sng" dirty="0" err="1" smtClean="0">
                <a:solidFill>
                  <a:srgbClr val="002060"/>
                </a:solidFill>
                <a:hlinkClick r:id="rId4"/>
              </a:rPr>
              <a:t>htm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</a:rPr>
              <a:t>4. http://stranamasterov.ru/node/714193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</a:rPr>
              <a:t>5.  </a:t>
            </a:r>
            <a:r>
              <a:rPr lang="en-US" sz="3200" u="sng" dirty="0" smtClean="0">
                <a:solidFill>
                  <a:srgbClr val="002060"/>
                </a:solidFill>
                <a:hlinkClick r:id="rId5"/>
              </a:rPr>
              <a:t>http://ladyspecial.ru/dom-i-xobbi/svoimi-rukami/podelki-i-igrushki/dzhutovaya-filigran-dlya-nachinayushchikh-prostoj-master-klass</a:t>
            </a:r>
            <a:r>
              <a:rPr lang="en-US" sz="3200" dirty="0" smtClean="0">
                <a:solidFill>
                  <a:srgbClr val="002060"/>
                </a:solidFill>
              </a:rPr>
              <a:t> </a:t>
            </a:r>
            <a:r>
              <a:rPr lang="en-US" sz="3200" dirty="0" smtClean="0">
                <a:solidFill>
                  <a:schemeClr val="bg1"/>
                </a:solidFill>
              </a:rPr>
              <a:t>© LadySpecial.ru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6.</a:t>
            </a:r>
            <a:r>
              <a:rPr lang="ru-RU" sz="3200" dirty="0" smtClean="0">
                <a:solidFill>
                  <a:schemeClr val="bg1"/>
                </a:solidFill>
              </a:rPr>
              <a:t>Вера </a:t>
            </a:r>
            <a:r>
              <a:rPr lang="ru-RU" sz="3200" dirty="0" err="1" smtClean="0">
                <a:solidFill>
                  <a:schemeClr val="bg1"/>
                </a:solidFill>
              </a:rPr>
              <a:t>Пушина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mastera-rukodeliya.ru›</a:t>
            </a:r>
            <a:r>
              <a:rPr lang="ru-RU" sz="3200" dirty="0" err="1" smtClean="0">
                <a:solidFill>
                  <a:schemeClr val="bg1"/>
                </a:solidFill>
              </a:rPr>
              <a:t>Пейп</a:t>
            </a:r>
            <a:r>
              <a:rPr lang="en-US" sz="3200" dirty="0" smtClean="0">
                <a:solidFill>
                  <a:schemeClr val="bg1"/>
                </a:solidFill>
              </a:rPr>
              <a:t>-</a:t>
            </a:r>
            <a:r>
              <a:rPr lang="ru-RU" sz="3200" dirty="0" err="1" smtClean="0">
                <a:solidFill>
                  <a:schemeClr val="bg1"/>
                </a:solidFill>
              </a:rPr>
              <a:t>арт</a:t>
            </a:r>
            <a:r>
              <a:rPr lang="en-US" sz="3200" dirty="0" smtClean="0">
                <a:solidFill>
                  <a:schemeClr val="bg1"/>
                </a:solidFill>
              </a:rPr>
              <a:t>› </a:t>
            </a:r>
            <a:r>
              <a:rPr lang="ru-RU" sz="3200" dirty="0" smtClean="0">
                <a:solidFill>
                  <a:schemeClr val="bg1"/>
                </a:solidFill>
              </a:rPr>
              <a:t>Перышко</a:t>
            </a:r>
            <a:r>
              <a:rPr lang="en-US" sz="3200" dirty="0" smtClean="0">
                <a:solidFill>
                  <a:schemeClr val="bg1"/>
                </a:solidFill>
              </a:rPr>
              <a:t>                                  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7. </a:t>
            </a:r>
            <a:r>
              <a:rPr lang="en-US" sz="3200" dirty="0" err="1" smtClean="0">
                <a:solidFill>
                  <a:schemeClr val="bg1"/>
                </a:solidFill>
              </a:rPr>
              <a:t>Вера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Пушина</a:t>
            </a:r>
            <a:r>
              <a:rPr lang="en-US" sz="3200" dirty="0" smtClean="0">
                <a:solidFill>
                  <a:schemeClr val="bg1"/>
                </a:solidFill>
              </a:rPr>
              <a:t> hobby-mix.net›post261828239/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 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 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 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Интернет источники</a:t>
            </a:r>
            <a:r>
              <a:rPr lang="ru-RU" sz="4400" i="1" dirty="0" smtClean="0">
                <a:solidFill>
                  <a:srgbClr val="FF0000"/>
                </a:solidFill>
              </a:rPr>
              <a:t/>
            </a:r>
            <a:br>
              <a:rPr lang="ru-RU" sz="4400" i="1" dirty="0" smtClean="0">
                <a:solidFill>
                  <a:srgbClr val="FF0000"/>
                </a:solidFill>
              </a:rPr>
            </a:br>
            <a:endParaRPr lang="ru-RU" sz="4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700808"/>
            <a:ext cx="4608512" cy="46112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     Я долго думала, чтобы мне сделать интересного на проект, перелистала большое количество журналов, книг, просмотрела много сайтов различных рукодельниц,  но решила остановиться на технике «Джутовая филигрань», с которой познакомилась на кружке ИЗО. Я   была в восторге от результата выполненной  работы в этой технике. Решила изготовить декоративное панно для дома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spc="0" dirty="0" smtClean="0">
                <a:ln w="12700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Обоснование возникшей </a:t>
            </a:r>
            <a:br>
              <a:rPr lang="ru-RU" sz="4400" b="1" spc="0" dirty="0" smtClean="0">
                <a:ln w="12700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400" b="1" spc="0" dirty="0" smtClean="0">
                <a:ln w="12700">
                  <a:solidFill>
                    <a:schemeClr val="bg2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D:\работа гармония\джутовая филигрань\19.jpeg"/>
          <p:cNvPicPr>
            <a:picLocks noChangeAspect="1" noChangeArrowheads="1"/>
          </p:cNvPicPr>
          <p:nvPr/>
        </p:nvPicPr>
        <p:blipFill>
          <a:blip r:embed="rId2" cstate="print">
            <a:lum bright="-2000" contras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3816424" cy="5025324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052736"/>
            <a:ext cx="504056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          В наши дни мы стараемся возродить культуру нашего народа и это значимо для всей нашей страны. 2019 год- объявлен Годом Театра. Для своей работы я взяла сказочный персонаж – Жар- птицу. Жар- птица или птица феникс  в славянской мифологии – это символ возрождения. Птицу ассоциируют с теплом , солнцем, светом. Символика огненной птицы защищает владельца и его жилище. </a:t>
            </a:r>
            <a:endParaRPr lang="ru-RU" sz="2400" b="1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08112"/>
          </a:xfrm>
        </p:spPr>
        <p:txBody>
          <a:bodyPr/>
          <a:lstStyle/>
          <a:p>
            <a:r>
              <a:rPr lang="ru-RU" b="1" u="sng" dirty="0" smtClean="0">
                <a:ln w="3200">
                  <a:solidFill>
                    <a:srgbClr val="151515"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</a:rPr>
              <a:t>Актуальность выбранной темы</a:t>
            </a:r>
            <a:endParaRPr lang="ru-RU" dirty="0">
              <a:ln w="3200">
                <a:solidFill>
                  <a:srgbClr val="151515">
                    <a:alpha val="25000"/>
                  </a:srgbClr>
                </a:solidFill>
                <a:prstDash val="solid"/>
                <a:round/>
              </a:ln>
              <a:solidFill>
                <a:srgbClr val="FF0000"/>
              </a:solidFill>
            </a:endParaRPr>
          </a:p>
        </p:txBody>
      </p:sp>
      <p:pic>
        <p:nvPicPr>
          <p:cNvPr id="4" name="Picture 2" descr="C:\Users\админ\Desktop\джутовая\джут\c4b3d4a0b8772339b29e3a53d11c6c3b--jute-quilling.jpg"/>
          <p:cNvPicPr>
            <a:picLocks noChangeAspect="1" noChangeArrowheads="1"/>
          </p:cNvPicPr>
          <p:nvPr/>
        </p:nvPicPr>
        <p:blipFill>
          <a:blip r:embed="rId2" cstate="print">
            <a:lum bright="-13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3744416" cy="489654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351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Задачи: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1. Изучить историю возникновения элементов декора и техники  филигрань;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2. Найти информацию о персонаже;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3. Использовать  джутовый  шпагат в качестве исходного материала для моего творчества;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4. Усовершенствовать свои знания и умения в области  технологии;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5. Развить в себе терпение, усидчивость и аккуратность;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5121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Цель моей работы:   </a:t>
            </a:r>
            <a:r>
              <a:rPr lang="ru-RU" sz="32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Создать  декоративное панно в технике «Джутовая филигрань» для интерьера  дома.</a:t>
            </a:r>
            <a:endParaRPr lang="ru-RU" sz="3200" b="1" dirty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51920" y="692696"/>
            <a:ext cx="5112568" cy="59766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</a:t>
            </a:r>
            <a:r>
              <a:rPr lang="ru-RU" sz="3500" b="1" dirty="0" smtClean="0">
                <a:ln>
                  <a:solidFill>
                    <a:srgbClr val="151515"/>
                  </a:solidFill>
                </a:ln>
                <a:solidFill>
                  <a:srgbClr val="FF0000"/>
                </a:solidFill>
              </a:rPr>
              <a:t>Филигрань (скань</a:t>
            </a:r>
            <a:r>
              <a:rPr lang="ru-RU" sz="35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— 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 греческого слова, означающего сучить, свивать) — один из интереснейших и древних способов изготовления художественных изделий. Материалом для филигранных изделий служит витая или гладкая, иногда уплощенная вальцовкой проволока из меди, серебра, реже золота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3500" b="1" dirty="0" smtClean="0">
                <a:ln>
                  <a:solidFill>
                    <a:srgbClr val="151515"/>
                  </a:solidFill>
                </a:ln>
                <a:solidFill>
                  <a:srgbClr val="FF0000"/>
                </a:solidFill>
              </a:rPr>
              <a:t>     </a:t>
            </a:r>
            <a:r>
              <a:rPr lang="ru-RU" sz="3900" b="1" dirty="0" smtClean="0">
                <a:ln>
                  <a:solidFill>
                    <a:srgbClr val="151515"/>
                  </a:solidFill>
                </a:ln>
                <a:solidFill>
                  <a:srgbClr val="FF0000"/>
                </a:solidFill>
              </a:rPr>
              <a:t>Филигрань</a:t>
            </a:r>
            <a:r>
              <a:rPr lang="ru-RU" sz="3500" b="1" dirty="0" smtClean="0">
                <a:ln>
                  <a:solidFill>
                    <a:srgbClr val="151515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— один из традиционных видов художественной обработки металла. Эта техника, зародившаяся в глубокой древности, почти не изменилась и в настоящее время. 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3456384" cy="747464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ln w="38100">
                  <a:solidFill>
                    <a:srgbClr val="151515"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</a:rPr>
              <a:t>Из истории</a:t>
            </a:r>
            <a:endParaRPr lang="ru-RU" sz="4400" dirty="0">
              <a:ln w="38100">
                <a:solidFill>
                  <a:srgbClr val="151515">
                    <a:alpha val="25000"/>
                  </a:srgbClr>
                </a:solidFill>
                <a:prstDash val="solid"/>
                <a:round/>
              </a:ln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-3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3456384" cy="496855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628800"/>
            <a:ext cx="5482952" cy="5073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Джутовая филигрань основана на тех же принципах, что и металлическая. Из джутовых нитей пинцетом скручивают завитки, обвивая вокруг кончиков пинцета нить от одного до нескольких раз, и, сооружают петельки. Два этих элемента укладывают по выбранному рисунку и скрепляют клеем. Основой может служить любой материал, даже те же нити джута, плотно или в разбежку намотанные на основу.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Она напоминает филигрань из металла. В такой технике можно изготовить и плоское изделие и объемное. 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3672408" cy="122413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Джутовая 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филигрань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-4000" contras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8184" y="260648"/>
            <a:ext cx="2376264" cy="2541675"/>
          </a:xfrm>
          <a:prstGeom prst="rect">
            <a:avLst/>
          </a:prstGeom>
          <a:noFill/>
        </p:spPr>
      </p:pic>
      <p:pic>
        <p:nvPicPr>
          <p:cNvPr id="6" name="Picture 2" descr="D:\работа гармония\джутовая филигрань\12.jpeg"/>
          <p:cNvPicPr>
            <a:picLocks noChangeAspect="1" noChangeArrowheads="1"/>
          </p:cNvPicPr>
          <p:nvPr/>
        </p:nvPicPr>
        <p:blipFill>
          <a:blip r:embed="rId3" cstate="print">
            <a:lum contras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84984"/>
            <a:ext cx="2592288" cy="30324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4464496" cy="72008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Банк </a:t>
            </a:r>
            <a:r>
              <a:rPr lang="ru-RU" sz="6000" b="1" dirty="0" smtClean="0">
                <a:solidFill>
                  <a:srgbClr val="FF0000"/>
                </a:solidFill>
              </a:rPr>
              <a:t>идей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podelki-doma.ru/wp-content/uploads/2015/07/sova-gr-----2.jpg"/>
          <p:cNvPicPr>
            <a:picLocks noChangeAspect="1" noChangeArrowheads="1"/>
          </p:cNvPicPr>
          <p:nvPr/>
        </p:nvPicPr>
        <p:blipFill>
          <a:blip r:embed="rId2" cstate="print">
            <a:lum bright="-2000" contras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7093">
            <a:off x="827584" y="1340768"/>
            <a:ext cx="2808312" cy="3378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http://kladraz.ru/upload/blogs/5831_c49cb55eceb4f3ee9e6e7b5ace2fc7cb.jpg"/>
          <p:cNvPicPr>
            <a:picLocks noChangeAspect="1" noChangeArrowheads="1"/>
          </p:cNvPicPr>
          <p:nvPr/>
        </p:nvPicPr>
        <p:blipFill>
          <a:blip r:embed="rId3" cstate="print">
            <a:lum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41">
            <a:off x="5659877" y="255720"/>
            <a:ext cx="2433267" cy="2865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админ\Desktop\джутовая\джут\b934c0b4c9d3901d99184c3ab3ddd9e2.jpg"/>
          <p:cNvPicPr>
            <a:picLocks noChangeAspect="1" noChangeArrowheads="1"/>
          </p:cNvPicPr>
          <p:nvPr/>
        </p:nvPicPr>
        <p:blipFill>
          <a:blip r:embed="rId4" cstate="print">
            <a:lum bright="5000" contrast="3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56992"/>
            <a:ext cx="4176464" cy="3088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72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Шпагат  джутовый;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Клей «Мастер»;</a:t>
            </a:r>
          </a:p>
          <a:p>
            <a:pPr lvl="0">
              <a:buClr>
                <a:srgbClr val="FF0000"/>
              </a:buClr>
              <a:buFont typeface="Wingdings 2" pitchFamily="18" charset="2"/>
              <a:buChar char=""/>
            </a:pPr>
            <a:r>
              <a:rPr lang="ru-RU" sz="9600" b="1" dirty="0" smtClean="0">
                <a:solidFill>
                  <a:srgbClr val="151515"/>
                </a:solidFill>
              </a:rPr>
              <a:t>Ножницы;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Пленка или (целлофановый пакет);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Основа (фанера тонкая);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Пинцет;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Палочки (зубочистки);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Кисти;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Акриловая краска (золотистая); 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 Гуашь</a:t>
            </a:r>
          </a:p>
          <a:p>
            <a:pPr lvl="0">
              <a:buClr>
                <a:srgbClr val="FF0000"/>
              </a:buClr>
            </a:pPr>
            <a:r>
              <a:rPr lang="ru-RU" sz="9600" b="1" dirty="0" smtClean="0">
                <a:solidFill>
                  <a:srgbClr val="151515"/>
                </a:solidFill>
              </a:rPr>
              <a:t>Декоративные стразы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151515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63072" cy="147099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Материалы и инструменты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Documents and Settings\Родители.WINDOWSXPSP3.002\Рабочий стол\53203138.jpg"/>
          <p:cNvPicPr/>
          <p:nvPr/>
        </p:nvPicPr>
        <p:blipFill>
          <a:blip r:embed="rId2" cstate="print">
            <a:lum bright="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32856"/>
            <a:ext cx="285100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672</TotalTime>
  <Words>943</Words>
  <Application>Microsoft Office PowerPoint</Application>
  <PresentationFormat>Экран (4:3)</PresentationFormat>
  <Paragraphs>159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 Творческий проект Сказочная филигрань</vt:lpstr>
      <vt:lpstr>«Не запрещай себе творить Пусть иногда выходит криво – Твои нелепые мотивы Никто не в силах повторить…»                                                                                                       Эризн</vt:lpstr>
      <vt:lpstr>Обоснование возникшей  проблемы </vt:lpstr>
      <vt:lpstr>Актуальность выбранной темы</vt:lpstr>
      <vt:lpstr>Цель моей работы:   Создать  декоративное панно в технике «Джутовая филигрань» для интерьера  дома.</vt:lpstr>
      <vt:lpstr>Из истории</vt:lpstr>
      <vt:lpstr>Джутовая  филигрань</vt:lpstr>
      <vt:lpstr>Банк идей</vt:lpstr>
      <vt:lpstr>Материалы и инструменты</vt:lpstr>
      <vt:lpstr>Техника безопасности</vt:lpstr>
      <vt:lpstr>Этапы выполнения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Экономические расчеты </vt:lpstr>
      <vt:lpstr>Экологическое  обоснование</vt:lpstr>
      <vt:lpstr> Эргономическая оценка: </vt:lpstr>
      <vt:lpstr>Заключение</vt:lpstr>
      <vt:lpstr>Спасибо за внимание! </vt:lpstr>
      <vt:lpstr>Интернет источники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Сказочная филигрань</dc:title>
  <dc:creator>админ</dc:creator>
  <cp:lastModifiedBy>Админ</cp:lastModifiedBy>
  <cp:revision>79</cp:revision>
  <dcterms:created xsi:type="dcterms:W3CDTF">2019-03-10T04:15:19Z</dcterms:created>
  <dcterms:modified xsi:type="dcterms:W3CDTF">2024-01-05T06:45:23Z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1132754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