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3" r:id="rId5"/>
    <p:sldId id="264" r:id="rId6"/>
    <p:sldId id="266" r:id="rId7"/>
    <p:sldId id="268" r:id="rId8"/>
    <p:sldId id="259" r:id="rId9"/>
    <p:sldId id="260" r:id="rId10"/>
    <p:sldId id="261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" initials="И" lastIdx="2" clrIdx="0">
    <p:extLst>
      <p:ext uri="{19B8F6BF-5375-455C-9EA6-DF929625EA0E}">
        <p15:presenceInfo xmlns:p15="http://schemas.microsoft.com/office/powerpoint/2012/main" userId="Ир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32" autoAdjust="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1-07T12:52:51.129" idx="1">
    <p:pos x="6477" y="3242"/>
    <p:text>Гнеушева И.Г.</p:text>
    <p:extLst>
      <p:ext uri="{C676402C-5697-4E1C-873F-D02D1690AC5C}">
        <p15:threadingInfo xmlns:p15="http://schemas.microsoft.com/office/powerpoint/2012/main" timeZoneBias="-180"/>
      </p:ext>
    </p:extLst>
  </p:cm>
  <p:cm authorId="1" dt="2024-01-07T12:53:15.553" idx="2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3E47C-CBAB-4815-AFFC-87B5B70B7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EEC7BE-9F59-48A4-873C-66B1C26C28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0FD427-2677-4734-B86A-F04E4E77E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F48A6E-D735-44AC-A1A5-41728F748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A4D150-C17A-455E-82B6-564A622B6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42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4EEEA-4233-4F7F-8857-DCF12809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754B72C-6AC4-49B3-B031-83FE7D3C2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471EFB-F120-4D19-8D60-C8F48D4F2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D7DA7F-12ED-41D8-A26B-A56BE3A4C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27133E-310F-42EC-946A-7F83C0DB2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0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83E4DE-E3D4-4B9E-938E-9F9717592E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5ECCA5-D11E-43D9-843A-2C36EAD8E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DAE14E-AE31-4DA8-BF5F-0A7D3CC44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A1535-F62B-4052-8FA8-1F1A0651E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1A7070-DEAD-4ED0-831F-69D48B0BE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1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868E2-CEBE-4F13-91FB-067A51A71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C2772C-E389-4B52-B730-DD0E789E7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B65718-F92E-4E63-84AF-FEB92CC58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D41CD2-6986-4D28-870A-13A6534B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1149EA-B6CF-4E71-A53C-5BC0D5825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888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A2E0A-FEB0-4D56-8D12-A1894959E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98F930-0F03-4C8C-BFBB-DF5857E21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8E5E4D-E659-4BE0-9FD4-9E3DAF256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7AB9EF-D851-4510-96FD-6844E77C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30BA61-FF06-435C-BBA6-6A4A2C86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610D2-BA3A-4AFA-8EA3-78C8E71B0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D741E7-ECEA-44DE-AB71-C2C797BA0D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C6C456-6CCA-46A8-AD19-BBAE9613F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8B8D8D-33B4-41D3-BB64-0E13A744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9EB9AC-7950-4623-A6A2-6E7D0C09B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16883C-639B-493F-BEFF-0759538F0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5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FE5F6C-AA67-4C75-B7A4-79EA2C442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E74967-D8E8-4874-8BF0-30E61DAA4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34ED2E-5463-4391-A2F1-3E1112FACF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C7FEC9-14A6-4882-8F41-DA111000AA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444A34-3112-4A69-B668-6F2854BC3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EC8667-CA5F-4418-B515-66EF369FB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DA348E7-E133-483F-BF3C-DB9E0A439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C7F014A-82E8-4830-A25C-F1A643456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3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6EF64D-4909-4BA1-B848-AB7430746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98FE605-82EB-4822-9CEB-D197E30D3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C8DBE8-47AC-4A94-BBE9-844A8ACB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374A11-AD78-4DA6-8EA8-966B598E9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4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63BCAE7-3351-4BE4-A770-50B21BBC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B60F01-0D35-48BC-AD1F-5F5B44E4B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EB88F9-C84F-46E6-9C8C-D844405F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ED7A3-6776-46C1-A6C1-0AB66338B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8D8E27-B524-4661-872D-BB83EBE7B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615BDC-212B-44D3-B167-F5156BCBC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D65F59-1783-4382-8A23-58C858183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A0E58B-6BE7-44A6-823F-4870B8ACA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5C4EBA-6511-4778-9124-2D3C6FD40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24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055F73-2637-4A6C-9568-DA14A2EB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A947A63-2DE8-41AB-84EA-110818A153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4B7AA2-E219-4A35-ACFD-92C9F9BE5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9DF3AE-0209-435A-9825-CEF32C26D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B71B48-9536-40B5-A78D-9BBA8D8FF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19A339-30E1-4AD2-9F35-BB7103E9D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89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F7745-4E88-4A26-AB10-B892C585A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264C30-F543-49AB-BF35-AFA93551B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6CE613-8764-432F-A680-81C19CB89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040D-0707-4B3F-8FAE-2756BA6AF34C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6EE00C-BA07-48E8-9EEA-6C62630D88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086B34-87E5-4BB4-B49E-560398F2CD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DBFA8-8E63-4F32-AF07-66DBFC0FC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8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ation.pravo.gov.ru/document/0001202311220013" TargetMode="External"/><Relationship Id="rId2" Type="http://schemas.openxmlformats.org/officeDocument/2006/relationships/hyperlink" Target="https://iz.ru/tag/vladimir-puti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4B5721-8B97-41D5-9047-DEE7E6E5A0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2743" y="4765711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Педагогическая гостиная: </a:t>
            </a:r>
          </a:p>
          <a:p>
            <a:r>
              <a:rPr lang="ru-RU" sz="5400" b="1" dirty="0">
                <a:solidFill>
                  <a:srgbClr val="FF0000"/>
                </a:solidFill>
              </a:rPr>
              <a:t>    «На старте и финише профессии».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4CC66776-0A1F-4B53-B79C-1794F47D0041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1C1FBD-6A58-48D1-82E6-52596EDF6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8" y="0"/>
            <a:ext cx="11178074" cy="447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8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D20767-8C4A-4B68-B037-7DB002A1E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6829"/>
            <a:ext cx="4438923" cy="487608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5F7524-2894-4E7C-83A2-356C98E6A1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06" y="242278"/>
            <a:ext cx="4607275" cy="630728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B326B8-C847-480D-8159-286478F2D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763" y="5185217"/>
            <a:ext cx="3344924" cy="16264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9A3E41-BFD1-4D78-94CF-6B68DB057C43}"/>
              </a:ext>
            </a:extLst>
          </p:cNvPr>
          <p:cNvSpPr txBox="1"/>
          <p:nvPr/>
        </p:nvSpPr>
        <p:spPr>
          <a:xfrm>
            <a:off x="7651102" y="6248906"/>
            <a:ext cx="1694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Гнеушева И.Г.:</a:t>
            </a:r>
          </a:p>
        </p:txBody>
      </p:sp>
    </p:spTree>
    <p:extLst>
      <p:ext uri="{BB962C8B-B14F-4D97-AF65-F5344CB8AC3E}">
        <p14:creationId xmlns:p14="http://schemas.microsoft.com/office/powerpoint/2010/main" val="34630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B076783-A47D-42ED-9B0B-B14255157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ru-RU" sz="1800" b="0" i="0" dirty="0">
              <a:solidFill>
                <a:srgbClr val="000000"/>
              </a:solidFill>
              <a:effectLst/>
              <a:latin typeface="Noto Serif"/>
            </a:endParaRPr>
          </a:p>
          <a:p>
            <a:pPr algn="l"/>
            <a:endParaRPr lang="ru-RU" sz="1800" dirty="0">
              <a:solidFill>
                <a:srgbClr val="000000"/>
              </a:solidFill>
              <a:latin typeface="Noto Serif"/>
            </a:endParaRPr>
          </a:p>
          <a:p>
            <a:pPr algn="l"/>
            <a:endParaRPr lang="ru-RU" sz="1800" b="0" i="0" dirty="0">
              <a:solidFill>
                <a:srgbClr val="000000"/>
              </a:solidFill>
              <a:effectLst/>
              <a:latin typeface="Noto Serif"/>
            </a:endParaRPr>
          </a:p>
          <a:p>
            <a:pPr algn="l"/>
            <a:endParaRPr lang="ru-RU" sz="1800" b="0" i="0" dirty="0">
              <a:solidFill>
                <a:srgbClr val="000000"/>
              </a:solidFill>
              <a:effectLst/>
              <a:latin typeface="Noto Serif"/>
            </a:endParaRPr>
          </a:p>
          <a:p>
            <a:pPr marL="0" indent="0" algn="ctr">
              <a:buNone/>
            </a:pPr>
            <a:r>
              <a:rPr lang="ru-RU" sz="1800" b="0" i="0" dirty="0">
                <a:solidFill>
                  <a:srgbClr val="000000"/>
                </a:solidFill>
                <a:effectLst/>
                <a:latin typeface="Noto Serif"/>
              </a:rPr>
              <a:t>22 ноября 2023 года  президент России </a:t>
            </a:r>
            <a:r>
              <a:rPr lang="ru-RU" sz="1800" b="0" i="0" u="none" strike="noStrike" dirty="0">
                <a:solidFill>
                  <a:srgbClr val="5B3F7A"/>
                </a:solidFill>
                <a:effectLst/>
                <a:latin typeface="Noto Serif"/>
                <a:hlinkClick r:id="rId2"/>
              </a:rPr>
              <a:t>Владимир Путин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Noto Serif"/>
              </a:rPr>
              <a:t> подписал указ, согласно которому 2024 год объявляется Годом семьи. Соответствующий документ был опубликован на официальном </a:t>
            </a:r>
            <a:r>
              <a:rPr lang="ru-RU" sz="1800" b="0" i="0" u="none" strike="noStrike" dirty="0">
                <a:solidFill>
                  <a:srgbClr val="5B3F7A"/>
                </a:solidFill>
                <a:effectLst/>
                <a:latin typeface="Noto Serif"/>
                <a:hlinkClick r:id="rId3"/>
              </a:rPr>
              <a:t>портале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Noto Serif"/>
              </a:rPr>
              <a:t> правовой информации.</a:t>
            </a:r>
          </a:p>
          <a:p>
            <a:pPr algn="ctr"/>
            <a:endParaRPr lang="ru-RU" sz="1800" dirty="0">
              <a:solidFill>
                <a:srgbClr val="000000"/>
              </a:solidFill>
              <a:latin typeface="Noto Serif"/>
            </a:endParaRPr>
          </a:p>
          <a:p>
            <a:pPr marL="0" indent="0" algn="ctr">
              <a:buNone/>
            </a:pPr>
            <a:r>
              <a:rPr lang="ru-RU" dirty="0"/>
              <a:t>В МБДОУ «Детском саду общеразвивающего вида №170» продолжится вестись работа по наставничеству молодых педагогов, но и работе по взаимодействию с семьями воспитанников в 2024 году будет уделено достаточное количество внимания.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D3DE3B-18FC-4CA6-85F9-B3A777203F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159" y="366323"/>
            <a:ext cx="5029200" cy="282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60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B101C1-26B9-46E3-8F67-FB26E03E0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414519" cy="109978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-провести в детском саду итоговое мероприятие в рамках завершения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 педагога и наставника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сформулировать задачи работы в дальнейшем.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503BA8-1235-4EB7-9FEC-C99B6F3928A3}"/>
              </a:ext>
            </a:extLst>
          </p:cNvPr>
          <p:cNvSpPr txBox="1"/>
          <p:nvPr/>
        </p:nvSpPr>
        <p:spPr>
          <a:xfrm>
            <a:off x="838199" y="1268963"/>
            <a:ext cx="111329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1) Подвести итоги участия педколлектива в мероприятиях разного уровня в рамках года педагога и наставника;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2) Оценить отношение педагогов к наставнической деятельности в текущий момент;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3) Закрепить значение этой деятельности для молодых и опытных педагогов.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4) Создать благоприятную обстановку для общения коллег.</a:t>
            </a:r>
          </a:p>
          <a:p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54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893AA-A150-4F0D-A33A-2FA0714179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10343"/>
            <a:ext cx="6015135" cy="23996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A7842EC-33FF-4B99-A669-40803F663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596" y="1130456"/>
            <a:ext cx="6015135" cy="475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62E2C6-3FCD-457A-B2A8-03629C5F9AF4}"/>
              </a:ext>
            </a:extLst>
          </p:cNvPr>
          <p:cNvSpPr txBox="1"/>
          <p:nvPr/>
        </p:nvSpPr>
        <p:spPr>
          <a:xfrm>
            <a:off x="8319796" y="347473"/>
            <a:ext cx="371358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2023 год</a:t>
            </a:r>
            <a:r>
              <a:rPr lang="ru-RU" sz="2400" b="1" dirty="0"/>
              <a:t> </a:t>
            </a:r>
            <a:r>
              <a:rPr lang="ru-RU" sz="2400" dirty="0"/>
              <a:t>в России был объявлен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Годом наставника и педагога</a:t>
            </a:r>
            <a:r>
              <a:rPr lang="ru-RU" sz="2400" dirty="0"/>
              <a:t>. Соответствующий указ подписал президент В.В. Путин.</a:t>
            </a:r>
          </a:p>
          <a:p>
            <a:pPr algn="ctr"/>
            <a:endParaRPr lang="ru-RU" sz="2400" dirty="0"/>
          </a:p>
          <a:p>
            <a:pPr algn="ctr"/>
            <a:r>
              <a:rPr lang="ru-RU" sz="2000" dirty="0"/>
              <a:t>Тематические мероприятия охватили педагогические сообщества на всех уровнях образования. </a:t>
            </a:r>
          </a:p>
          <a:p>
            <a:pPr algn="ctr"/>
            <a:r>
              <a:rPr lang="ru-RU" sz="2000" dirty="0"/>
              <a:t>В течении года проходили выставки, конференции, круглые столы, кинопроекты и другие события, посвящённые данной  теме.</a:t>
            </a:r>
          </a:p>
        </p:txBody>
      </p:sp>
    </p:spTree>
    <p:extLst>
      <p:ext uri="{BB962C8B-B14F-4D97-AF65-F5344CB8AC3E}">
        <p14:creationId xmlns:p14="http://schemas.microsoft.com/office/powerpoint/2010/main" val="110377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17F3C7-A21D-458D-B696-35248F3E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29981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+mn-lt"/>
              </a:rPr>
              <a:t> </a:t>
            </a:r>
            <a:r>
              <a:rPr lang="ru-RU" sz="3200" b="1" dirty="0">
                <a:latin typeface="+mn-lt"/>
              </a:rPr>
              <a:t>МБДОУ «Детский сад общеразвивающего вида № 170» </a:t>
            </a:r>
            <a:br>
              <a:rPr lang="ru-RU" sz="3200" b="1" dirty="0">
                <a:latin typeface="+mn-lt"/>
              </a:rPr>
            </a:br>
            <a:r>
              <a:rPr lang="ru-RU" sz="2800" dirty="0">
                <a:latin typeface="+mn-lt"/>
              </a:rPr>
              <a:t>не остался в стороне и принял активное участие в различных мероприятиях, посвящённой теме: «Педагог и наставник» 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в 2023 году.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E963165-B1E9-4EAD-9BBE-9F833FAEC6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03" y="2229994"/>
            <a:ext cx="5657291" cy="376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48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4431C2-E1E1-4C0D-8718-E8534B3D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514" y="383786"/>
            <a:ext cx="10834396" cy="13255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+mn-lt"/>
              </a:rPr>
              <a:t>Участие в Региональном конкурсе молодых педагогов и их наставников </a:t>
            </a:r>
            <a:br>
              <a:rPr lang="ru-RU" sz="2800" dirty="0">
                <a:latin typeface="+mn-lt"/>
              </a:rPr>
            </a:br>
            <a:r>
              <a:rPr lang="ru-RU" sz="2800" b="1" dirty="0">
                <a:latin typeface="+mn-lt"/>
              </a:rPr>
              <a:t>«Педагогический дуэт», </a:t>
            </a:r>
            <a:r>
              <a:rPr lang="ru-RU" sz="2800" dirty="0">
                <a:latin typeface="+mn-lt"/>
              </a:rPr>
              <a:t>приуроченном к Году педагога и наставника.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2F8CBF2-6CE5-47EB-8677-806261085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357" y="1917410"/>
            <a:ext cx="3905832" cy="455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13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14061DF-1EA4-4B70-9224-91FBECC90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157" y="1178999"/>
            <a:ext cx="4500002" cy="450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4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3502E-FFDE-44E0-9801-B3B3F38D0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Участие </a:t>
            </a:r>
            <a:r>
              <a:rPr lang="ru-RU" sz="2800" b="1" u="sng" dirty="0" err="1">
                <a:latin typeface="+mn-lt"/>
              </a:rPr>
              <a:t>Авцыновой</a:t>
            </a:r>
            <a:r>
              <a:rPr lang="ru-RU" sz="2800" b="1" u="sng" dirty="0">
                <a:latin typeface="+mn-lt"/>
              </a:rPr>
              <a:t> Н.В.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 в </a:t>
            </a:r>
            <a:r>
              <a:rPr lang="ru-RU" sz="2800" b="1" dirty="0">
                <a:solidFill>
                  <a:srgbClr val="FF0000"/>
                </a:solidFill>
                <a:latin typeface="+mn-lt"/>
              </a:rPr>
              <a:t>районном конкурсе презентаций </a:t>
            </a:r>
            <a:r>
              <a:rPr lang="ru-RU" sz="2800" dirty="0">
                <a:latin typeface="+mn-lt"/>
              </a:rPr>
              <a:t>в номинации: </a:t>
            </a:r>
            <a:r>
              <a:rPr lang="ru-RU" sz="3200" b="1" dirty="0">
                <a:solidFill>
                  <a:srgbClr val="FF0000"/>
                </a:solidFill>
                <a:latin typeface="+mn-lt"/>
              </a:rPr>
              <a:t>«Наставничество. Методическое сопровождение профессионального роста педагога»</a:t>
            </a:r>
            <a:r>
              <a:rPr lang="ru-RU" sz="2800" b="1" dirty="0">
                <a:solidFill>
                  <a:srgbClr val="FF0000"/>
                </a:solidFill>
                <a:latin typeface="+mn-lt"/>
              </a:rPr>
              <a:t>.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 </a:t>
            </a:r>
            <a:endParaRPr lang="ru-RU" sz="2800" dirty="0">
              <a:latin typeface="+mn-lt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2C1F402-8089-4994-8D67-C2538EB8D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734" y="1894114"/>
            <a:ext cx="5484541" cy="411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2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1BD743-535C-4B0A-A3BE-C7624A13C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515" y="2565919"/>
            <a:ext cx="6066970" cy="3412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758F55-C337-48D1-B80C-96128851996F}"/>
              </a:ext>
            </a:extLst>
          </p:cNvPr>
          <p:cNvSpPr txBox="1"/>
          <p:nvPr/>
        </p:nvSpPr>
        <p:spPr>
          <a:xfrm>
            <a:off x="251927" y="354563"/>
            <a:ext cx="11364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Создание в МБДОУ «Детский сад общеразвивающего вида №170» </a:t>
            </a:r>
            <a:r>
              <a:rPr lang="ru-RU" b="1" dirty="0">
                <a:solidFill>
                  <a:srgbClr val="FF0000"/>
                </a:solidFill>
              </a:rPr>
              <a:t>«Школы молодого педагога»</a:t>
            </a:r>
            <a:r>
              <a:rPr lang="ru-RU" b="1" dirty="0"/>
              <a:t>.  </a:t>
            </a:r>
            <a:r>
              <a:rPr lang="ru-RU" dirty="0"/>
              <a:t>Это элемент методического пространства детского сада, объединяющего начинающих педагогов. Здесь организуются и создаются условия для профессионального роста начинающих педагогов, обмен опытом, возможность молодого педагога обратиться за помощью и советом к более опытным педагогам.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6006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FBD98-27AA-40BB-8A0D-B78744812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851641" cy="47783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Отношение педагогов </a:t>
            </a:r>
            <a:r>
              <a:rPr lang="ru-RU" sz="2800" dirty="0"/>
              <a:t>МБДОУ «Детский сад общеразвивающего вида №170» </a:t>
            </a:r>
            <a:r>
              <a:rPr lang="ru-RU" sz="2800" b="1" dirty="0">
                <a:solidFill>
                  <a:srgbClr val="FF0000"/>
                </a:solidFill>
              </a:rPr>
              <a:t>к наставнической деятельности</a:t>
            </a:r>
            <a:r>
              <a:rPr lang="ru-RU" sz="2800" b="1" dirty="0"/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3F03408-9F0D-41B3-A1F2-27F40D3A3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984" y="1261057"/>
            <a:ext cx="2662334" cy="116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DF0577C-8F45-4A06-A48B-6A29B9B75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394" y="1600200"/>
            <a:ext cx="2775954" cy="515706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431C955-FFD9-4D16-972C-B6C271CAD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99" y="1578261"/>
            <a:ext cx="2662334" cy="51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81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358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Noto Serif</vt:lpstr>
      <vt:lpstr>Тема Office</vt:lpstr>
      <vt:lpstr>Презентация PowerPoint</vt:lpstr>
      <vt:lpstr>Цель-провести в детском саду итоговое мероприятие в рамках завершения Года педагога и наставника и сформулировать задачи работы в дальнейшем.  </vt:lpstr>
      <vt:lpstr>Презентация PowerPoint</vt:lpstr>
      <vt:lpstr> МБДОУ «Детский сад общеразвивающего вида № 170»  не остался в стороне и принял активное участие в различных мероприятиях, посвящённой теме: «Педагог и наставник»  в 2023 году.</vt:lpstr>
      <vt:lpstr>Участие в Региональном конкурсе молодых педагогов и их наставников  «Педагогический дуэт», приуроченном к Году педагога и наставника.</vt:lpstr>
      <vt:lpstr>Презентация PowerPoint</vt:lpstr>
      <vt:lpstr> Участие Авцыновой Н.В.  в районном конкурсе презентаций в номинации: «Наставничество. Методическое сопровождение профессионального роста педагога».  </vt:lpstr>
      <vt:lpstr>Презентация PowerPoint</vt:lpstr>
      <vt:lpstr>Отношение педагогов МБДОУ «Детский сад общеразвивающего вида №170» к наставнической деятельности.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92</cp:revision>
  <dcterms:created xsi:type="dcterms:W3CDTF">2024-01-04T11:53:10Z</dcterms:created>
  <dcterms:modified xsi:type="dcterms:W3CDTF">2024-01-07T13:40:13Z</dcterms:modified>
</cp:coreProperties>
</file>