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A349F-BE4A-3325-1AC2-E566A2F50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373EAA-BDD0-CE51-42A0-3C507C6DB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8EED7A-1EF0-A56A-656B-AD11E4E9C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899610-1A25-EFA3-7167-54F9C91D4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1C8ADE-69E8-307A-066D-A2646D5A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58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90A28-652C-FABA-8986-94288C6C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38857F0-C35C-FA9A-5822-C80F29728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21979D-7954-6066-F973-CC2EBE3B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A9F8AA-7DC3-AAC8-0484-5D0D9E2C0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9353EF-A11A-6AA3-F91A-AF9BC35B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6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9F8FE0-F380-C7FF-7513-7C177317B6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1D62204-3B3B-7C71-630A-20D40E6A9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BDC0ED-DC9C-04D0-684A-E5941563A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352582-8AD2-6D37-EF0B-ACD8B07D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D54047-B174-AB90-E326-BC05EE59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C1261-740B-F13A-A360-F4971EFF4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18F5A9-1161-F061-AD47-D004191D7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2E90ED-06E3-3B5C-20D8-4FB6EBB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8A5038-27F8-24D8-BCE0-8F84133A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729626-03FA-65D9-6E95-E57FC5A9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7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B76B7-C2B6-D811-A0BE-BE8BA76D6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81E9C3-BE05-095C-C308-9210F4FD7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C538E9-45F2-ED0A-382B-AED93885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13244-67E8-5581-D7C8-4413DCEC7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BFC13E-7DF6-FD4A-F7FB-0E323CAC2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9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3F97B-EB40-C331-ADD3-C0BA6BB2D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352EBD-9CE9-B22A-17CF-BE221E77C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17AE6C5-FDD5-06B0-5D67-57E70DEC5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46344C-0546-C8E3-0D62-7B94710EF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FB82B7-9334-78AF-65CC-D56F6B92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6EEB75-5369-3497-1BE5-BE48C7262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3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FCE3E-35EB-BD13-8E3C-0C4AC27DE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AC5493-D6A8-F81E-F325-188D99564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A5619C-6CD6-236E-3A34-539F1AE401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EE26107-0FB2-8A17-8738-0722951701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3DD39D-40DD-06D7-1C58-5BD937C837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E0A077E-F159-C303-19F0-CF99DAA4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B104E1E-1BCF-6F31-AEB3-6CAAC5FC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BB1857B-215C-7B33-AD90-AEC46008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33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E171E-133B-9885-ECCE-AB274F765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C633A08-A4E7-26B3-6C54-49F172024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90BD8B0-0AA6-A8A4-975F-180A6D86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28BEE98-0152-5838-9639-5F28F19D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16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3AE12D3-3D69-39C5-B11C-25E3F2B2B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5BD2B17-F691-3767-44E6-0367668D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FE61C7-EE63-3837-C74A-9944C335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47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1941B-2A7B-AB61-BFEF-6ECE586A7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54D3CC-1317-642A-4166-9F468A86A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98A43A-D338-E472-D927-571215369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8F4517-26F3-2C5B-FF52-3B4644F0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B960DE-55DD-E047-2AC5-167B7F2CE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4A6FC6-3CB5-06F3-9A6E-546FE2AA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3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62F90-D7F3-FB76-A8F3-2B213A832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1F38A9D-1062-8049-0442-BE138A8F44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BCB732-54A4-0D87-5039-D412172E86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C62E12-493A-59E4-465F-9078D49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A8A764-BC6B-99C1-EE9F-D5ADA792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5FFF31-3808-5504-3F9B-A9E57737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4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22EE4-CB38-3DD2-C11E-07F13E72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509125-2A9B-3DD3-FD53-E93A997B3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4BB42F-7812-E699-1A6E-FD49B19F2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4AFAA-5C38-499C-B5D2-D2332DAC91EA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588063-062F-A6D7-8A66-B0F02C258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A9A01B-C514-B24F-B972-186DBD7D3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01A4E-B45C-4F41-9B69-E506612DBA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79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B1439E-08DB-E5DE-D335-EB1DAFD6A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0917" y="1035432"/>
            <a:ext cx="7460165" cy="3447357"/>
          </a:xfr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Технология поддержки и развития игровой деятельности детей 6-7 лет. Игра с правилами и режиссерская игра высокого уровня по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Е.Е.Кравцовой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</a:b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</a:b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                                                                                                                               Воспитатель: Крюкова Т.В.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C3A9DB-490E-DDE9-8096-12370C387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2280" y="5084956"/>
            <a:ext cx="45719" cy="17284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pSp>
        <p:nvGrpSpPr>
          <p:cNvPr id="4" name="Group 2460">
            <a:extLst>
              <a:ext uri="{FF2B5EF4-FFF2-40B4-BE49-F238E27FC236}">
                <a16:creationId xmlns:a16="http://schemas.microsoft.com/office/drawing/2014/main" id="{D82FAD39-4D24-B76E-48E5-CC20C7917C9B}"/>
              </a:ext>
            </a:extLst>
          </p:cNvPr>
          <p:cNvGrpSpPr/>
          <p:nvPr/>
        </p:nvGrpSpPr>
        <p:grpSpPr>
          <a:xfrm>
            <a:off x="0" y="133815"/>
            <a:ext cx="11920654" cy="6477488"/>
            <a:chOff x="0" y="134946"/>
            <a:chExt cx="12192000" cy="6230205"/>
          </a:xfrm>
        </p:grpSpPr>
        <p:pic>
          <p:nvPicPr>
            <p:cNvPr id="5" name="Picture 10">
              <a:extLst>
                <a:ext uri="{FF2B5EF4-FFF2-40B4-BE49-F238E27FC236}">
                  <a16:creationId xmlns:a16="http://schemas.microsoft.com/office/drawing/2014/main" id="{604498CA-0AFB-4DB8-2CDC-67A37ADF28C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3883571"/>
              <a:ext cx="12192000" cy="2481580"/>
            </a:xfrm>
            <a:prstGeom prst="rect">
              <a:avLst/>
            </a:prstGeom>
          </p:spPr>
        </p:pic>
        <p:pic>
          <p:nvPicPr>
            <p:cNvPr id="6" name="Picture 242">
              <a:extLst>
                <a:ext uri="{FF2B5EF4-FFF2-40B4-BE49-F238E27FC236}">
                  <a16:creationId xmlns:a16="http://schemas.microsoft.com/office/drawing/2014/main" id="{8858FA88-F1B9-8CEE-E0E1-33D6A5ABC97D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 rot="5156892">
              <a:off x="-241425" y="803111"/>
              <a:ext cx="5345072" cy="4008741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513F562-BC75-138F-2B14-74E7082633AC}"/>
              </a:ext>
            </a:extLst>
          </p:cNvPr>
          <p:cNvSpPr txBox="1"/>
          <p:nvPr/>
        </p:nvSpPr>
        <p:spPr>
          <a:xfrm>
            <a:off x="7081025" y="246697"/>
            <a:ext cx="483963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 37 Красносельского района 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b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57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FD3FEC-182A-AB64-1006-C021B612A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81" y="758283"/>
            <a:ext cx="11328369" cy="51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79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80273D-88A4-E3D9-F4C6-CC51CE401B3D}"/>
              </a:ext>
            </a:extLst>
          </p:cNvPr>
          <p:cNvSpPr txBox="1"/>
          <p:nvPr/>
        </p:nvSpPr>
        <p:spPr>
          <a:xfrm>
            <a:off x="89210" y="0"/>
            <a:ext cx="11619571" cy="7180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6350">
              <a:lnSpc>
                <a:spcPct val="107000"/>
              </a:lnSpc>
              <a:spcAft>
                <a:spcPts val="800"/>
              </a:spcAft>
            </a:pPr>
            <a:r>
              <a:rPr lang="ru-RU" sz="1600" b="1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ndara" panose="020E0502030303020204" pitchFamily="34" charset="0"/>
                <a:cs typeface="Candara" panose="020E0502030303020204" pitchFamily="34" charset="0"/>
              </a:rPr>
              <a:t>Выводы, полученные Е.Е. Кравцовой: </a:t>
            </a:r>
            <a:endParaRPr lang="ru-RU" sz="11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315"/>
              </a:spcAft>
            </a:pPr>
            <a:r>
              <a:rPr lang="ru-RU" sz="1200" b="1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ndara" panose="020E0502030303020204" pitchFamily="34" charset="0"/>
                <a:cs typeface="Candara" panose="020E0502030303020204" pitchFamily="34" charset="0"/>
              </a:rPr>
              <a:t> </a:t>
            </a:r>
            <a:endParaRPr lang="ru-RU" sz="11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15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Игровая деятельность является качественно неоднородной, а многообразной деятельностью. На протяжении дошкольного возраста она претерпевает прогрессивные изменения. </a:t>
            </a:r>
          </a:p>
          <a:p>
            <a:pPr marL="342900" lvl="0" indent="-342900" fontAlgn="base">
              <a:lnSpc>
                <a:spcPct val="103000"/>
              </a:lnSpc>
              <a:spcAft>
                <a:spcPts val="5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Сюжетно - ролевая игра действительно занимает центральное место в дошкольном возрасте. Вместе с тем источниками ее являются два предшествующих вида игры: режиссерская, где предметное манипулирование и управление игрушками благоприятствует развитию у ребенка способностей к ролевому взаимодействию: умению смотреть на игровую ситуацию с различных позиций, и образная, где на основе выделения характерных признаков поведения различных объектов у ребенка складывается способность к идентификации с тем или иным образом. Без развития указанных способностей согласованные действия партнеров в сюжетно - ролевой игре невозможны. </a:t>
            </a:r>
          </a:p>
          <a:p>
            <a:pPr marL="342900" lvl="0" indent="-342900" fontAlgn="base">
              <a:lnSpc>
                <a:spcPct val="103000"/>
              </a:lnSpc>
              <a:spcAft>
                <a:spcPts val="86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Развитие сюжетно - ролевой игры идет от индивидуальной игры с куклой, к играм вдвоем со сверстником, к развернутой коллективной игре со множеством взаимосвязанных ролей и сюжетных линий. В развитой сюжетно - ролевой игре имеет место особая форма режиссерской игры, в которой дети занимаются своеобразной режиссерской деятельностью. </a:t>
            </a:r>
          </a:p>
          <a:p>
            <a:pPr marL="342900" lvl="0" indent="-342900" fontAlgn="base">
              <a:lnSpc>
                <a:spcPct val="103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К концу старшего дошкольного возраста появляются игры с правилами, особенностью которых являются наличие подготовительного этапа, на котором дети осваивают правила. В этих играх нет роли, но есть особая внутренняя позиция и образ действий, оговоренный правилами. Умение выработать такую позицию, устойчиво ее удерживать и адекватно действовать, сообразуясь с ней, формируется в предшествующей сюжетно - ролевой игре. </a:t>
            </a:r>
          </a:p>
          <a:p>
            <a:pPr marL="342900" lvl="0" indent="-342900" fontAlgn="base">
              <a:lnSpc>
                <a:spcPct val="103000"/>
              </a:lnSpc>
              <a:spcAft>
                <a:spcPts val="800"/>
              </a:spcAft>
              <a:buClr>
                <a:srgbClr val="000000"/>
              </a:buClr>
              <a:buSzPts val="1400"/>
              <a:buFont typeface="+mj-lt"/>
              <a:buAutoNum type="arabicPeriod"/>
            </a:pPr>
            <a:r>
              <a:rPr lang="ru-RU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Венчает все развитие игры режиссерская игра на новом уровне. Ее отличает качественное обогащение сюжета, возможность коллективного действия и сотрудничества, включения в нее элементов продуктивных видов деятельности. </a:t>
            </a:r>
          </a:p>
          <a:p>
            <a:pPr>
              <a:lnSpc>
                <a:spcPct val="107000"/>
              </a:lnSpc>
              <a:spcAft>
                <a:spcPts val="285"/>
              </a:spcAft>
            </a:pPr>
            <a:r>
              <a:rPr lang="ru-RU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94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60D8F6-F5F1-3933-5DC2-5EB69EF793E2}"/>
              </a:ext>
            </a:extLst>
          </p:cNvPr>
          <p:cNvSpPr txBox="1"/>
          <p:nvPr/>
        </p:nvSpPr>
        <p:spPr>
          <a:xfrm>
            <a:off x="524107" y="401444"/>
            <a:ext cx="11240430" cy="4927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3440" marR="850265" indent="-6350"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Виды игры по Е.Е. Кравцовой. </a:t>
            </a:r>
            <a:endParaRPr lang="ru-RU" sz="40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0480" algn="ctr">
              <a:lnSpc>
                <a:spcPct val="107000"/>
              </a:lnSpc>
              <a:spcAft>
                <a:spcPts val="155"/>
              </a:spcAft>
            </a:pPr>
            <a:r>
              <a:rPr lang="ru-RU" sz="1200" b="1" kern="100" dirty="0">
                <a:solidFill>
                  <a:srgbClr val="000000"/>
                </a:solidFill>
                <a:effectLst/>
                <a:latin typeface="Candara" panose="020E0502030303020204" pitchFamily="34" charset="0"/>
                <a:ea typeface="Candara" panose="020E0502030303020204" pitchFamily="34" charset="0"/>
                <a:cs typeface="Candara" panose="020E0502030303020204" pitchFamily="34" charset="0"/>
              </a:rPr>
              <a:t> </a:t>
            </a:r>
            <a:endParaRPr lang="ru-RU" sz="11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3810" algn="ctr">
              <a:lnSpc>
                <a:spcPct val="107000"/>
              </a:lnSpc>
              <a:spcAft>
                <a:spcPts val="800"/>
              </a:spcAft>
            </a:pPr>
            <a:endParaRPr lang="ru-RU" sz="11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5560" algn="ctr">
              <a:lnSpc>
                <a:spcPct val="107000"/>
              </a:lnSpc>
              <a:spcAft>
                <a:spcPts val="490"/>
              </a:spcAft>
            </a:pPr>
            <a:r>
              <a:rPr lang="ru-RU" sz="1200" b="1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1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320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режиссерская (3-4 лет) – одиночная игра, ребенок не принимает на себя роль, а распределяет роли между игрушками (предметами); </a:t>
            </a:r>
            <a:endParaRPr lang="ru-RU" sz="2000" u="none" strike="noStrike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320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образно-ролевая (4-5 года) – принятие на себя образа и характерного поведения какого-либо объекта (машинка, зайчик); </a:t>
            </a:r>
            <a:endParaRPr lang="ru-RU" sz="2000" u="none" strike="noStrike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320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 — ролевая (5-6) – принятие действительной роли и действия в соответствии с нею (продавец, врач); </a:t>
            </a:r>
            <a:endParaRPr lang="ru-RU" sz="2000" u="none" strike="noStrike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320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с правилами (6-7 лет) – фиксированное правило, цель-</a:t>
            </a:r>
            <a:r>
              <a:rPr lang="ru-RU" sz="2000" u="none" strike="noStrike" kern="10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результатвыигрыш</a:t>
            </a: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подчинение правилу; </a:t>
            </a:r>
            <a:endParaRPr lang="ru-RU" sz="2000" u="none" strike="noStrike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3000"/>
              </a:lnSpc>
              <a:spcAft>
                <a:spcPts val="800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2000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режиссерская игра высокого уровня (6,5-8 лет) – коллективная, несколько линий развития сюжета (один предмет может выполнять разные функции) </a:t>
            </a:r>
            <a:endParaRPr lang="ru-RU" sz="2000" u="none" strike="noStrike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645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9C14DE-B20D-F3CE-CD69-1DC464B0EC42}"/>
              </a:ext>
            </a:extLst>
          </p:cNvPr>
          <p:cNvSpPr txBox="1"/>
          <p:nvPr/>
        </p:nvSpPr>
        <p:spPr>
          <a:xfrm>
            <a:off x="591014" y="334537"/>
            <a:ext cx="1118467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Понятийный аппарат играющего педагога.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— это искра, зажигающая огонек пытливости и любознательности» (В.А. Сухомлинский).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Игра – это деятельность символическая, так как реальные предметы в ней замещаются символами – предметами или действиями, замещающими реальные.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источник развития, она создает зону ближайшего развития, т.е.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развитие ребенка, утверждал Л.С. Выготский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— это творческая переработка пережитых впечатлений, комбинирование их и построение из них новой действительности, отвечающей запросам и влечениям самого ребенка» (Л.С. Выготский).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904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8853AD-DD1A-B8E3-681E-6E64A5D922F4}"/>
              </a:ext>
            </a:extLst>
          </p:cNvPr>
          <p:cNvSpPr txBox="1"/>
          <p:nvPr/>
        </p:nvSpPr>
        <p:spPr>
          <a:xfrm>
            <a:off x="111512" y="133815"/>
            <a:ext cx="11909503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Понятийный аппарата на этапах игры в дошкольном возрасте: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развития этапов в дошкольном возрасте: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Режиссёрская игра – образно-ролевая игра – сюжетно-ролевая игра – игра с правилами – режиссёрская игра высокого уровня.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Игра способна развиваться. В процессе ее развития ребенок переходит от простых, элементарных, готовых сюжетов к сложным, самостоятельно придуманным, охватывающим практически все сферы действительности. Он учится играть не рядом с другими детьми, а вместе с ними, обходиться без многочисленных игровых атрибутов, овладевает правилами игры и начинает следовать им, какими бы сложными и неудобными для малыша они ни были. И это далеко не все, что ребенок приобретает в игре. Вместе с тем игру рассматривают как деятельность однородную, имеющую в дошкольном возрасте единственную форму выражения.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2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2A04AA-E09C-57A6-F474-CCBC6162A7BE}"/>
              </a:ext>
            </a:extLst>
          </p:cNvPr>
          <p:cNvSpPr txBox="1"/>
          <p:nvPr/>
        </p:nvSpPr>
        <p:spPr>
          <a:xfrm>
            <a:off x="211873" y="323385"/>
            <a:ext cx="11597268" cy="4759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0" lvl="0" indent="-63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79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Игра с правилами</a:t>
            </a:r>
            <a:r>
              <a:rPr kumimoji="0" lang="ru-RU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 </a:t>
            </a:r>
            <a:endParaRPr kumimoji="0" lang="ru-RU" b="1" i="0" u="sng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Candara" panose="020E0502030303020204" pitchFamily="34" charset="0"/>
              <a:cs typeface="Times New Roman" panose="02020603050405020304" pitchFamily="18" charset="0"/>
            </a:endParaRPr>
          </a:p>
          <a:p>
            <a:pPr marL="0" marR="0" lvl="0" indent="-6350" algn="l" defTabSz="914400" rtl="0" eaLnBrk="1" fontAlgn="auto" latinLnBrk="0" hangingPunct="1">
              <a:lnSpc>
                <a:spcPct val="103000"/>
              </a:lnSpc>
              <a:spcBef>
                <a:spcPts val="0"/>
              </a:spcBef>
              <a:spcAft>
                <a:spcPts val="86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Правило – основной элемент в игре. </a:t>
            </a:r>
            <a:endParaRPr kumimoji="0" lang="ru-RU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-635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25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Игра с правилами развивается от развернутой воображаемой ситуации и свернутых правил к развернутым правилам и свернутой воображаемой ситуации. </a:t>
            </a:r>
            <a:endParaRPr kumimoji="0" lang="ru-RU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-6350" algn="l" defTabSz="914400" rtl="0" eaLnBrk="1" fontAlgn="auto" latinLnBrk="0" hangingPunct="1">
              <a:lnSpc>
                <a:spcPct val="103000"/>
              </a:lnSpc>
              <a:spcBef>
                <a:spcPts val="0"/>
              </a:spcBef>
              <a:spcAft>
                <a:spcPts val="86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Подготовительный период – отличительная черта игры, требующая договора участников игры о способе ее реализации.  </a:t>
            </a:r>
          </a:p>
          <a:p>
            <a:pPr marL="6350" indent="-6350">
              <a:lnSpc>
                <a:spcPct val="107000"/>
              </a:lnSpc>
              <a:spcAft>
                <a:spcPts val="790"/>
              </a:spcAft>
            </a:pPr>
            <a:r>
              <a:rPr lang="ru-RU" sz="1800" b="1" u="sng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Режиссёрская игра</a:t>
            </a:r>
            <a:r>
              <a:rPr lang="ru-RU" sz="1800" b="1" u="none" strike="noStrike" kern="1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 </a:t>
            </a:r>
            <a:endParaRPr lang="ru-RU" sz="1800" b="1" u="sng" kern="1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Candara" panose="020E0502030303020204" pitchFamily="34" charset="0"/>
              <a:cs typeface="Times New Roman" panose="02020603050405020304" pitchFamily="18" charset="0"/>
            </a:endParaRPr>
          </a:p>
          <a:p>
            <a:pPr indent="-6350">
              <a:lnSpc>
                <a:spcPct val="103000"/>
              </a:lnSpc>
              <a:spcAft>
                <a:spcPts val="860"/>
              </a:spcAft>
            </a:pPr>
            <a:r>
              <a:rPr lang="ru-RU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«Благодарный зритель» - педагог, который может задать уточняющие вопросы ребёнку </a:t>
            </a:r>
            <a:r>
              <a:rPr lang="ru-RU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недирективным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 способом.  </a:t>
            </a:r>
            <a:endParaRPr lang="ru-RU" sz="14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6350">
              <a:lnSpc>
                <a:spcPct val="103000"/>
              </a:lnSpc>
              <a:spcAft>
                <a:spcPts val="860"/>
              </a:spcAft>
            </a:pPr>
            <a:r>
              <a:rPr lang="ru-RU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Двупозиционность</a:t>
            </a:r>
            <a:r>
              <a:rPr lang="ru-RU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 – это действия ребёнка с одной стороны – режиссёра – постановщика, с другой стороны – исполнителя всех ролей.  </a:t>
            </a:r>
            <a:endParaRPr lang="ru-RU" sz="14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6350">
              <a:lnSpc>
                <a:spcPct val="103000"/>
              </a:lnSpc>
              <a:spcAft>
                <a:spcPts val="860"/>
              </a:spcAft>
            </a:pPr>
            <a:r>
              <a:rPr lang="ru-RU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ndara" panose="020E0502030303020204" pitchFamily="34" charset="0"/>
                <a:cs typeface="Times New Roman" panose="02020603050405020304" pitchFamily="18" charset="0"/>
              </a:rPr>
              <a:t>Игровой материал и игровое пространство – игровое поле, мелкие игрушки, предметы-заместители.  </a:t>
            </a:r>
          </a:p>
          <a:p>
            <a:pPr indent="-6350">
              <a:lnSpc>
                <a:spcPct val="103000"/>
              </a:lnSpc>
              <a:spcAft>
                <a:spcPts val="860"/>
              </a:spcAft>
            </a:pPr>
            <a:endParaRPr lang="ru-RU" sz="14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-6350" algn="l" defTabSz="914400" rtl="0" eaLnBrk="1" fontAlgn="auto" latinLnBrk="0" hangingPunct="1">
              <a:lnSpc>
                <a:spcPct val="103000"/>
              </a:lnSpc>
              <a:spcBef>
                <a:spcPts val="0"/>
              </a:spcBef>
              <a:spcAft>
                <a:spcPts val="860"/>
              </a:spcAft>
              <a:buClrTx/>
              <a:buSzTx/>
              <a:buFontTx/>
              <a:buNone/>
              <a:tabLst/>
              <a:defRPr/>
            </a:pPr>
            <a:endParaRPr kumimoji="0" lang="ru-RU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C54C7F-B8E9-0272-8FBD-7FF04D13D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869" y="4549698"/>
            <a:ext cx="5569099" cy="121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80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8C9799E-E5A0-0BD5-5B27-1E9C6FEFE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808" y="144966"/>
            <a:ext cx="10731453" cy="64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93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764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Candara</vt:lpstr>
      <vt:lpstr>Times New Roman</vt:lpstr>
      <vt:lpstr>Тема Office</vt:lpstr>
      <vt:lpstr>Технология поддержки и развития игровой деятельности детей 6-7 лет. Игра с правилами и режиссерская игра высокого уровня по Е.Е.Кравцовой                                                                                                                                   Воспитатель: Крюкова Т.В.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поддержки и развития игровой деятельности детей 6-7 лет. Игра с правилами и режиссерская игра высокого уровня по Е.Е.Кравцовой                                                                                                                                   Воспитатель: Крюкова Т.В.</dc:title>
  <dc:creator>Татьяна Крюкова</dc:creator>
  <cp:lastModifiedBy>Татьяна Крюкова</cp:lastModifiedBy>
  <cp:revision>4</cp:revision>
  <dcterms:created xsi:type="dcterms:W3CDTF">2024-01-06T09:32:55Z</dcterms:created>
  <dcterms:modified xsi:type="dcterms:W3CDTF">2024-01-06T09:54:19Z</dcterms:modified>
</cp:coreProperties>
</file>