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305" r:id="rId4"/>
    <p:sldId id="309" r:id="rId5"/>
    <p:sldId id="257" r:id="rId6"/>
    <p:sldId id="304" r:id="rId7"/>
    <p:sldId id="264" r:id="rId8"/>
    <p:sldId id="263" r:id="rId9"/>
    <p:sldId id="265" r:id="rId10"/>
    <p:sldId id="267" r:id="rId11"/>
    <p:sldId id="271" r:id="rId12"/>
    <p:sldId id="268" r:id="rId13"/>
    <p:sldId id="270" r:id="rId14"/>
    <p:sldId id="273" r:id="rId15"/>
    <p:sldId id="274" r:id="rId16"/>
    <p:sldId id="275" r:id="rId17"/>
    <p:sldId id="279" r:id="rId18"/>
    <p:sldId id="282" r:id="rId19"/>
    <p:sldId id="301" r:id="rId20"/>
    <p:sldId id="302" r:id="rId21"/>
    <p:sldId id="283" r:id="rId22"/>
    <p:sldId id="303" r:id="rId23"/>
    <p:sldId id="286" r:id="rId24"/>
    <p:sldId id="291" r:id="rId25"/>
    <p:sldId id="292" r:id="rId26"/>
    <p:sldId id="293" r:id="rId27"/>
    <p:sldId id="294" r:id="rId28"/>
    <p:sldId id="295" r:id="rId29"/>
    <p:sldId id="296" r:id="rId30"/>
    <p:sldId id="297" r:id="rId31"/>
    <p:sldId id="298" r:id="rId32"/>
    <p:sldId id="299" r:id="rId33"/>
    <p:sldId id="300" r:id="rId34"/>
    <p:sldId id="288" r:id="rId35"/>
    <p:sldId id="289" r:id="rId36"/>
    <p:sldId id="284" r:id="rId37"/>
    <p:sldId id="285" r:id="rId38"/>
    <p:sldId id="290" r:id="rId39"/>
    <p:sldId id="306" r:id="rId40"/>
    <p:sldId id="308" r:id="rId41"/>
    <p:sldId id="287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935" autoAdjust="0"/>
  </p:normalViewPr>
  <p:slideViewPr>
    <p:cSldViewPr>
      <p:cViewPr varScale="1">
        <p:scale>
          <a:sx n="79" d="100"/>
          <a:sy n="79" d="100"/>
        </p:scale>
        <p:origin x="-11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76A073-ADAF-42B3-85B1-7832D34C7EBA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F0E93F-4E00-46AA-8B97-934292CBA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76A073-ADAF-42B3-85B1-7832D34C7EBA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F0E93F-4E00-46AA-8B97-934292CBA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76A073-ADAF-42B3-85B1-7832D34C7EBA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F0E93F-4E00-46AA-8B97-934292CBA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76A073-ADAF-42B3-85B1-7832D34C7EBA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F0E93F-4E00-46AA-8B97-934292CBA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76A073-ADAF-42B3-85B1-7832D34C7EBA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F0E93F-4E00-46AA-8B97-934292CBA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76A073-ADAF-42B3-85B1-7832D34C7EBA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F0E93F-4E00-46AA-8B97-934292CBA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76A073-ADAF-42B3-85B1-7832D34C7EBA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F0E93F-4E00-46AA-8B97-934292CBA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76A073-ADAF-42B3-85B1-7832D34C7EBA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F0E93F-4E00-46AA-8B97-934292CBA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76A073-ADAF-42B3-85B1-7832D34C7EBA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F0E93F-4E00-46AA-8B97-934292CBA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76A073-ADAF-42B3-85B1-7832D34C7EBA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F0E93F-4E00-46AA-8B97-934292CBA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76A073-ADAF-42B3-85B1-7832D34C7EBA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F0E93F-4E00-46AA-8B97-934292CBA8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176A073-ADAF-42B3-85B1-7832D34C7EBA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0F0E93F-4E00-46AA-8B97-934292CBA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annazimorodok.ru/wp-content/uploads/2014/01/allfons-e1392967771251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 ?><Relationships xmlns="http://schemas.openxmlformats.org/package/2006/relationships"><Relationship Id="rId2" Target="../media/image1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s://podelki-doma.ru/podelki/iz-nitok/mandala-snezhinka-master-klass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dazan.spb.ru/budhism/mandala/-" TargetMode="External"/><Relationship Id="rId2" Type="http://schemas.openxmlformats.org/officeDocument/2006/relationships/hyperlink" Target="http://ru.wikipedia.org/wiki/%D0%96%D1%83%D0%BA%D0%BE%D0%B2%D1%81%D0%BA%D0%B0%D1%8F,_%D0%9D%D0%B0%D1%82%D0%B0%D0%BB%D1%8C%D1%8F_%D0%9B%D1%8C%D0%B2%D0%BE%D0%B2%D0%BD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?lr=1095" TargetMode="External"/><Relationship Id="rId5" Type="http://schemas.openxmlformats.org/officeDocument/2006/relationships/hyperlink" Target="http://images.yandex.ru/yandsearch?text" TargetMode="External"/><Relationship Id="rId4" Type="http://schemas.openxmlformats.org/officeDocument/2006/relationships/hyperlink" Target="http://www.berzinarchives.com/web/ru/archives/advanced/tantra/level1_getting_started/meaning_use_mandala.htm" TargetMode="Externa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6632"/>
            <a:ext cx="7772400" cy="4248472"/>
          </a:xfrm>
        </p:spPr>
        <p:txBody>
          <a:bodyPr>
            <a:normAutofit fontScale="90000"/>
          </a:bodyPr>
          <a:lstStyle/>
          <a:p>
            <a:pPr algn="ctr">
              <a:lnSpc>
                <a:spcPct val="110000"/>
              </a:lnSpc>
              <a:spcAft>
                <a:spcPts val="975"/>
              </a:spcAft>
            </a:pP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Муниципальное  бюджетное образовательное учреждение </a:t>
            </a:r>
            <a:b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000" dirty="0" err="1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Тыгдинской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средней общеобразовательной школы </a:t>
            </a:r>
            <a:b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с. Тыгда, </a:t>
            </a:r>
            <a:r>
              <a:rPr lang="ru-RU" sz="2000" dirty="0" err="1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Магдагачинского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района, Амурской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области</a:t>
            </a:r>
            <a:r>
              <a:rPr lang="ru-RU" sz="20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0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8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8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3600" b="1" dirty="0" smtClean="0">
                <a:ln>
                  <a:solidFill>
                    <a:schemeClr val="tx1"/>
                  </a:solidFill>
                </a:ln>
              </a:rPr>
              <a:t>Творческий проект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6700" b="1" dirty="0" smtClean="0">
                <a:solidFill>
                  <a:srgbClr val="C00000"/>
                </a:solidFill>
              </a:rPr>
              <a:t>«</a:t>
            </a:r>
            <a:r>
              <a:rPr lang="ru-RU" sz="6700" b="1" dirty="0" err="1" smtClean="0">
                <a:solidFill>
                  <a:srgbClr val="C00000"/>
                </a:solidFill>
              </a:rPr>
              <a:t>Мандала</a:t>
            </a:r>
            <a:r>
              <a:rPr lang="ru-RU" sz="6700" b="1" dirty="0" smtClean="0">
                <a:solidFill>
                  <a:srgbClr val="C00000"/>
                </a:solidFill>
              </a:rPr>
              <a:t>         Победы»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509120"/>
            <a:ext cx="7272808" cy="1728192"/>
          </a:xfrm>
        </p:spPr>
        <p:txBody>
          <a:bodyPr>
            <a:noAutofit/>
          </a:bodyPr>
          <a:lstStyle/>
          <a:p>
            <a:r>
              <a:rPr lang="ru-RU" sz="1800" dirty="0" smtClean="0"/>
              <a:t>                                                      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Иванова  Ирина,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обучающаяся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«Б» класса, 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МОБУ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Тыгдинская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СОШ 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Уткина Л.П.,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ИЗО</a:t>
            </a:r>
          </a:p>
          <a:p>
            <a:r>
              <a:rPr lang="ru-RU" sz="1800" dirty="0"/>
              <a:t> </a:t>
            </a:r>
          </a:p>
          <a:p>
            <a:r>
              <a:rPr lang="ru-RU" sz="1800" dirty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04664"/>
            <a:ext cx="8229600" cy="302433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Мандалы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рисуют красками, мелками и карандашами на ткани, асфальте и бумаге, их создают из разноцветного песка и пыли, ярких цветов, стекла и красивых камней, вырезают из дерева, гравируют на камне и плетут с помощью ниточек и палочек. Плетеные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мандалы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являются одной из самых древних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обережных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кукол,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широко распространенных по всему миру, — их можно встретить в странах Африки и Америки, на территории России, Тибета, Индии и Ирана.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139952" y="3861048"/>
            <a:ext cx="48245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Плетеная </a:t>
            </a:r>
            <a:r>
              <a:rPr lang="ru-RU" sz="2400" b="1" dirty="0" err="1">
                <a:solidFill>
                  <a:srgbClr val="C00000"/>
                </a:solidFill>
              </a:rPr>
              <a:t>мандала</a:t>
            </a:r>
            <a:r>
              <a:rPr lang="ru-RU" sz="2400" b="1" dirty="0">
                <a:solidFill>
                  <a:srgbClr val="C00000"/>
                </a:solidFill>
              </a:rPr>
              <a:t> —древнейшая </a:t>
            </a:r>
            <a:r>
              <a:rPr lang="ru-RU" sz="2400" b="1" dirty="0" err="1">
                <a:solidFill>
                  <a:srgbClr val="C00000"/>
                </a:solidFill>
              </a:rPr>
              <a:t>обережная</a:t>
            </a:r>
            <a:r>
              <a:rPr lang="ru-RU" sz="2400" b="1" dirty="0">
                <a:solidFill>
                  <a:srgbClr val="C00000"/>
                </a:solidFill>
              </a:rPr>
              <a:t> кукла Земли</a:t>
            </a:r>
            <a:r>
              <a:rPr lang="ru-RU" sz="2400" dirty="0">
                <a:solidFill>
                  <a:srgbClr val="C00000"/>
                </a:solidFill>
              </a:rPr>
              <a:t/>
            </a:r>
            <a:br>
              <a:rPr lang="ru-RU" sz="2400" dirty="0">
                <a:solidFill>
                  <a:srgbClr val="C00000"/>
                </a:solidFill>
              </a:rPr>
            </a:b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5" name="Объект 3" descr="allfons">
            <a:hlinkClick r:id="rId2"/>
          </p:cNvPr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29000"/>
            <a:ext cx="3384376" cy="26812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1164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5" name="Picture 3" descr="C:\Users\BOSS\Pictures\Образцы МАНДАЛ\Творения из мандал\1341420750_1341419518_1341240118_44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527344"/>
            <a:ext cx="3384376" cy="2757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16" name="Picture 4" descr="C:\Users\BOSS\Pictures\Образцы МАНДАЛ\Творения из мандал\79708141_large_KathyKlein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356992"/>
            <a:ext cx="7599639" cy="321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235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lang="ru-RU" smtClean="0"/>
              <a:t>	</a:t>
            </a:r>
            <a:endParaRPr dirty="0"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76672"/>
            <a:ext cx="3888432" cy="5760640"/>
          </a:xfrm>
        </p:spPr>
        <p:txBody>
          <a:bodyPr>
            <a:normAutofit fontScale="25000" lnSpcReduction="20000"/>
          </a:bodyPr>
          <a:lstStyle/>
          <a:p>
            <a:pPr fontAlgn="base" indent="0" marL="0">
              <a:buNone/>
            </a:pPr>
            <a:r>
              <a:rPr dirty="0" lang="ru-RU" smtClean="0" sz="3400"/>
              <a:t>  </a:t>
            </a:r>
            <a:r>
              <a:rPr b="1" dirty="0" lang="ru-RU" smtClean="0" sz="8000">
                <a:latin charset="0" pitchFamily="18" typeface="Times New Roman"/>
                <a:cs charset="0" pitchFamily="18" typeface="Times New Roman"/>
              </a:rPr>
              <a:t>Славяне </a:t>
            </a:r>
            <a:r>
              <a:rPr b="1" dirty="0" lang="ru-RU" sz="8000">
                <a:latin charset="0" pitchFamily="18" typeface="Times New Roman"/>
                <a:cs charset="0" pitchFamily="18" typeface="Times New Roman"/>
              </a:rPr>
              <a:t>плели квадратные </a:t>
            </a:r>
            <a:r>
              <a:rPr b="1" dirty="0" err="1" lang="ru-RU" sz="8000">
                <a:latin charset="0" pitchFamily="18" typeface="Times New Roman"/>
                <a:cs charset="0" pitchFamily="18" typeface="Times New Roman"/>
              </a:rPr>
              <a:t>мандалы</a:t>
            </a:r>
            <a:r>
              <a:rPr b="1" dirty="0" lang="ru-RU" sz="8000">
                <a:latin charset="0" pitchFamily="18" typeface="Times New Roman"/>
                <a:cs charset="0" pitchFamily="18" typeface="Times New Roman"/>
              </a:rPr>
              <a:t> «Божье Око» для защиты дома от темных сил, вешая их около входной двери, окон, в красном углу и даже над люлькой младенца. Они верили, что человек с дурным глазом, увидев яркий, веселый и красивый предмет, позабудет о своих недобрых намерениях и не причинит никакого вреда ребенку. </a:t>
            </a:r>
            <a:r>
              <a:rPr b="1" dirty="0" err="1" lang="ru-RU" smtClean="0" sz="8000">
                <a:latin charset="0" pitchFamily="18" typeface="Times New Roman"/>
                <a:cs charset="0" pitchFamily="18" typeface="Times New Roman"/>
              </a:rPr>
              <a:t>Мандалы</a:t>
            </a:r>
            <a:r>
              <a:rPr b="1" dirty="0" lang="ru-RU" smtClean="0" sz="8000">
                <a:latin charset="0" pitchFamily="18" typeface="Times New Roman"/>
                <a:cs charset="0" pitchFamily="18" typeface="Times New Roman"/>
              </a:rPr>
              <a:t> </a:t>
            </a:r>
            <a:r>
              <a:rPr b="1" dirty="0" lang="ru-RU" sz="8000">
                <a:latin charset="0" pitchFamily="18" typeface="Times New Roman"/>
                <a:cs charset="0" pitchFamily="18" typeface="Times New Roman"/>
              </a:rPr>
              <a:t>плели на небольших березовых палочках шерстяными нитками, используя в качестве основных цветов белый, желтый, красный и черный. По древнему поверью именно в ярких шерстяных ниточках запутывались недобрые духи, любящие все пестрое и выразительное.</a:t>
            </a:r>
          </a:p>
          <a:p>
            <a:endParaRPr dirty="0" lang="ru-RU" sz="4800"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C:\Users\BOSS\Pictures\Образцы МАНДАЛ\Творения из мандал\100519400_000rq9bx.jpg" id="4" name="Picture 4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"/>
          <a:stretch>
            <a:fillRect/>
          </a:stretch>
        </p:blipFill>
        <p:spPr bwMode="auto">
          <a:xfrm>
            <a:off x="4572000" y="1345717"/>
            <a:ext cx="3924944" cy="3641633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4010222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206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Коренные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жители Америки создавали песочные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мандалы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расчерчивая поверхность необычными символами. Также они выбивали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мандалы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из камня, создавая колоссальные архитектурные произведения.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Знаменитый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ацтекский календарь тоже является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мандалой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 Он символизирует хронометраж и религиозное мировоззрение древнего индейского народа.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Объект 3" descr="http://mirsovetov.ru/images/3381/3.jp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356992"/>
            <a:ext cx="3096344" cy="27363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5650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183880" cy="162762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Символика форм в рисунке </a:t>
            </a:r>
            <a:r>
              <a:rPr lang="ru-RU" dirty="0" err="1" smtClean="0">
                <a:solidFill>
                  <a:srgbClr val="C00000"/>
                </a:solidFill>
              </a:rPr>
              <a:t>мандалы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183880" cy="418795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Создавая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мандалу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, мы всегда создаём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и свои персональные символы, отражающие то, чем мы являемся в настоящее время. Но существует и традиционное значение основных символов и форм составляющих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мандалы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, которые следует знать:</a:t>
            </a:r>
          </a:p>
          <a:p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836712"/>
            <a:ext cx="8183880" cy="5124056"/>
          </a:xfrm>
        </p:spPr>
        <p:txBody>
          <a:bodyPr>
            <a:normAutofit fontScale="85000" lnSpcReduction="10000"/>
          </a:bodyPr>
          <a:lstStyle/>
          <a:p>
            <a:r>
              <a:rPr lang="ru-RU" sz="3000" b="1" dirty="0" smtClean="0">
                <a:solidFill>
                  <a:srgbClr val="C00000"/>
                </a:solidFill>
              </a:rPr>
              <a:t>Круг</a:t>
            </a:r>
            <a:r>
              <a:rPr lang="ru-RU" sz="3000" b="1" dirty="0" smtClean="0"/>
              <a:t>-</a:t>
            </a:r>
            <a:r>
              <a:rPr lang="ru-RU" sz="3000" dirty="0" smtClean="0"/>
              <a:t> </a:t>
            </a:r>
            <a:r>
              <a:rPr lang="ru-RU" sz="3000" b="1" dirty="0" smtClean="0"/>
              <a:t>означает целостность и защищённость, равновесие и порядок;</a:t>
            </a:r>
          </a:p>
          <a:p>
            <a:r>
              <a:rPr lang="ru-RU" sz="3000" b="1" dirty="0" smtClean="0">
                <a:solidFill>
                  <a:srgbClr val="C00000"/>
                </a:solidFill>
              </a:rPr>
              <a:t>Крест</a:t>
            </a:r>
            <a:r>
              <a:rPr lang="ru-RU" sz="3000" b="1" dirty="0" smtClean="0"/>
              <a:t>-</a:t>
            </a:r>
            <a:r>
              <a:rPr lang="ru-RU" sz="3000" dirty="0" smtClean="0"/>
              <a:t> </a:t>
            </a:r>
            <a:r>
              <a:rPr lang="ru-RU" sz="3000" b="1" dirty="0" smtClean="0"/>
              <a:t>указывает на нерешительность человека;</a:t>
            </a:r>
          </a:p>
          <a:p>
            <a:r>
              <a:rPr lang="ru-RU" sz="3000" b="1" dirty="0" smtClean="0">
                <a:solidFill>
                  <a:srgbClr val="C00000"/>
                </a:solidFill>
              </a:rPr>
              <a:t>Пятиконечная звезда-</a:t>
            </a:r>
            <a:r>
              <a:rPr lang="ru-RU" sz="3000" dirty="0" smtClean="0">
                <a:solidFill>
                  <a:srgbClr val="C00000"/>
                </a:solidFill>
              </a:rPr>
              <a:t> </a:t>
            </a:r>
            <a:r>
              <a:rPr lang="ru-RU" sz="3000" b="1" dirty="0" smtClean="0"/>
              <a:t>говорит об уверенности в себе;</a:t>
            </a:r>
          </a:p>
          <a:p>
            <a:r>
              <a:rPr lang="ru-RU" sz="3000" b="1" dirty="0" smtClean="0">
                <a:solidFill>
                  <a:srgbClr val="C00000"/>
                </a:solidFill>
              </a:rPr>
              <a:t>Квадрат</a:t>
            </a:r>
            <a:r>
              <a:rPr lang="ru-RU" sz="3000" b="1" dirty="0" smtClean="0"/>
              <a:t>-</a:t>
            </a:r>
            <a:r>
              <a:rPr lang="ru-RU" sz="3000" dirty="0" smtClean="0"/>
              <a:t> </a:t>
            </a:r>
            <a:r>
              <a:rPr lang="ru-RU" sz="3000" b="1" dirty="0" smtClean="0"/>
              <a:t>означает движение энергии;</a:t>
            </a:r>
          </a:p>
          <a:p>
            <a:r>
              <a:rPr lang="ru-RU" sz="3000" dirty="0" smtClean="0"/>
              <a:t> </a:t>
            </a:r>
            <a:r>
              <a:rPr lang="ru-RU" sz="2600" b="1" dirty="0" smtClean="0">
                <a:solidFill>
                  <a:srgbClr val="C00000"/>
                </a:solidFill>
              </a:rPr>
              <a:t>Треугольник, пятиугольник </a:t>
            </a:r>
            <a:r>
              <a:rPr lang="ru-RU" sz="2600" b="1" dirty="0" smtClean="0"/>
              <a:t>-</a:t>
            </a:r>
            <a:r>
              <a:rPr lang="ru-RU" sz="2600" dirty="0" smtClean="0"/>
              <a:t> его символика зависит от положения вершины. Так, если вершина  направлена вверх, </a:t>
            </a:r>
            <a:r>
              <a:rPr lang="ru-RU" sz="2600" b="1" dirty="0" smtClean="0"/>
              <a:t>это означает</a:t>
            </a:r>
            <a:r>
              <a:rPr lang="ru-RU" sz="2600" dirty="0" smtClean="0"/>
              <a:t> </a:t>
            </a:r>
            <a:r>
              <a:rPr lang="ru-RU" sz="2600" b="1" dirty="0" smtClean="0"/>
              <a:t>мужественность,</a:t>
            </a:r>
            <a:r>
              <a:rPr lang="ru-RU" sz="2600" dirty="0" smtClean="0"/>
              <a:t> силу жизни, движение, стремление к созиданию, если вниз – разрушение.</a:t>
            </a:r>
            <a:endParaRPr lang="ru-RU" sz="3900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183880" cy="1384216"/>
          </a:xfrm>
        </p:spPr>
        <p:txBody>
          <a:bodyPr>
            <a:normAutofit fontScale="90000"/>
          </a:bodyPr>
          <a:lstStyle/>
          <a:p>
            <a:pPr algn="ctr"/>
            <a:r>
              <a:rPr dirty="0" lang="ru-RU" smtClean="0" sz="2700">
                <a:solidFill>
                  <a:srgbClr val="C00000"/>
                </a:solidFill>
              </a:rPr>
              <a:t>По количеству лучей и форме </a:t>
            </a:r>
            <a:r>
              <a:rPr dirty="0" err="1" lang="ru-RU" smtClean="0" sz="2700">
                <a:solidFill>
                  <a:srgbClr val="C00000"/>
                </a:solidFill>
              </a:rPr>
              <a:t>мандалы</a:t>
            </a:r>
            <a:r>
              <a:rPr dirty="0" lang="ru-RU" smtClean="0" sz="2700">
                <a:solidFill>
                  <a:srgbClr val="C00000"/>
                </a:solidFill>
              </a:rPr>
              <a:t> бывают:</a:t>
            </a:r>
            <a:r>
              <a:rPr dirty="0" lang="ru-RU" smtClean="0">
                <a:solidFill>
                  <a:srgbClr val="C00000"/>
                </a:solidFill>
              </a:rPr>
              <a:t/>
            </a:r>
            <a:br>
              <a:rPr dirty="0" lang="ru-RU" smtClean="0">
                <a:solidFill>
                  <a:srgbClr val="C00000"/>
                </a:solidFill>
              </a:rPr>
            </a:br>
            <a:endParaRPr dirty="0" lang="ru-RU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183880" cy="4980040"/>
          </a:xfrm>
        </p:spPr>
        <p:txBody>
          <a:bodyPr>
            <a:normAutofit/>
          </a:bodyPr>
          <a:lstStyle/>
          <a:p>
            <a:r>
              <a:rPr b="1" dirty="0" lang="ru-RU" smtClean="0">
                <a:latin charset="0" pitchFamily="18" typeface="Times New Roman"/>
                <a:cs charset="0" pitchFamily="18" typeface="Times New Roman"/>
              </a:rPr>
              <a:t>Квадратные,</a:t>
            </a:r>
            <a:r>
              <a:rPr dirty="0" lang="ru-RU" smtClean="0">
                <a:latin charset="0" pitchFamily="18" typeface="Times New Roman"/>
                <a:cs charset="0" pitchFamily="18" typeface="Times New Roman"/>
              </a:rPr>
              <a:t> </a:t>
            </a:r>
            <a:r>
              <a:rPr b="1" dirty="0" err="1" lang="ru-RU" smtClean="0">
                <a:latin charset="0" pitchFamily="18" typeface="Times New Roman"/>
                <a:cs charset="0" pitchFamily="18" typeface="Times New Roman"/>
              </a:rPr>
              <a:t>шестилучевые</a:t>
            </a:r>
            <a:r>
              <a:rPr b="1" dirty="0" lang="ru-RU" smtClean="0">
                <a:latin charset="0" pitchFamily="18" typeface="Times New Roman"/>
                <a:cs charset="0" pitchFamily="18" typeface="Times New Roman"/>
              </a:rPr>
              <a:t>, </a:t>
            </a:r>
            <a:r>
              <a:rPr b="1" dirty="0" err="1" lang="ru-RU" smtClean="0">
                <a:latin charset="0" pitchFamily="18" typeface="Times New Roman"/>
                <a:cs charset="0" pitchFamily="18" typeface="Times New Roman"/>
              </a:rPr>
              <a:t>двенадцатилучевые</a:t>
            </a:r>
            <a:r>
              <a:rPr b="1" dirty="0" lang="ru-RU" smtClean="0">
                <a:latin charset="0" pitchFamily="18" typeface="Times New Roman"/>
                <a:cs charset="0" pitchFamily="18" typeface="Times New Roman"/>
              </a:rPr>
              <a:t>, </a:t>
            </a:r>
            <a:r>
              <a:rPr b="1" dirty="0" err="1" lang="ru-RU" smtClean="0">
                <a:latin charset="0" pitchFamily="18" typeface="Times New Roman"/>
                <a:cs charset="0" pitchFamily="18" typeface="Times New Roman"/>
              </a:rPr>
              <a:t>десятилучевые</a:t>
            </a:r>
            <a:r>
              <a:rPr b="1" dirty="0" lang="ru-RU" smtClean="0">
                <a:latin charset="0" pitchFamily="18" typeface="Times New Roman"/>
                <a:cs charset="0" pitchFamily="18" typeface="Times New Roman"/>
              </a:rPr>
              <a:t> и другие</a:t>
            </a:r>
            <a:endParaRPr dirty="0" lang="ru-RU"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D:\Мои документы\Downloads\19.jpg" id="4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467544" y="2420888"/>
            <a:ext cx="3168352" cy="3135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D:\Мои документы\Downloads\518.jpg" id="5" name="Picture 2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 rot="1121864">
            <a:off x="3455146" y="2672187"/>
            <a:ext cx="295232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nEMRP4f3VZY" id="6" name="Рисунок 5"/>
          <p:cNvPicPr/>
          <p:nvPr/>
        </p:nvPicPr>
        <p:blipFill>
          <a:blip cstate="print" r:embed="rId4"/>
          <a:srcRect l="178" r="185" t="322"/>
          <a:stretch>
            <a:fillRect/>
          </a:stretch>
        </p:blipFill>
        <p:spPr bwMode="auto">
          <a:xfrm rot="1160618">
            <a:off x="6310108" y="2628700"/>
            <a:ext cx="2520280" cy="2323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18" presetSubtype="1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trips(downLeft)" transition="in">
                                      <p:cBhvr>
                                        <p:cTn dur="500" id="7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4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in">
                                      <p:cBhvr>
                                        <p:cTn dur="500" id="12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183880" cy="10515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Значение  цветов: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628800"/>
            <a:ext cx="8183880" cy="498004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Красный</a:t>
            </a:r>
            <a:r>
              <a:rPr lang="ru-RU" sz="2400" b="1" dirty="0" smtClean="0"/>
              <a:t> -</a:t>
            </a:r>
            <a:r>
              <a:rPr lang="en-US" sz="2400" dirty="0" smtClean="0"/>
              <a:t>  </a:t>
            </a:r>
            <a:r>
              <a:rPr lang="ru-RU" sz="2400" b="1" dirty="0" smtClean="0"/>
              <a:t>яркость, динамизм, подвижность</a:t>
            </a:r>
            <a:r>
              <a:rPr lang="ru-RU" sz="1800" b="1" dirty="0" smtClean="0"/>
              <a:t>;</a:t>
            </a:r>
          </a:p>
          <a:p>
            <a:r>
              <a:rPr lang="en-US" sz="2000" b="1" dirty="0" smtClean="0">
                <a:solidFill>
                  <a:srgbClr val="FF3300"/>
                </a:solidFill>
              </a:rPr>
              <a:t> </a:t>
            </a:r>
            <a:r>
              <a:rPr lang="ru-RU" sz="20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Оранжевый-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en-US" sz="2000" b="1" dirty="0" smtClean="0"/>
              <a:t> </a:t>
            </a:r>
            <a:r>
              <a:rPr lang="ru-RU" sz="2000" b="1" dirty="0" smtClean="0"/>
              <a:t>обозначает опору и стабильность, надежность, символ  настоящей власти;</a:t>
            </a:r>
          </a:p>
          <a:p>
            <a:r>
              <a:rPr lang="en-US" sz="20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Жёлтый</a:t>
            </a:r>
            <a:r>
              <a:rPr lang="en-US" sz="2000" b="1" dirty="0" smtClean="0">
                <a:solidFill>
                  <a:srgbClr val="FFC000"/>
                </a:solidFill>
              </a:rPr>
              <a:t>-</a:t>
            </a:r>
            <a:r>
              <a:rPr lang="en-US" sz="2000" b="1" dirty="0" smtClean="0"/>
              <a:t> </a:t>
            </a:r>
            <a:r>
              <a:rPr lang="en-US" sz="2000" b="1" dirty="0" err="1" smtClean="0"/>
              <a:t>эне</a:t>
            </a:r>
            <a:r>
              <a:rPr lang="ru-RU" sz="2000" b="1" dirty="0" smtClean="0"/>
              <a:t>р</a:t>
            </a:r>
            <a:r>
              <a:rPr lang="en-US" sz="2000" b="1" dirty="0" err="1" smtClean="0"/>
              <a:t>гия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знания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обучения</a:t>
            </a:r>
            <a:r>
              <a:rPr lang="ru-RU" sz="2000" b="1" dirty="0" smtClean="0"/>
              <a:t>;</a:t>
            </a:r>
          </a:p>
          <a:p>
            <a:r>
              <a:rPr lang="en-US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Белый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en-US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цвет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smtClean="0"/>
              <a:t>– </a:t>
            </a:r>
            <a:r>
              <a:rPr lang="en-US" sz="2000" b="1" dirty="0" err="1" smtClean="0"/>
              <a:t>символ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чистоты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мудрости</a:t>
            </a:r>
            <a:r>
              <a:rPr lang="ru-RU" sz="2000" b="1" dirty="0" smtClean="0"/>
              <a:t>;</a:t>
            </a:r>
          </a:p>
          <a:p>
            <a:r>
              <a:rPr lang="en-US" sz="2000" dirty="0" smtClean="0"/>
              <a:t>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Черный цвет  </a:t>
            </a:r>
            <a:r>
              <a:rPr lang="ru-RU" sz="2000" b="1" dirty="0" smtClean="0"/>
              <a:t>-обозначает авторитетность и весомость;</a:t>
            </a:r>
          </a:p>
          <a:p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Зелёный</a:t>
            </a:r>
            <a:r>
              <a:rPr lang="en-US" sz="2000" b="1" dirty="0" smtClean="0"/>
              <a:t> </a:t>
            </a:r>
            <a:r>
              <a:rPr lang="ru-RU" sz="2000" b="1" dirty="0" smtClean="0"/>
              <a:t>цвет отвечает за созидательные и целительные силы в человеке;</a:t>
            </a:r>
          </a:p>
          <a:p>
            <a:r>
              <a:rPr lang="en-US" sz="2000" b="1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Голубой</a:t>
            </a:r>
            <a:r>
              <a:rPr lang="en-US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en-US" sz="2000" b="1" dirty="0" err="1" smtClean="0"/>
              <a:t>цвет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является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символом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бесконечности</a:t>
            </a:r>
            <a:r>
              <a:rPr lang="ru-RU" sz="2000" b="1" dirty="0" smtClean="0"/>
              <a:t>;</a:t>
            </a:r>
          </a:p>
          <a:p>
            <a:r>
              <a:rPr lang="ru-RU" sz="2000" b="1" dirty="0" smtClean="0"/>
              <a:t> и другие</a:t>
            </a:r>
          </a:p>
          <a:p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183880" cy="718904"/>
          </a:xfrm>
        </p:spPr>
        <p:txBody>
          <a:bodyPr/>
          <a:lstStyle/>
          <a:p>
            <a:pPr algn="ctr"/>
            <a:r>
              <a:rPr dirty="0" lang="ru-RU" smtClean="0">
                <a:solidFill>
                  <a:srgbClr val="C00000"/>
                </a:solidFill>
              </a:rPr>
              <a:t>Банк идей</a:t>
            </a:r>
            <a:endParaRPr dirty="0" lang="ru-RU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196752"/>
            <a:ext cx="8183880" cy="50405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dirty="0" lang="ru-RU" smtClean="0" sz="1800"/>
              <a:t>    Я рассмотрела большое количество различных  </a:t>
            </a:r>
            <a:r>
              <a:rPr dirty="0" err="1" lang="ru-RU" smtClean="0" sz="1800"/>
              <a:t>мандал</a:t>
            </a:r>
            <a:r>
              <a:rPr dirty="0" lang="ru-RU" smtClean="0" sz="1800"/>
              <a:t>:</a:t>
            </a:r>
          </a:p>
          <a:p>
            <a:r>
              <a:rPr dirty="0" err="1" lang="ru-RU" smtClean="0" sz="1800"/>
              <a:t>Мандала</a:t>
            </a:r>
            <a:r>
              <a:rPr dirty="0" lang="ru-RU" smtClean="0" sz="1800"/>
              <a:t> на камне; </a:t>
            </a:r>
          </a:p>
          <a:p>
            <a:r>
              <a:rPr dirty="0" err="1" lang="ru-RU" smtClean="0" sz="1800"/>
              <a:t>Мандала</a:t>
            </a:r>
            <a:r>
              <a:rPr dirty="0" lang="ru-RU" smtClean="0" sz="1800"/>
              <a:t> на холсте;</a:t>
            </a:r>
          </a:p>
          <a:p>
            <a:r>
              <a:rPr dirty="0" err="1" lang="ru-RU" smtClean="0" sz="1800"/>
              <a:t>Мандала</a:t>
            </a:r>
            <a:r>
              <a:rPr dirty="0" lang="ru-RU" smtClean="0" sz="1800"/>
              <a:t> плетённая. </a:t>
            </a:r>
          </a:p>
          <a:p>
            <a:pPr>
              <a:buNone/>
            </a:pPr>
            <a:r>
              <a:rPr dirty="0" lang="ru-RU" smtClean="0" sz="1800"/>
              <a:t> </a:t>
            </a:r>
          </a:p>
          <a:p>
            <a:endParaRPr dirty="0" lang="ru-RU" smtClean="0" sz="1800"/>
          </a:p>
          <a:p>
            <a:endParaRPr dirty="0" lang="ru-RU" smtClean="0" sz="1800"/>
          </a:p>
          <a:p>
            <a:pPr>
              <a:buNone/>
            </a:pPr>
            <a:endParaRPr dirty="0" lang="ru-RU" smtClean="0" sz="1800"/>
          </a:p>
          <a:p>
            <a:pPr>
              <a:buNone/>
            </a:pPr>
            <a:endParaRPr dirty="0" lang="ru-RU" smtClean="0" sz="1800"/>
          </a:p>
          <a:p>
            <a:pPr>
              <a:buNone/>
            </a:pPr>
            <a:endParaRPr dirty="0" lang="ru-RU" smtClean="0" sz="1800"/>
          </a:p>
          <a:p>
            <a:pPr>
              <a:buNone/>
            </a:pPr>
            <a:endParaRPr dirty="0" lang="ru-RU" smtClean="0" sz="1800"/>
          </a:p>
          <a:p>
            <a:pPr>
              <a:buNone/>
            </a:pPr>
            <a:r>
              <a:rPr dirty="0" lang="ru-RU" smtClean="0" sz="1800"/>
              <a:t>    Для моей идеи, чтобы сплести </a:t>
            </a:r>
            <a:r>
              <a:rPr dirty="0" err="1" lang="ru-RU" smtClean="0" sz="1800"/>
              <a:t>мандалу</a:t>
            </a:r>
            <a:r>
              <a:rPr dirty="0" lang="ru-RU" smtClean="0" sz="1800"/>
              <a:t> Победы, понадобятся символы Великой Отечественной войны: пятиконечная звезда, георгиевская лента.  </a:t>
            </a:r>
            <a:r>
              <a:rPr dirty="0" err="1" lang="ru-RU" smtClean="0" sz="1800"/>
              <a:t>Десятилучевая</a:t>
            </a:r>
            <a:r>
              <a:rPr dirty="0" lang="ru-RU" smtClean="0" sz="1800"/>
              <a:t> форма должна подойти. </a:t>
            </a:r>
          </a:p>
          <a:p>
            <a:endParaRPr dirty="0" lang="ru-RU"/>
          </a:p>
        </p:txBody>
      </p:sp>
      <p:pic>
        <p:nvPicPr>
          <p:cNvPr descr="IMG_816" id="4" name="Рисунок 3"/>
          <p:cNvPicPr/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6156176" y="2708920"/>
            <a:ext cx="1944216" cy="1838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админ\Desktop\wysiwyg_______-_______-1.jpg" id="2051" name="Picture 3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1043608" y="2636912"/>
            <a:ext cx="1944216" cy="1944216"/>
          </a:xfrm>
          <a:prstGeom prst="rect">
            <a:avLst/>
          </a:prstGeom>
          <a:noFill/>
        </p:spPr>
      </p:pic>
      <p:pic>
        <p:nvPicPr>
          <p:cNvPr descr="C:\Users\админ\Desktop\искусство-точки-вектора-мандалы-аборигенная-картина-ретро-люди-104843955.jpg" id="7" name="Рисунок 6"/>
          <p:cNvPicPr/>
          <p:nvPr/>
        </p:nvPicPr>
        <p:blipFill>
          <a:blip cstate="print" r:embed="rId4"/>
          <a:srcRect b="160"/>
          <a:stretch>
            <a:fillRect/>
          </a:stretch>
        </p:blipFill>
        <p:spPr bwMode="auto">
          <a:xfrm>
            <a:off x="3419872" y="2636912"/>
            <a:ext cx="2160240" cy="1983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183880" cy="151216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Символы Победы в Великой Отечественной войне: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96752"/>
            <a:ext cx="6624736" cy="5184576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      Любая война имеет свои символы. Символом Победы могут быть битвы, оружие, плакаты, люди, совершившие подвиг, военачальники. Рассмотрим символы Победы Великой Отечественной войны.</a:t>
            </a: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       Для конструкции моей </a:t>
            </a:r>
            <a:r>
              <a:rPr lang="ru-RU" sz="3800" b="1" dirty="0" err="1" smtClean="0">
                <a:latin typeface="Times New Roman" pitchFamily="18" charset="0"/>
                <a:cs typeface="Times New Roman" pitchFamily="18" charset="0"/>
              </a:rPr>
              <a:t>мандалы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понадобятся следующие символы:</a:t>
            </a: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9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Георгиевская ленточка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   Георгиевские ленты считаются уникальным символом среди многочисленных наград и отличий частей Российской армии. Два цвета ленты — жёлтый и чёрный — символизируют мужество и доблесть, отражают пламя огня и цвета пороха</a:t>
            </a:r>
          </a:p>
          <a:p>
            <a:pPr>
              <a:buNone/>
            </a:pP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    «Звезда» -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это опознавательный знак вооруженных сил государства. Он необходим для того, чтобы издалека отличать своих бойцов и технику от вражеских. Высшей боевой наградой во время Великой Отечественной войны была медаль «Золотая Звезда». Она вручалась Героям Советского союза. Более 11 тысяч  воинов армии и флота получили это высокое звание.</a:t>
            </a:r>
          </a:p>
          <a:p>
            <a:pPr>
              <a:buNone/>
            </a:pP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«Орден Отечественной войны»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Символом Победы можно считать Орден Отечественной войны. Военный орден СССР, учреждённый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Указом Президиума Верховного Совета СССР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«Об учреждении Ордена Отечественной Войны 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степени» от  20 мая 1942 года. Орден Отечественной войны — первая советская награда периода Великой Отечественной войны</a:t>
            </a:r>
          </a:p>
          <a:p>
            <a:pPr>
              <a:buNone/>
            </a:pP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C:\Users\dns\Desktop\Ribbon_of_Saint_George_(tied)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1340768"/>
            <a:ext cx="1584176" cy="2399659"/>
          </a:xfrm>
          <a:prstGeom prst="rect">
            <a:avLst/>
          </a:prstGeom>
          <a:noFill/>
        </p:spPr>
      </p:pic>
      <p:pic>
        <p:nvPicPr>
          <p:cNvPr id="5" name="Рисунок 4" descr="C:\Users\dns\Desktop\символ победы\Орден Отечественной войны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3861048"/>
            <a:ext cx="1728192" cy="1736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196752"/>
            <a:ext cx="8183880" cy="304266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b="1" i="1" dirty="0" smtClean="0"/>
              <a:t>«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Не запрещай себе творить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Пусть иногда выходит криво –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Твои нелепые мотивы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Никто не в силах повторить."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  <a:r>
              <a:rPr lang="ru-RU" sz="4000" i="1" dirty="0" err="1" smtClean="0">
                <a:latin typeface="Times New Roman" pitchFamily="18" charset="0"/>
                <a:cs typeface="Times New Roman" pitchFamily="18" charset="0"/>
              </a:rPr>
              <a:t>Эризн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183880" cy="1627624"/>
          </a:xfrm>
        </p:spPr>
        <p:txBody>
          <a:bodyPr>
            <a:normAutofit fontScale="90000"/>
          </a:bodyPr>
          <a:lstStyle/>
          <a:p>
            <a:pPr algn="ctr"/>
            <a:r>
              <a:rPr dirty="0" lang="ru-RU" smtClean="0">
                <a:solidFill>
                  <a:srgbClr val="C00000"/>
                </a:solidFill>
              </a:rPr>
              <a:t/>
            </a:r>
            <a:br>
              <a:rPr dirty="0" lang="ru-RU" smtClean="0">
                <a:solidFill>
                  <a:srgbClr val="C00000"/>
                </a:solidFill>
              </a:rPr>
            </a:br>
            <a:r>
              <a:rPr dirty="0" lang="ru-RU" smtClean="0">
                <a:solidFill>
                  <a:srgbClr val="C00000"/>
                </a:solidFill>
              </a:rPr>
              <a:t>Процесс изготовления </a:t>
            </a:r>
            <a:r>
              <a:rPr dirty="0" err="1" lang="ru-RU" smtClean="0">
                <a:solidFill>
                  <a:srgbClr val="C00000"/>
                </a:solidFill>
              </a:rPr>
              <a:t>мандалы</a:t>
            </a:r>
            <a:r>
              <a:rPr dirty="0" lang="ru-RU" smtClean="0"/>
              <a:t/>
            </a:r>
            <a:br>
              <a:rPr dirty="0" lang="ru-RU" smtClean="0"/>
            </a:br>
            <a:r>
              <a:rPr b="0" dirty="0" lang="ru-RU" smtClean="0" sz="2000">
                <a:solidFill>
                  <a:schemeClr val="tx1"/>
                </a:solidFill>
                <a:latin charset="0" pitchFamily="18" typeface="Times New Roman"/>
                <a:cs charset="0" pitchFamily="18" typeface="Times New Roman"/>
              </a:rPr>
              <a:t>Чтобы ничего не забыть в процессе работы я составила звездочку обдумывания.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/>
            </a:r>
            <a:br>
              <a:rPr dirty="0" lang="ru-RU" smtClean="0" sz="2000">
                <a:latin charset="0" pitchFamily="18" typeface="Times New Roman"/>
                <a:cs charset="0" pitchFamily="18" typeface="Times New Roman"/>
              </a:rPr>
            </a:br>
            <a:endParaRPr dirty="0" lang="ru-RU"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id="3076" name="Picture 4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2"/>
          <a:srcRect b="88" l="129" r="95" t="197"/>
          <a:stretch>
            <a:fillRect/>
          </a:stretch>
        </p:blipFill>
        <p:spPr bwMode="auto">
          <a:xfrm>
            <a:off x="1619672" y="1628800"/>
            <a:ext cx="5544616" cy="4701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183880" cy="1051560"/>
          </a:xfrm>
        </p:spPr>
        <p:txBody>
          <a:bodyPr/>
          <a:lstStyle/>
          <a:p>
            <a:r>
              <a:rPr dirty="0" lang="ru-RU" smtClean="0">
                <a:solidFill>
                  <a:srgbClr val="C00000"/>
                </a:solidFill>
              </a:rPr>
              <a:t>Инструменты и материалы:</a:t>
            </a:r>
            <a:endParaRPr dirty="0" lang="ru-RU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2420888"/>
            <a:ext cx="3528392" cy="2376264"/>
          </a:xfrm>
        </p:spPr>
        <p:txBody>
          <a:bodyPr/>
          <a:lstStyle/>
          <a:p>
            <a:pPr>
              <a:buNone/>
            </a:pPr>
            <a:r>
              <a:rPr b="1" dirty="0" lang="ru-RU" smtClean="0">
                <a:latin charset="0" pitchFamily="18" typeface="Times New Roman"/>
                <a:cs charset="0" pitchFamily="18" typeface="Times New Roman"/>
              </a:rPr>
              <a:t>1.Палочки;</a:t>
            </a:r>
          </a:p>
          <a:p>
            <a:pPr>
              <a:buNone/>
            </a:pPr>
            <a:r>
              <a:rPr b="1" dirty="0" lang="ru-RU" smtClean="0">
                <a:latin charset="0" pitchFamily="18" typeface="Times New Roman"/>
                <a:cs charset="0" pitchFamily="18" typeface="Times New Roman"/>
              </a:rPr>
              <a:t>2. Пряжа;</a:t>
            </a:r>
          </a:p>
          <a:p>
            <a:pPr>
              <a:buNone/>
            </a:pPr>
            <a:r>
              <a:rPr b="1" dirty="0" lang="ru-RU" smtClean="0">
                <a:latin charset="0" pitchFamily="18" typeface="Times New Roman"/>
                <a:cs charset="0" pitchFamily="18" typeface="Times New Roman"/>
              </a:rPr>
              <a:t>3.Ножницы</a:t>
            </a:r>
            <a:endParaRPr b="1" dirty="0" lang="ru-RU"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C:\Users\админ\Desktop\мандала нитки\mandala-9-maya01.jpg" id="1026" name="Picture 2"/>
          <p:cNvPicPr>
            <a:picLocks noChangeArrowheads="1" noChangeAspect="1"/>
          </p:cNvPicPr>
          <p:nvPr/>
        </p:nvPicPr>
        <p:blipFill>
          <a:blip cstate="print" r:embed="rId2"/>
          <a:srcRect t="764"/>
          <a:stretch>
            <a:fillRect/>
          </a:stretch>
        </p:blipFill>
        <p:spPr bwMode="auto">
          <a:xfrm>
            <a:off x="899592" y="4581128"/>
            <a:ext cx="3456384" cy="1052736"/>
          </a:xfrm>
          <a:prstGeom prst="rect">
            <a:avLst/>
          </a:prstGeom>
          <a:noFill/>
        </p:spPr>
      </p:pic>
      <p:pic>
        <p:nvPicPr>
          <p:cNvPr descr="C:\Users\админ\Desktop\проект и\20200219_104349.jpg" id="1027" name="Picture 3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 rot="5400000">
            <a:off x="4186431" y="2014368"/>
            <a:ext cx="4176465" cy="34053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183880" cy="97955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Техника безопасности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00808"/>
            <a:ext cx="8183880" cy="418795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/>
              <a:t>     ТБ при работе  с ножницами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Хранить ножницы в определённом месте;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Передавать ножницы – держа за лезвия кольцами вперёд;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Не держи ножницы остриём вверх;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Держать ножницы справа от рабочего кольцами к себе, сомкнутыми  лезвиями от себя;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Не работай тупыми ножницами и с ослабленным креплением;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Не оставлять ножницы на рабочем месте раскрытыми.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183880" cy="1051560"/>
          </a:xfrm>
        </p:spPr>
        <p:txBody>
          <a:bodyPr/>
          <a:lstStyle/>
          <a:p>
            <a:pPr algn="ctr"/>
            <a:r>
              <a:rPr dirty="0" lang="ru-RU" smtClean="0">
                <a:solidFill>
                  <a:srgbClr val="C00000"/>
                </a:solidFill>
              </a:rPr>
              <a:t>Этапы выполнения работы</a:t>
            </a:r>
            <a:endParaRPr dirty="0" lang="ru-RU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556792"/>
            <a:ext cx="4896544" cy="4547992"/>
          </a:xfrm>
        </p:spPr>
        <p:txBody>
          <a:bodyPr/>
          <a:lstStyle/>
          <a:p>
            <a:pPr indent="-514350" marL="514350">
              <a:buNone/>
            </a:pPr>
            <a:r>
              <a:rPr b="1" dirty="0" lang="ru-RU" smtClean="0" sz="2000">
                <a:latin charset="0" pitchFamily="18" typeface="Times New Roman"/>
                <a:cs charset="0" pitchFamily="18" typeface="Times New Roman"/>
              </a:rPr>
              <a:t>1. Выполняем  примерный эскиз изделия.</a:t>
            </a:r>
          </a:p>
          <a:p>
            <a:pPr indent="-514350" marL="514350">
              <a:buNone/>
            </a:pPr>
            <a:r>
              <a:rPr b="1" dirty="0" lang="ru-RU" smtClean="0" sz="2000">
                <a:latin charset="0" pitchFamily="18" typeface="Times New Roman"/>
                <a:cs charset="0" pitchFamily="18" typeface="Times New Roman"/>
              </a:rPr>
              <a:t>2. Две палочки связываем вместе посередине на 2 узелка.</a:t>
            </a:r>
          </a:p>
          <a:p>
            <a:pPr indent="-514350" marL="514350">
              <a:buFont typeface="Wingdings 2"/>
              <a:buAutoNum type="arabicPeriod"/>
            </a:pPr>
            <a:endParaRPr b="1" dirty="0" lang="ru-RU" smtClean="0" sz="2000">
              <a:latin charset="0" pitchFamily="18" typeface="Times New Roman"/>
              <a:cs charset="0" pitchFamily="18" typeface="Times New Roman"/>
            </a:endParaRPr>
          </a:p>
          <a:p>
            <a:pPr indent="-514350" marL="514350">
              <a:buFont typeface="Wingdings 2"/>
              <a:buAutoNum type="arabicPeriod"/>
            </a:pPr>
            <a:endParaRPr b="1" dirty="0" lang="ru-RU" smtClean="0" sz="2000">
              <a:latin charset="0" pitchFamily="18" typeface="Times New Roman"/>
              <a:cs charset="0" pitchFamily="18" typeface="Times New Roman"/>
            </a:endParaRPr>
          </a:p>
          <a:p>
            <a:pPr indent="-514350" marL="514350">
              <a:buFont typeface="Wingdings 2"/>
              <a:buAutoNum type="arabicPeriod"/>
            </a:pPr>
            <a:endParaRPr b="1" dirty="0" lang="ru-RU" smtClean="0" sz="2000">
              <a:latin charset="0" pitchFamily="18" typeface="Times New Roman"/>
              <a:cs charset="0" pitchFamily="18" typeface="Times New Roman"/>
            </a:endParaRPr>
          </a:p>
          <a:p>
            <a:pPr indent="-514350" marL="514350">
              <a:buNone/>
            </a:pPr>
            <a:endParaRPr b="1" dirty="0" lang="ru-RU" smtClean="0" sz="2000">
              <a:latin charset="0" pitchFamily="18" typeface="Times New Roman"/>
              <a:cs charset="0" pitchFamily="18" typeface="Times New Roman"/>
            </a:endParaRPr>
          </a:p>
          <a:p>
            <a:pPr indent="-514350" marL="514350">
              <a:buNone/>
            </a:pPr>
            <a:r>
              <a:rPr b="1" dirty="0" lang="ru-RU" smtClean="0" sz="1800">
                <a:latin charset="0" pitchFamily="18" typeface="Times New Roman"/>
                <a:cs charset="0" pitchFamily="18" typeface="Times New Roman"/>
              </a:rPr>
              <a:t>3</a:t>
            </a:r>
            <a:r>
              <a:rPr b="1" dirty="0" lang="ru-RU" smtClean="0" sz="2000">
                <a:latin charset="0" pitchFamily="18" typeface="Times New Roman"/>
                <a:cs charset="0" pitchFamily="18" typeface="Times New Roman"/>
              </a:rPr>
              <a:t>.      Палочки раздвигаем, образуя крест, и закрепляем его по диагонали с одной и с другой стороны.</a:t>
            </a:r>
          </a:p>
          <a:p>
            <a:pPr indent="-514350" marL="514350">
              <a:buAutoNum type="arabicPeriod"/>
            </a:pPr>
            <a:endParaRPr dirty="0" lang="ru-RU"/>
          </a:p>
        </p:txBody>
      </p:sp>
      <p:pic>
        <p:nvPicPr>
          <p:cNvPr descr="C:\Users\админ\Desktop\проект и\ира\IMG-20200225-WA0018.jpg" id="4" name="Рисунок 3"/>
          <p:cNvPicPr/>
          <p:nvPr/>
        </p:nvPicPr>
        <p:blipFill>
          <a:blip cstate="print" r:embed="rId2"/>
          <a:srcRect b="46" t="42"/>
          <a:stretch>
            <a:fillRect/>
          </a:stretch>
        </p:blipFill>
        <p:spPr bwMode="auto">
          <a:xfrm flipH="1">
            <a:off x="6228184" y="2060848"/>
            <a:ext cx="129614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админ\Desktop\проект и\ира\IMG-20200225-WA0019.jpg" id="5" name="Рисунок 4"/>
          <p:cNvPicPr/>
          <p:nvPr/>
        </p:nvPicPr>
        <p:blipFill>
          <a:blip cstate="print" r:embed="rId3"/>
          <a:srcRect t="76"/>
          <a:stretch>
            <a:fillRect/>
          </a:stretch>
        </p:blipFill>
        <p:spPr bwMode="auto">
          <a:xfrm>
            <a:off x="6300192" y="4221088"/>
            <a:ext cx="1296144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4213096" cy="5490936"/>
          </a:xfrm>
        </p:spPr>
        <p:txBody>
          <a:bodyPr/>
          <a:lstStyle/>
          <a:p>
            <a:pPr indent="-342900" marL="342900">
              <a:buNone/>
            </a:pPr>
            <a:r>
              <a:rPr b="1" dirty="0" lang="ru-RU" smtClean="0" sz="2000">
                <a:latin charset="0" pitchFamily="18" typeface="Times New Roman"/>
                <a:cs charset="0" pitchFamily="18" typeface="Times New Roman"/>
              </a:rPr>
              <a:t>4 . Обматываем каждую палочку по кругу, образуя квадрат со сторонами 2 см.  Обрезаем нить, оставляя конец длиной 6-7 см, и завязываем на один узелок на палочке.</a:t>
            </a:r>
          </a:p>
          <a:p>
            <a:pPr indent="-342900" marL="342900">
              <a:buNone/>
            </a:pPr>
            <a:endParaRPr b="1" dirty="0" lang="ru-RU" smtClean="0" sz="1800">
              <a:latin charset="0" pitchFamily="18" typeface="Times New Roman"/>
              <a:cs charset="0" pitchFamily="18" typeface="Times New Roman"/>
            </a:endParaRPr>
          </a:p>
          <a:p>
            <a:pPr indent="-342900" marL="342900">
              <a:buNone/>
            </a:pPr>
            <a:r>
              <a:rPr b="1" dirty="0" lang="ru-RU" smtClean="0" sz="1800">
                <a:latin charset="0" pitchFamily="18" typeface="Times New Roman"/>
                <a:cs charset="0" pitchFamily="18" typeface="Times New Roman"/>
              </a:rPr>
              <a:t>5</a:t>
            </a:r>
            <a:r>
              <a:rPr b="1" dirty="0" lang="ru-RU" smtClean="0" sz="2000">
                <a:latin charset="0" pitchFamily="18" typeface="Times New Roman"/>
                <a:cs charset="0" pitchFamily="18" typeface="Times New Roman"/>
              </a:rPr>
              <a:t>.</a:t>
            </a:r>
            <a:r>
              <a:rPr dirty="0" lang="ru-RU" smtClean="0" sz="2000"/>
              <a:t>  </a:t>
            </a:r>
            <a:r>
              <a:rPr b="1" dirty="0" lang="ru-RU" smtClean="0" sz="2000">
                <a:latin charset="0" pitchFamily="18" typeface="Times New Roman"/>
                <a:cs charset="0" pitchFamily="18" typeface="Times New Roman"/>
              </a:rPr>
              <a:t>Три палочки связываем посередине, завязывая на 2 узелка.</a:t>
            </a:r>
          </a:p>
          <a:p>
            <a:pPr indent="-342900" marL="342900">
              <a:buNone/>
            </a:pPr>
            <a:endParaRPr b="1" dirty="0" lang="ru-RU" smtClean="0" sz="1800">
              <a:latin charset="0" pitchFamily="18" typeface="Times New Roman"/>
              <a:cs charset="0" pitchFamily="18" typeface="Times New Roman"/>
            </a:endParaRPr>
          </a:p>
          <a:p>
            <a:pPr indent="-342900" marL="342900">
              <a:buNone/>
            </a:pPr>
            <a:endParaRPr b="1" dirty="0" lang="ru-RU" smtClean="0" sz="1800">
              <a:latin charset="0" pitchFamily="18" typeface="Times New Roman"/>
              <a:cs charset="0" pitchFamily="18" typeface="Times New Roman"/>
            </a:endParaRPr>
          </a:p>
          <a:p>
            <a:pPr>
              <a:buNone/>
            </a:pPr>
            <a:r>
              <a:rPr b="1" dirty="0" lang="ru-RU" smtClean="0" sz="2000">
                <a:latin charset="0" pitchFamily="18" typeface="Times New Roman"/>
                <a:cs charset="0" pitchFamily="18" typeface="Times New Roman"/>
              </a:rPr>
              <a:t>6.</a:t>
            </a:r>
            <a:r>
              <a:rPr b="1" dirty="0" lang="ru-RU" smtClean="0" sz="3200">
                <a:latin charset="0" pitchFamily="18" typeface="Times New Roman"/>
                <a:cs charset="0" pitchFamily="18" typeface="Times New Roman"/>
              </a:rPr>
              <a:t> </a:t>
            </a:r>
            <a:r>
              <a:rPr b="1" dirty="0" lang="ru-RU" smtClean="0" sz="2000">
                <a:latin charset="0" pitchFamily="18" typeface="Times New Roman"/>
                <a:cs charset="0" pitchFamily="18" typeface="Times New Roman"/>
              </a:rPr>
              <a:t>Раздвигаем палочки, образуя форму</a:t>
            </a:r>
            <a:r>
              <a:rPr b="1" dirty="0" lang="en-US" smtClean="0" sz="2000">
                <a:latin charset="0" pitchFamily="18" typeface="Times New Roman"/>
                <a:cs charset="0" pitchFamily="18" typeface="Times New Roman"/>
              </a:rPr>
              <a:t> </a:t>
            </a:r>
            <a:r>
              <a:rPr b="1" dirty="0" lang="ru-RU" smtClean="0" sz="2000">
                <a:latin charset="0" pitchFamily="18" typeface="Times New Roman"/>
                <a:cs charset="0" pitchFamily="18" typeface="Times New Roman"/>
                <a:hlinkClick r:id="rId2" tooltip="Мандала-снежинка! Мастер-класс"/>
              </a:rPr>
              <a:t>снежинки</a:t>
            </a:r>
            <a:r>
              <a:rPr b="1" dirty="0" lang="ru-RU" smtClean="0" sz="2000">
                <a:latin charset="0" pitchFamily="18" typeface="Times New Roman"/>
                <a:cs charset="0" pitchFamily="18" typeface="Times New Roman"/>
              </a:rPr>
              <a:t>.</a:t>
            </a:r>
          </a:p>
          <a:p>
            <a:pPr>
              <a:buNone/>
            </a:pPr>
            <a:endParaRPr b="1" dirty="0" lang="ru-RU" smtClean="0">
              <a:latin charset="0" pitchFamily="18" typeface="Times New Roman"/>
              <a:cs charset="0" pitchFamily="18" typeface="Times New Roman"/>
            </a:endParaRPr>
          </a:p>
          <a:p>
            <a:pPr>
              <a:buNone/>
            </a:pPr>
            <a:endParaRPr dirty="0" lang="ru-RU"/>
          </a:p>
        </p:txBody>
      </p:sp>
      <p:pic>
        <p:nvPicPr>
          <p:cNvPr id="2051" name="Picture 3"/>
          <p:cNvPicPr>
            <a:picLocks noChangeArrowheads="1" noChangeAspect="1"/>
          </p:cNvPicPr>
          <p:nvPr/>
        </p:nvPicPr>
        <p:blipFill>
          <a:blip cstate="print" r:embed="rId3"/>
          <a:srcRect l="57" r="56"/>
          <a:stretch>
            <a:fillRect/>
          </a:stretch>
        </p:blipFill>
        <p:spPr bwMode="auto">
          <a:xfrm>
            <a:off x="5364088" y="620688"/>
            <a:ext cx="2395084" cy="1512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rrowheads="1" noChangeAspect="1"/>
          </p:cNvPicPr>
          <p:nvPr/>
        </p:nvPicPr>
        <p:blipFill>
          <a:blip cstate="print" r:embed="rId4"/>
          <a:srcRect b="89" t="125"/>
          <a:stretch>
            <a:fillRect/>
          </a:stretch>
        </p:blipFill>
        <p:spPr bwMode="auto">
          <a:xfrm rot="16200000">
            <a:off x="5930568" y="3654609"/>
            <a:ext cx="1603345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descr="C:\Users\админ\Desktop\проект и\ира\IMG-20200225-WA0032.jpg" id="8" name="Рисунок 7"/>
          <p:cNvPicPr/>
          <p:nvPr/>
        </p:nvPicPr>
        <p:blipFill>
          <a:blip cstate="print" r:embed="rId5"/>
          <a:srcRect l="2" r="60"/>
          <a:stretch>
            <a:fillRect/>
          </a:stretch>
        </p:blipFill>
        <p:spPr bwMode="auto">
          <a:xfrm>
            <a:off x="5436096" y="2420888"/>
            <a:ext cx="230425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4501128" cy="5562944"/>
          </a:xfrm>
        </p:spPr>
        <p:txBody>
          <a:bodyPr/>
          <a:lstStyle/>
          <a:p>
            <a:pPr>
              <a:buNone/>
            </a:pPr>
            <a:r>
              <a:rPr b="1" dirty="0" lang="ru-RU" smtClean="0" sz="2000">
                <a:latin charset="0" pitchFamily="18" typeface="Times New Roman"/>
                <a:cs charset="0" pitchFamily="18" typeface="Times New Roman"/>
              </a:rPr>
              <a:t>7. Закрепляем палочки по диагонали между собой.</a:t>
            </a:r>
          </a:p>
          <a:p>
            <a:pPr>
              <a:buNone/>
            </a:pPr>
            <a:endParaRPr b="1" dirty="0" lang="ru-RU" smtClean="0" sz="2000">
              <a:latin charset="0" pitchFamily="18" typeface="Times New Roman"/>
              <a:cs charset="0" pitchFamily="18" typeface="Times New Roman"/>
            </a:endParaRPr>
          </a:p>
          <a:p>
            <a:pPr>
              <a:buNone/>
            </a:pPr>
            <a:endParaRPr b="1" dirty="0" lang="ru-RU" smtClean="0" sz="2000">
              <a:latin charset="0" pitchFamily="18" typeface="Times New Roman"/>
              <a:cs charset="0" pitchFamily="18" typeface="Times New Roman"/>
            </a:endParaRPr>
          </a:p>
          <a:p>
            <a:pPr>
              <a:buNone/>
            </a:pPr>
            <a:endParaRPr b="1" dirty="0" lang="ru-RU" smtClean="0" sz="2000">
              <a:latin charset="0" pitchFamily="18" typeface="Times New Roman"/>
              <a:cs charset="0" pitchFamily="18" typeface="Times New Roman"/>
            </a:endParaRPr>
          </a:p>
          <a:p>
            <a:pPr>
              <a:buNone/>
            </a:pPr>
            <a:r>
              <a:rPr b="1" dirty="0" lang="ru-RU" smtClean="0" sz="2000">
                <a:latin charset="0" pitchFamily="18" typeface="Times New Roman"/>
                <a:cs charset="0" pitchFamily="18" typeface="Times New Roman"/>
              </a:rPr>
              <a:t>8.</a:t>
            </a:r>
            <a:r>
              <a:rPr dirty="0" lang="ru-RU" smtClean="0" sz="2000"/>
              <a:t> </a:t>
            </a:r>
            <a:r>
              <a:rPr b="1" dirty="0" lang="ru-RU" smtClean="0" sz="2000">
                <a:latin charset="0" pitchFamily="18" typeface="Times New Roman"/>
                <a:cs charset="0" pitchFamily="18" typeface="Times New Roman"/>
              </a:rPr>
              <a:t>Обматываем каждую палочку по кругу.</a:t>
            </a:r>
          </a:p>
          <a:p>
            <a:pPr>
              <a:buNone/>
            </a:pPr>
            <a:endParaRPr b="1" dirty="0" lang="ru-RU" smtClean="0" sz="2000">
              <a:latin charset="0" pitchFamily="18" typeface="Times New Roman"/>
              <a:cs charset="0" pitchFamily="18" typeface="Times New Roman"/>
            </a:endParaRPr>
          </a:p>
          <a:p>
            <a:pPr>
              <a:buNone/>
            </a:pPr>
            <a:endParaRPr b="1" dirty="0" lang="ru-RU" smtClean="0" sz="2000">
              <a:latin charset="0" pitchFamily="18" typeface="Times New Roman"/>
              <a:cs charset="0" pitchFamily="18" typeface="Times New Roman"/>
            </a:endParaRPr>
          </a:p>
          <a:p>
            <a:pPr>
              <a:buNone/>
            </a:pPr>
            <a:endParaRPr b="1" dirty="0" lang="ru-RU" smtClean="0" sz="2000">
              <a:latin charset="0" pitchFamily="18" typeface="Times New Roman"/>
              <a:cs charset="0" pitchFamily="18" typeface="Times New Roman"/>
            </a:endParaRPr>
          </a:p>
          <a:p>
            <a:pPr>
              <a:buNone/>
            </a:pPr>
            <a:endParaRPr b="1" dirty="0" lang="ru-RU" smtClean="0" sz="2000">
              <a:latin charset="0" pitchFamily="18" typeface="Times New Roman"/>
              <a:cs charset="0" pitchFamily="18" typeface="Times New Roman"/>
            </a:endParaRPr>
          </a:p>
          <a:p>
            <a:pPr>
              <a:buNone/>
            </a:pPr>
            <a:r>
              <a:rPr b="1" dirty="0" lang="ru-RU" smtClean="0" sz="2000">
                <a:latin charset="0" pitchFamily="18" typeface="Times New Roman"/>
                <a:cs charset="0" pitchFamily="18" typeface="Times New Roman"/>
              </a:rPr>
              <a:t>9.</a:t>
            </a:r>
            <a:r>
              <a:rPr dirty="0" lang="ru-RU" smtClean="0" sz="2000"/>
              <a:t> </a:t>
            </a:r>
            <a:r>
              <a:rPr b="1" dirty="0" lang="ru-RU" smtClean="0" sz="2000">
                <a:latin charset="0" pitchFamily="18" typeface="Times New Roman"/>
                <a:cs charset="0" pitchFamily="18" typeface="Times New Roman"/>
              </a:rPr>
              <a:t>Оплетаем шестиугольник по размеру немного больше, чем первый квадрат.</a:t>
            </a:r>
            <a:endParaRPr b="1" dirty="0" lang="ru-RU" smtClean="0" sz="1800">
              <a:latin charset="0" pitchFamily="18" typeface="Times New Roman"/>
              <a:cs charset="0" pitchFamily="18" typeface="Times New Roman"/>
            </a:endParaRPr>
          </a:p>
          <a:p>
            <a:pPr>
              <a:buNone/>
            </a:pPr>
            <a:endParaRPr b="1" dirty="0" lang="ru-RU" smtClean="0" sz="2000">
              <a:latin charset="0" pitchFamily="18" typeface="Times New Roman"/>
              <a:cs charset="0" pitchFamily="18" typeface="Times New Roman"/>
            </a:endParaRPr>
          </a:p>
          <a:p>
            <a:pPr>
              <a:buNone/>
            </a:pPr>
            <a:endParaRPr b="1" dirty="0" lang="ru-RU" smtClean="0" sz="2000">
              <a:latin charset="0" pitchFamily="18" typeface="Times New Roman"/>
              <a:cs charset="0" pitchFamily="18" typeface="Times New Roman"/>
            </a:endParaRPr>
          </a:p>
          <a:p>
            <a:pPr>
              <a:buNone/>
            </a:pPr>
            <a:endParaRPr dirty="0" lang="ru-RU" smtClean="0" sz="2000">
              <a:latin charset="0" pitchFamily="18" typeface="Times New Roman"/>
              <a:cs charset="0" pitchFamily="18" typeface="Times New Roman"/>
            </a:endParaRPr>
          </a:p>
          <a:p>
            <a:pPr>
              <a:buNone/>
            </a:pPr>
            <a:endParaRPr dirty="0" lang="ru-RU" smtClean="0" sz="2000">
              <a:latin charset="0" pitchFamily="18" typeface="Times New Roman"/>
              <a:cs charset="0" pitchFamily="18" typeface="Times New Roman"/>
            </a:endParaRPr>
          </a:p>
          <a:p>
            <a:pPr>
              <a:buNone/>
            </a:pPr>
            <a:endParaRPr dirty="0" lang="ru-RU" smtClean="0" sz="2000">
              <a:latin charset="0" pitchFamily="18" typeface="Times New Roman"/>
              <a:cs charset="0" pitchFamily="18" typeface="Times New Roman"/>
            </a:endParaRPr>
          </a:p>
          <a:p>
            <a:pPr>
              <a:buNone/>
            </a:pPr>
            <a:endParaRPr dirty="0" lang="ru-RU" sz="2000"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id="3074" name="Picture 2"/>
          <p:cNvPicPr>
            <a:picLocks noChangeArrowheads="1" noChangeAspect="1"/>
          </p:cNvPicPr>
          <p:nvPr/>
        </p:nvPicPr>
        <p:blipFill>
          <a:blip cstate="print" r:embed="rId2"/>
          <a:srcRect b="113" t="112"/>
          <a:stretch>
            <a:fillRect/>
          </a:stretch>
        </p:blipFill>
        <p:spPr bwMode="auto">
          <a:xfrm rot="5400000">
            <a:off x="5939750" y="3861450"/>
            <a:ext cx="1656987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descr="C:\Users\админ\Desktop\мандала нитки\mandala-9-maya07.jpg" id="5" name="Рисунок 4"/>
          <p:cNvPicPr/>
          <p:nvPr/>
        </p:nvPicPr>
        <p:blipFill>
          <a:blip cstate="print" r:embed="rId3"/>
          <a:srcRect b="48"/>
          <a:stretch>
            <a:fillRect/>
          </a:stretch>
        </p:blipFill>
        <p:spPr bwMode="auto">
          <a:xfrm>
            <a:off x="5364088" y="692696"/>
            <a:ext cx="2592288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админ\Desktop\мандала нитки\mandala-9-maya08.jpg" id="6" name="Рисунок 5"/>
          <p:cNvPicPr/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5436096" y="2348880"/>
            <a:ext cx="2520280" cy="1785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3781048" cy="52029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b="1" dirty="0" lang="ru-RU" smtClean="0" sz="2000">
                <a:latin charset="0" pitchFamily="18" typeface="Times New Roman"/>
                <a:cs charset="0" pitchFamily="18" typeface="Times New Roman"/>
              </a:rPr>
              <a:t>10. Соединяем квадрат и шестиугольник, обматывая по кругу каждую палочку.</a:t>
            </a:r>
          </a:p>
          <a:p>
            <a:pPr>
              <a:buNone/>
            </a:pPr>
            <a:endParaRPr dirty="0" lang="ru-RU" smtClean="0"/>
          </a:p>
          <a:p>
            <a:pPr>
              <a:buNone/>
            </a:pPr>
            <a:endParaRPr dirty="0" lang="ru-RU" smtClean="0"/>
          </a:p>
          <a:p>
            <a:pPr>
              <a:buNone/>
            </a:pPr>
            <a:endParaRPr dirty="0" lang="ru-RU" smtClean="0"/>
          </a:p>
          <a:p>
            <a:pPr>
              <a:buNone/>
            </a:pPr>
            <a:r>
              <a:rPr b="1" dirty="0" lang="ru-RU" smtClean="0" sz="2000">
                <a:latin charset="0" pitchFamily="18" typeface="Times New Roman"/>
                <a:cs charset="0" pitchFamily="18" typeface="Times New Roman"/>
              </a:rPr>
              <a:t>11. Оплетаем 5 полных кругов, обрезаем нить, оставляя конец длиной 6-7 см, завязываем узелок на палочке.</a:t>
            </a:r>
          </a:p>
          <a:p>
            <a:pPr>
              <a:buNone/>
            </a:pPr>
            <a:endParaRPr dirty="0" lang="ru-RU"/>
          </a:p>
        </p:txBody>
      </p:sp>
      <p:pic>
        <p:nvPicPr>
          <p:cNvPr descr="C:\Users\админ\Desktop\мандала нитки\mandala-9-maya09.jpg" id="4" name="Рисунок 3"/>
          <p:cNvPicPr/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4427984" y="620688"/>
            <a:ext cx="1512168" cy="2206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админ\Desktop\мандала нитки\mandala-9-maya10.jpg" id="5" name="Рисунок 4"/>
          <p:cNvPicPr/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6156176" y="692696"/>
            <a:ext cx="2514545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rrowheads="1" noChangeAspect="1"/>
          </p:cNvPicPr>
          <p:nvPr/>
        </p:nvPicPr>
        <p:blipFill>
          <a:blip cstate="print" r:embed="rId4"/>
          <a:srcRect b="57" t="51"/>
          <a:stretch>
            <a:fillRect/>
          </a:stretch>
        </p:blipFill>
        <p:spPr bwMode="auto">
          <a:xfrm rot="5400000">
            <a:off x="4968405" y="2384523"/>
            <a:ext cx="3078315" cy="4159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4573136" cy="58509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b="1" dirty="0" lang="ru-RU" smtClean="0" sz="2000">
                <a:latin charset="0" pitchFamily="18" typeface="Times New Roman"/>
                <a:cs charset="0" pitchFamily="18" typeface="Times New Roman"/>
              </a:rPr>
              <a:t>12. Привязываем белую нитку к    палочке на один узелок.</a:t>
            </a:r>
          </a:p>
          <a:p>
            <a:pPr>
              <a:buNone/>
            </a:pPr>
            <a:endParaRPr b="1" dirty="0" lang="ru-RU" smtClean="0" sz="2000">
              <a:latin charset="0" pitchFamily="18" typeface="Times New Roman"/>
              <a:cs charset="0" pitchFamily="18" typeface="Times New Roman"/>
            </a:endParaRPr>
          </a:p>
          <a:p>
            <a:pPr>
              <a:buNone/>
            </a:pPr>
            <a:endParaRPr b="1" dirty="0" lang="ru-RU" smtClean="0" sz="2000">
              <a:latin charset="0" pitchFamily="18" typeface="Times New Roman"/>
              <a:cs charset="0" pitchFamily="18" typeface="Times New Roman"/>
            </a:endParaRPr>
          </a:p>
          <a:p>
            <a:pPr>
              <a:buNone/>
            </a:pPr>
            <a:endParaRPr b="1" dirty="0" lang="ru-RU" smtClean="0" sz="2000">
              <a:latin charset="0" pitchFamily="18" typeface="Times New Roman"/>
              <a:cs charset="0" pitchFamily="18" typeface="Times New Roman"/>
            </a:endParaRPr>
          </a:p>
          <a:p>
            <a:pPr>
              <a:buNone/>
            </a:pPr>
            <a:r>
              <a:rPr b="1" dirty="0" lang="ru-RU" smtClean="0" sz="2000">
                <a:latin charset="0" pitchFamily="18" typeface="Times New Roman"/>
                <a:cs charset="0" pitchFamily="18" typeface="Times New Roman"/>
              </a:rPr>
              <a:t>13. Обматываем каждую палочку по кругу.</a:t>
            </a:r>
          </a:p>
          <a:p>
            <a:pPr>
              <a:buNone/>
            </a:pPr>
            <a:endParaRPr b="1" dirty="0" lang="ru-RU" smtClean="0" sz="2000">
              <a:latin charset="0" pitchFamily="18" typeface="Times New Roman"/>
              <a:cs charset="0" pitchFamily="18" typeface="Times New Roman"/>
            </a:endParaRPr>
          </a:p>
          <a:p>
            <a:pPr>
              <a:buNone/>
            </a:pPr>
            <a:endParaRPr b="1" dirty="0" lang="ru-RU" smtClean="0" sz="2000">
              <a:latin charset="0" pitchFamily="18" typeface="Times New Roman"/>
              <a:cs charset="0" pitchFamily="18" typeface="Times New Roman"/>
            </a:endParaRPr>
          </a:p>
          <a:p>
            <a:pPr>
              <a:buNone/>
            </a:pPr>
            <a:endParaRPr b="1" dirty="0" lang="ru-RU" smtClean="0" sz="2000">
              <a:latin charset="0" pitchFamily="18" typeface="Times New Roman"/>
              <a:cs charset="0" pitchFamily="18" typeface="Times New Roman"/>
            </a:endParaRPr>
          </a:p>
          <a:p>
            <a:pPr>
              <a:buNone/>
            </a:pPr>
            <a:endParaRPr b="1" dirty="0" lang="ru-RU" smtClean="0" sz="2000">
              <a:latin charset="0" pitchFamily="18" typeface="Times New Roman"/>
              <a:cs charset="0" pitchFamily="18" typeface="Times New Roman"/>
            </a:endParaRPr>
          </a:p>
          <a:p>
            <a:pPr>
              <a:buNone/>
            </a:pPr>
            <a:endParaRPr b="1" dirty="0" lang="ru-RU" smtClean="0" sz="2000">
              <a:latin charset="0" pitchFamily="18" typeface="Times New Roman"/>
              <a:cs charset="0" pitchFamily="18" typeface="Times New Roman"/>
            </a:endParaRPr>
          </a:p>
          <a:p>
            <a:pPr>
              <a:buNone/>
            </a:pPr>
            <a:r>
              <a:rPr b="1" dirty="0" lang="ru-RU" smtClean="0" sz="2000">
                <a:latin charset="0" pitchFamily="18" typeface="Times New Roman"/>
                <a:cs charset="0" pitchFamily="18" typeface="Times New Roman"/>
              </a:rPr>
              <a:t>14. Белой ниткой оплетаем 5 полных кругов, обрезаем нить, оставляя конец длиной 6-7 см, завязываем узелок на палочке.</a:t>
            </a:r>
          </a:p>
          <a:p>
            <a:pPr>
              <a:buNone/>
            </a:pPr>
            <a:endParaRPr b="1" dirty="0" lang="ru-RU" smtClean="0" sz="2000">
              <a:latin charset="0" pitchFamily="18" typeface="Times New Roman"/>
              <a:cs charset="0" pitchFamily="18" typeface="Times New Roman"/>
            </a:endParaRPr>
          </a:p>
          <a:p>
            <a:pPr>
              <a:buNone/>
            </a:pPr>
            <a:endParaRPr b="1" dirty="0" lang="ru-RU" sz="2000"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id="5122" name="Picture 2"/>
          <p:cNvPicPr>
            <a:picLocks noChangeArrowheads="1" noChangeAspect="1"/>
          </p:cNvPicPr>
          <p:nvPr/>
        </p:nvPicPr>
        <p:blipFill>
          <a:blip cstate="print" r:embed="rId2"/>
          <a:srcRect l="101" r="78"/>
          <a:stretch>
            <a:fillRect/>
          </a:stretch>
        </p:blipFill>
        <p:spPr bwMode="auto">
          <a:xfrm>
            <a:off x="5220072" y="548680"/>
            <a:ext cx="3168352" cy="1857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descr="C:\Users\админ\Desktop\мандала нитки\mandala-9-maya13.jpg" id="5" name="Рисунок 4"/>
          <p:cNvPicPr/>
          <p:nvPr/>
        </p:nvPicPr>
        <p:blipFill>
          <a:blip cstate="print" r:embed="rId3"/>
          <a:srcRect/>
          <a:stretch>
            <a:fillRect/>
          </a:stretch>
        </p:blipFill>
        <p:spPr bwMode="auto">
          <a:xfrm rot="16200000">
            <a:off x="5766369" y="2162623"/>
            <a:ext cx="1872209" cy="2676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админ\Desktop\мандала нитки\mandala-9-maya14.jpg" id="7" name="Рисунок 6"/>
          <p:cNvPicPr/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5364088" y="4725144"/>
            <a:ext cx="288032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5077192" cy="57069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b="1" dirty="0" lang="ru-RU" smtClean="0" sz="2000">
                <a:latin charset="0" pitchFamily="18" typeface="Times New Roman"/>
                <a:cs charset="0" pitchFamily="18" typeface="Times New Roman"/>
              </a:rPr>
              <a:t>15. Привязываем красную нить к палочке и начинаем оплетать каждую четвертую палочку, то есть одну палочку обматываем, три палочки пропускаем.</a:t>
            </a:r>
          </a:p>
          <a:p>
            <a:pPr>
              <a:buNone/>
            </a:pPr>
            <a:endParaRPr b="1" dirty="0" lang="ru-RU" smtClean="0" sz="2000">
              <a:latin charset="0" pitchFamily="18" typeface="Times New Roman"/>
              <a:cs charset="0" pitchFamily="18" typeface="Times New Roman"/>
            </a:endParaRPr>
          </a:p>
          <a:p>
            <a:pPr>
              <a:buNone/>
            </a:pPr>
            <a:endParaRPr b="1" dirty="0" lang="ru-RU" smtClean="0" sz="2000">
              <a:latin charset="0" pitchFamily="18" typeface="Times New Roman"/>
              <a:cs charset="0" pitchFamily="18" typeface="Times New Roman"/>
            </a:endParaRPr>
          </a:p>
          <a:p>
            <a:pPr>
              <a:buNone/>
            </a:pPr>
            <a:endParaRPr b="1" dirty="0" lang="ru-RU" smtClean="0" sz="2000">
              <a:latin charset="0" pitchFamily="18" typeface="Times New Roman"/>
              <a:cs charset="0" pitchFamily="18" typeface="Times New Roman"/>
            </a:endParaRPr>
          </a:p>
          <a:p>
            <a:pPr>
              <a:buNone/>
            </a:pPr>
            <a:r>
              <a:rPr b="1" dirty="0" lang="ru-RU" smtClean="0" sz="2000">
                <a:latin charset="0" pitchFamily="18" typeface="Times New Roman"/>
                <a:cs charset="0" pitchFamily="18" typeface="Times New Roman"/>
              </a:rPr>
              <a:t>16.</a:t>
            </a:r>
            <a:r>
              <a:rPr dirty="0" lang="ru-RU" smtClean="0" sz="2000"/>
              <a:t> </a:t>
            </a:r>
            <a:r>
              <a:rPr b="1" dirty="0" lang="ru-RU" smtClean="0" sz="2000">
                <a:latin charset="0" pitchFamily="18" typeface="Times New Roman"/>
                <a:cs charset="0" pitchFamily="18" typeface="Times New Roman"/>
              </a:rPr>
              <a:t>Оплетаем по кругу через три палочки, образуя рисунок в виде звезды.</a:t>
            </a:r>
          </a:p>
          <a:p>
            <a:pPr>
              <a:buNone/>
            </a:pPr>
            <a:endParaRPr b="1" dirty="0" lang="ru-RU" smtClean="0" sz="2000">
              <a:latin charset="0" pitchFamily="18" typeface="Times New Roman"/>
              <a:cs charset="0" pitchFamily="18" typeface="Times New Roman"/>
            </a:endParaRPr>
          </a:p>
          <a:p>
            <a:pPr>
              <a:buNone/>
            </a:pPr>
            <a:r>
              <a:rPr b="1" dirty="0" lang="ru-RU" smtClean="0" sz="2000">
                <a:latin charset="0" pitchFamily="18" typeface="Times New Roman"/>
                <a:cs charset="0" pitchFamily="18" typeface="Times New Roman"/>
              </a:rPr>
              <a:t>17. Обрезаем нить, оставляя конец длиной 6-7 см, завязываем узелок на палочке.</a:t>
            </a:r>
          </a:p>
          <a:p>
            <a:pPr>
              <a:buNone/>
            </a:pPr>
            <a:endParaRPr b="1" dirty="0" lang="ru-RU" smtClean="0" sz="2000">
              <a:latin charset="0" pitchFamily="18" typeface="Times New Roman"/>
              <a:cs charset="0" pitchFamily="18" typeface="Times New Roman"/>
            </a:endParaRPr>
          </a:p>
          <a:p>
            <a:pPr>
              <a:buNone/>
            </a:pPr>
            <a:endParaRPr b="1" dirty="0" lang="ru-RU" smtClean="0" sz="2000">
              <a:latin charset="0" pitchFamily="18" typeface="Times New Roman"/>
              <a:cs charset="0" pitchFamily="18" typeface="Times New Roman"/>
            </a:endParaRPr>
          </a:p>
          <a:p>
            <a:pPr>
              <a:buNone/>
            </a:pPr>
            <a:endParaRPr dirty="0" lang="ru-RU"/>
          </a:p>
        </p:txBody>
      </p:sp>
      <p:pic>
        <p:nvPicPr>
          <p:cNvPr descr="C:\Users\админ\Desktop\мандала нитки\mandala-9-maya15.jpg" id="4" name="Рисунок 3"/>
          <p:cNvPicPr/>
          <p:nvPr/>
        </p:nvPicPr>
        <p:blipFill>
          <a:blip cstate="print" r:embed="rId2"/>
          <a:srcRect/>
          <a:stretch>
            <a:fillRect/>
          </a:stretch>
        </p:blipFill>
        <p:spPr bwMode="auto">
          <a:xfrm rot="16200000">
            <a:off x="6120171" y="80629"/>
            <a:ext cx="1661989" cy="2598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админ\Desktop\мандала нитки\mandala-9-maya16.jpg" id="5" name="Рисунок 4"/>
          <p:cNvPicPr/>
          <p:nvPr/>
        </p:nvPicPr>
        <p:blipFill>
          <a:blip cstate="print" r:embed="rId3"/>
          <a:srcRect t="74"/>
          <a:stretch>
            <a:fillRect/>
          </a:stretch>
        </p:blipFill>
        <p:spPr bwMode="auto">
          <a:xfrm rot="16200000">
            <a:off x="6120172" y="2168861"/>
            <a:ext cx="1872207" cy="2664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админ\Desktop\мандала нитки\mandala-9-maya17.jpg" id="6" name="Рисунок 5"/>
          <p:cNvPicPr/>
          <p:nvPr/>
        </p:nvPicPr>
        <p:blipFill>
          <a:blip cstate="print" r:embed="rId4"/>
          <a:srcRect/>
          <a:stretch>
            <a:fillRect/>
          </a:stretch>
        </p:blipFill>
        <p:spPr bwMode="auto">
          <a:xfrm rot="16200000">
            <a:off x="6268252" y="4189148"/>
            <a:ext cx="1669831" cy="2570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админ\Desktop\мандала нитки\mandala-9-maya17.jpg" id="7" name="Рисунок 6"/>
          <p:cNvPicPr/>
          <p:nvPr/>
        </p:nvPicPr>
        <p:blipFill>
          <a:blip cstate="print" r:embed="rId4"/>
          <a:srcRect/>
          <a:stretch>
            <a:fillRect/>
          </a:stretch>
        </p:blipFill>
        <p:spPr bwMode="auto">
          <a:xfrm rot="16200000">
            <a:off x="6318487" y="4202793"/>
            <a:ext cx="1669831" cy="2570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4645144" cy="5850976"/>
          </a:xfrm>
        </p:spPr>
        <p:txBody>
          <a:bodyPr>
            <a:normAutofit/>
          </a:bodyPr>
          <a:lstStyle/>
          <a:p>
            <a:pPr fontAlgn="base" indent="-457200" marL="457200">
              <a:buNone/>
            </a:pPr>
            <a:r>
              <a:rPr b="1" dirty="0" lang="ru-RU" smtClean="0" sz="2000">
                <a:latin charset="0" pitchFamily="18" typeface="Times New Roman"/>
                <a:cs charset="0" pitchFamily="18" typeface="Times New Roman"/>
              </a:rPr>
              <a:t>18.  Привязываем желтую нить к палочке и оплетаем по кругу через три палочки, образуя рисунок в виде звезды</a:t>
            </a:r>
            <a:r>
              <a:rPr b="1" dirty="0" lang="ru-RU" smtClean="0"/>
              <a:t>.</a:t>
            </a:r>
          </a:p>
          <a:p>
            <a:pPr fontAlgn="base" indent="-514350" marL="514350">
              <a:buNone/>
            </a:pPr>
            <a:endParaRPr b="1" dirty="0" lang="ru-RU" smtClean="0"/>
          </a:p>
          <a:p>
            <a:pPr fontAlgn="base" indent="-514350" marL="514350">
              <a:buNone/>
            </a:pPr>
            <a:endParaRPr b="1" dirty="0" lang="ru-RU" smtClean="0"/>
          </a:p>
          <a:p>
            <a:pPr fontAlgn="base" indent="-514350" marL="514350">
              <a:buNone/>
            </a:pPr>
            <a:r>
              <a:rPr b="1" dirty="0" lang="ru-RU" smtClean="0" sz="2000">
                <a:latin charset="0" pitchFamily="18" typeface="Times New Roman"/>
                <a:cs charset="0" pitchFamily="18" typeface="Times New Roman"/>
              </a:rPr>
              <a:t>19. Обрезаем нить, оставляя конец длиной 6-7 см, завязываем узелок на палочке.</a:t>
            </a:r>
          </a:p>
          <a:p>
            <a:pPr fontAlgn="base" indent="-514350" marL="514350">
              <a:buNone/>
            </a:pPr>
            <a:endParaRPr b="1" dirty="0" lang="ru-RU" smtClean="0" sz="2000">
              <a:latin charset="0" pitchFamily="18" typeface="Times New Roman"/>
              <a:cs charset="0" pitchFamily="18" typeface="Times New Roman"/>
            </a:endParaRPr>
          </a:p>
          <a:p>
            <a:pPr fontAlgn="base" indent="-514350" marL="514350">
              <a:buNone/>
            </a:pPr>
            <a:endParaRPr b="1" dirty="0" lang="ru-RU" smtClean="0" sz="2000">
              <a:latin charset="0" pitchFamily="18" typeface="Times New Roman"/>
              <a:cs charset="0" pitchFamily="18" typeface="Times New Roman"/>
            </a:endParaRPr>
          </a:p>
          <a:p>
            <a:pPr fontAlgn="base" indent="-514350" marL="514350">
              <a:buNone/>
            </a:pPr>
            <a:r>
              <a:rPr b="1" dirty="0" lang="ru-RU" smtClean="0" sz="2000">
                <a:latin charset="0" pitchFamily="18" typeface="Times New Roman"/>
                <a:cs charset="0" pitchFamily="18" typeface="Times New Roman"/>
              </a:rPr>
              <a:t>20.   Привязываем красную нить и продолжаем плести красную звезду большего размера.</a:t>
            </a:r>
          </a:p>
          <a:p>
            <a:pPr fontAlgn="base" indent="-514350" marL="514350">
              <a:buNone/>
            </a:pPr>
            <a:endParaRPr b="1" dirty="0" lang="ru-RU" smtClean="0" sz="2000">
              <a:latin charset="0" pitchFamily="18" typeface="Times New Roman"/>
              <a:cs charset="0" pitchFamily="18" typeface="Times New Roman"/>
            </a:endParaRPr>
          </a:p>
          <a:p>
            <a:pPr fontAlgn="base" indent="-514350" marL="514350">
              <a:buNone/>
            </a:pPr>
            <a:endParaRPr b="1" dirty="0" lang="ru-RU"/>
          </a:p>
        </p:txBody>
      </p:sp>
      <p:pic>
        <p:nvPicPr>
          <p:cNvPr descr="C:\Users\админ\Desktop\мандала нитки\mandala-9-maya18.jpg" id="4" name="Рисунок 3"/>
          <p:cNvPicPr/>
          <p:nvPr/>
        </p:nvPicPr>
        <p:blipFill>
          <a:blip cstate="print" r:embed="rId2"/>
          <a:srcRect b="85"/>
          <a:stretch>
            <a:fillRect/>
          </a:stretch>
        </p:blipFill>
        <p:spPr bwMode="auto">
          <a:xfrm rot="16200000">
            <a:off x="5652120" y="116632"/>
            <a:ext cx="194421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rrowheads="1" noChangeAspect="1"/>
          </p:cNvPicPr>
          <p:nvPr/>
        </p:nvPicPr>
        <p:blipFill>
          <a:blip cstate="print" r:embed="rId3"/>
          <a:srcRect b="16" t="73"/>
          <a:stretch>
            <a:fillRect/>
          </a:stretch>
        </p:blipFill>
        <p:spPr bwMode="auto">
          <a:xfrm rot="16200000">
            <a:off x="5661038" y="2195946"/>
            <a:ext cx="1926378" cy="2664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descr="C:\Users\админ\Desktop\мандала нитки\mandala-9-maya18.jpg" id="6" name="Рисунок 5"/>
          <p:cNvPicPr/>
          <p:nvPr/>
        </p:nvPicPr>
        <p:blipFill>
          <a:blip cstate="print" r:embed="rId2"/>
          <a:srcRect b="85"/>
          <a:stretch>
            <a:fillRect/>
          </a:stretch>
        </p:blipFill>
        <p:spPr bwMode="auto">
          <a:xfrm rot="16200000">
            <a:off x="10260632" y="476672"/>
            <a:ext cx="194421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админ\Desktop\мандала нитки\mandala-9-maya18.jpg" id="7" name="Рисунок 6"/>
          <p:cNvPicPr/>
          <p:nvPr/>
        </p:nvPicPr>
        <p:blipFill>
          <a:blip cstate="print" r:embed="rId2"/>
          <a:srcRect b="85"/>
          <a:stretch>
            <a:fillRect/>
          </a:stretch>
        </p:blipFill>
        <p:spPr bwMode="auto">
          <a:xfrm rot="16200000">
            <a:off x="10188624" y="404664"/>
            <a:ext cx="194421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админ\Desktop\мандала нитки\mandala-9-maya18.jpg" id="8" name="Рисунок 7"/>
          <p:cNvPicPr/>
          <p:nvPr/>
        </p:nvPicPr>
        <p:blipFill>
          <a:blip cstate="print" r:embed="rId2"/>
          <a:srcRect b="85"/>
          <a:stretch>
            <a:fillRect/>
          </a:stretch>
        </p:blipFill>
        <p:spPr bwMode="auto">
          <a:xfrm rot="16200000">
            <a:off x="9756576" y="476672"/>
            <a:ext cx="194421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админ\Desktop\мандала нитки\mandala-9-maya18.jpg" id="9" name="Рисунок 8"/>
          <p:cNvPicPr/>
          <p:nvPr/>
        </p:nvPicPr>
        <p:blipFill>
          <a:blip cstate="print" r:embed="rId2"/>
          <a:srcRect b="85"/>
          <a:stretch>
            <a:fillRect/>
          </a:stretch>
        </p:blipFill>
        <p:spPr bwMode="auto">
          <a:xfrm rot="16200000">
            <a:off x="9908976" y="629072"/>
            <a:ext cx="194421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rrowheads="1" noChangeAspect="1"/>
          </p:cNvPicPr>
          <p:nvPr/>
        </p:nvPicPr>
        <p:blipFill>
          <a:blip cstate="print" r:embed="rId4"/>
          <a:srcRect b="33" t="105"/>
          <a:stretch>
            <a:fillRect/>
          </a:stretch>
        </p:blipFill>
        <p:spPr bwMode="auto">
          <a:xfrm rot="16200000">
            <a:off x="5855457" y="3801727"/>
            <a:ext cx="1681558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183880" cy="105156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Выбор и обоснование темы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12776"/>
            <a:ext cx="8183880" cy="505204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Тема Великой Отечественной войны наиболее актуальна сегодня, в канун </a:t>
            </a:r>
            <a:r>
              <a:rPr lang="ru-RU" sz="3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75-летия со Дня Победы.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Красная дата в календаре – остается неизменным, всеми любимым, дорогим, радостным, скорбным, но в то же время и светлым праздником…</a:t>
            </a:r>
            <a:br>
              <a:rPr lang="ru-RU" sz="3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В этот день фронтовики и труженики тыла, все, кто ковал Великую Победу, принимают поздравления. Ведь благодаря их вере в правое дело, мужеству, самоотверженности, любви к Отчизне и силе духа мы живем сегодня в свободной, процветающей стране. </a:t>
            </a:r>
            <a:r>
              <a:rPr lang="ru-RU" sz="3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 мая 1945 года.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Все дальше и дальше теперь от нас эта дата. И потому так важно не только  отдавать дань уважения победителям, но и очень важно напоминать нам потомкам о беспримерном подвиге.</a:t>
            </a:r>
          </a:p>
          <a:p>
            <a:pPr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      Тема моей творческой работы – </a:t>
            </a:r>
            <a:r>
              <a:rPr lang="ru-RU" sz="3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Мандала</a:t>
            </a:r>
            <a:r>
              <a:rPr lang="ru-RU" sz="3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Победы».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Мне захотелось сделать изделие  к этой светлой дате.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Актуальность моей темы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еще заключается в том, что предмет моего исследования является историческим, но при этом его популярность возвращается, и многие люди опять занимаются этим видом творчества. 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4141088" cy="5706960"/>
          </a:xfrm>
        </p:spPr>
        <p:txBody>
          <a:bodyPr/>
          <a:lstStyle/>
          <a:p>
            <a:pPr>
              <a:buNone/>
            </a:pPr>
            <a:r>
              <a:rPr b="1" dirty="0" lang="ru-RU" smtClean="0" sz="2000">
                <a:latin charset="0" pitchFamily="18" typeface="Times New Roman"/>
                <a:cs charset="0" pitchFamily="18" typeface="Times New Roman"/>
              </a:rPr>
              <a:t>20. Привязываем белую нить к палочке с желтой обмоткой, оплетаем по кругу через три палочки, образуя рисунок в виде белой звезды. Белой ниткой выравниваем стороны белой звезды, чтобы все голые палочки остались одинаковыми по длине.</a:t>
            </a:r>
          </a:p>
          <a:p>
            <a:endParaRPr b="1" dirty="0" lang="ru-RU" smtClean="0" sz="2000">
              <a:latin charset="0" pitchFamily="18" typeface="Times New Roman"/>
              <a:cs charset="0" pitchFamily="18" typeface="Times New Roman"/>
            </a:endParaRPr>
          </a:p>
          <a:p>
            <a:pPr>
              <a:buNone/>
            </a:pPr>
            <a:r>
              <a:rPr b="1" dirty="0" lang="ru-RU" smtClean="0" sz="2000">
                <a:latin charset="0" pitchFamily="18" typeface="Times New Roman"/>
                <a:cs charset="0" pitchFamily="18" typeface="Times New Roman"/>
              </a:rPr>
              <a:t>21. Обрезаем нить, оставляя конец длиной 6-7 см, завязываем узелок на палочке.</a:t>
            </a:r>
          </a:p>
          <a:p>
            <a:pPr>
              <a:buNone/>
            </a:pPr>
            <a:endParaRPr dirty="0" lang="ru-RU"/>
          </a:p>
        </p:txBody>
      </p:sp>
      <p:pic>
        <p:nvPicPr>
          <p:cNvPr id="7170" name="Picture 2"/>
          <p:cNvPicPr>
            <a:picLocks noChangeArrowheads="1" noChangeAspect="1"/>
          </p:cNvPicPr>
          <p:nvPr/>
        </p:nvPicPr>
        <p:blipFill>
          <a:blip cstate="print" r:embed="rId2"/>
          <a:srcRect r="74"/>
          <a:stretch>
            <a:fillRect/>
          </a:stretch>
        </p:blipFill>
        <p:spPr bwMode="auto">
          <a:xfrm>
            <a:off x="4788024" y="692696"/>
            <a:ext cx="3744416" cy="2076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descr="C:\Users\админ\Desktop\проект и\ира\IMG-20200225-WA0025.jpg" id="6" name="Рисунок 5"/>
          <p:cNvPicPr/>
          <p:nvPr/>
        </p:nvPicPr>
        <p:blipFill>
          <a:blip cstate="print" r:embed="rId3"/>
          <a:srcRect l="25" r="44" t="128"/>
          <a:stretch>
            <a:fillRect/>
          </a:stretch>
        </p:blipFill>
        <p:spPr bwMode="auto">
          <a:xfrm>
            <a:off x="4788025" y="3212976"/>
            <a:ext cx="3744416" cy="2688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4357112" cy="5274912"/>
          </a:xfrm>
        </p:spPr>
        <p:txBody>
          <a:bodyPr>
            <a:normAutofit lnSpcReduction="10000"/>
          </a:bodyPr>
          <a:lstStyle/>
          <a:p>
            <a:pPr fontAlgn="base">
              <a:buNone/>
            </a:pPr>
            <a:r>
              <a:rPr b="1" dirty="0" lang="ru-RU" smtClean="0" sz="2000">
                <a:latin charset="0" pitchFamily="18" typeface="Times New Roman"/>
                <a:cs charset="0" pitchFamily="18" typeface="Times New Roman"/>
              </a:rPr>
              <a:t>23. Привязываем черную нить и оплетаем три круга.</a:t>
            </a:r>
          </a:p>
          <a:p>
            <a:pPr fontAlgn="base">
              <a:buNone/>
            </a:pPr>
            <a:endParaRPr b="1" dirty="0" lang="ru-RU" smtClean="0" sz="2000">
              <a:latin charset="0" pitchFamily="18" typeface="Times New Roman"/>
              <a:cs charset="0" pitchFamily="18" typeface="Times New Roman"/>
            </a:endParaRPr>
          </a:p>
          <a:p>
            <a:pPr fontAlgn="base">
              <a:buNone/>
            </a:pPr>
            <a:endParaRPr b="1" dirty="0" lang="ru-RU" smtClean="0" sz="2000">
              <a:latin charset="0" pitchFamily="18" typeface="Times New Roman"/>
              <a:cs charset="0" pitchFamily="18" typeface="Times New Roman"/>
            </a:endParaRPr>
          </a:p>
          <a:p>
            <a:pPr fontAlgn="base">
              <a:buNone/>
            </a:pPr>
            <a:endParaRPr b="1" dirty="0" lang="ru-RU" smtClean="0" sz="2000">
              <a:latin charset="0" pitchFamily="18" typeface="Times New Roman"/>
              <a:cs charset="0" pitchFamily="18" typeface="Times New Roman"/>
            </a:endParaRPr>
          </a:p>
          <a:p>
            <a:pPr fontAlgn="base">
              <a:buNone/>
            </a:pPr>
            <a:endParaRPr b="1" dirty="0" lang="ru-RU" smtClean="0" sz="2000">
              <a:latin charset="0" pitchFamily="18" typeface="Times New Roman"/>
              <a:cs charset="0" pitchFamily="18" typeface="Times New Roman"/>
            </a:endParaRPr>
          </a:p>
          <a:p>
            <a:pPr fontAlgn="base">
              <a:buNone/>
            </a:pPr>
            <a:r>
              <a:rPr b="1" dirty="0" lang="ru-RU" smtClean="0" sz="2000">
                <a:latin charset="0" pitchFamily="18" typeface="Times New Roman"/>
                <a:cs charset="0" pitchFamily="18" typeface="Times New Roman"/>
              </a:rPr>
              <a:t>24. Обрезаем нить, оставляя конец длиной 6-7 см, завязываем узелок на палочке.</a:t>
            </a:r>
          </a:p>
          <a:p>
            <a:pPr fontAlgn="base">
              <a:buNone/>
            </a:pPr>
            <a:endParaRPr b="1" dirty="0" lang="ru-RU" smtClean="0" sz="2000">
              <a:latin charset="0" pitchFamily="18" typeface="Times New Roman"/>
              <a:cs charset="0" pitchFamily="18" typeface="Times New Roman"/>
            </a:endParaRPr>
          </a:p>
          <a:p>
            <a:pPr fontAlgn="base">
              <a:buNone/>
            </a:pPr>
            <a:endParaRPr b="1" dirty="0" lang="ru-RU" smtClean="0" sz="2000">
              <a:latin charset="0" pitchFamily="18" typeface="Times New Roman"/>
              <a:cs charset="0" pitchFamily="18" typeface="Times New Roman"/>
            </a:endParaRPr>
          </a:p>
          <a:p>
            <a:pPr fontAlgn="base">
              <a:buNone/>
            </a:pPr>
            <a:r>
              <a:rPr b="1" dirty="0" lang="ru-RU" smtClean="0" sz="2000">
                <a:latin charset="0" pitchFamily="18" typeface="Times New Roman"/>
                <a:cs charset="0" pitchFamily="18" typeface="Times New Roman"/>
              </a:rPr>
              <a:t>25.</a:t>
            </a:r>
            <a:r>
              <a:rPr dirty="0" lang="ru-RU" smtClean="0" sz="2000"/>
              <a:t> </a:t>
            </a:r>
            <a:r>
              <a:rPr b="1" dirty="0" lang="ru-RU" smtClean="0" sz="2000">
                <a:latin charset="0" pitchFamily="18" typeface="Times New Roman"/>
                <a:cs charset="0" pitchFamily="18" typeface="Times New Roman"/>
              </a:rPr>
              <a:t>Привязываем оранжевую нить и оплетаем три круга. Рисунок в виде георгиевской ленты образуется чередованием оплетенных кругов коричневого и оранжевого цвета.</a:t>
            </a:r>
          </a:p>
          <a:p>
            <a:pPr fontAlgn="base">
              <a:buNone/>
            </a:pPr>
            <a:endParaRPr b="1" dirty="0" lang="ru-RU" smtClean="0" sz="2000">
              <a:latin charset="0" pitchFamily="18" typeface="Times New Roman"/>
              <a:cs charset="0" pitchFamily="18" typeface="Times New Roman"/>
            </a:endParaRPr>
          </a:p>
          <a:p>
            <a:pPr fontAlgn="base">
              <a:buNone/>
            </a:pPr>
            <a:endParaRPr b="1" dirty="0" lang="ru-RU" sz="2000"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id="48130" name="Picture 2"/>
          <p:cNvPicPr>
            <a:picLocks noChangeArrowheads="1" noChangeAspect="1"/>
          </p:cNvPicPr>
          <p:nvPr/>
        </p:nvPicPr>
        <p:blipFill>
          <a:blip cstate="print" r:embed="rId2"/>
          <a:srcRect b="89" l="76" t="64"/>
          <a:stretch>
            <a:fillRect/>
          </a:stretch>
        </p:blipFill>
        <p:spPr bwMode="auto">
          <a:xfrm rot="5400000">
            <a:off x="5387602" y="165126"/>
            <a:ext cx="2041204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descr="C:\Users\админ\Desktop\проект и\ира\IMG-20200225-WA0023.jpg" id="5" name="Рисунок 4"/>
          <p:cNvPicPr/>
          <p:nvPr/>
        </p:nvPicPr>
        <p:blipFill>
          <a:blip cstate="print" r:embed="rId3"/>
          <a:srcRect l="110" r="60"/>
          <a:stretch>
            <a:fillRect/>
          </a:stretch>
        </p:blipFill>
        <p:spPr bwMode="auto">
          <a:xfrm>
            <a:off x="5580112" y="2780928"/>
            <a:ext cx="2448272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админ\Desktop\проект и\ира\IMG-20200225-WA0022.jpg" id="6" name="Рисунок 5"/>
          <p:cNvPicPr/>
          <p:nvPr/>
        </p:nvPicPr>
        <p:blipFill>
          <a:blip cstate="print" r:embed="rId4"/>
          <a:srcRect b="46" l="202" t="59"/>
          <a:stretch>
            <a:fillRect/>
          </a:stretch>
        </p:blipFill>
        <p:spPr bwMode="auto">
          <a:xfrm rot="5400000">
            <a:off x="6228182" y="4437114"/>
            <a:ext cx="165618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4357112" cy="556294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b="1" dirty="0" lang="ru-RU" smtClean="0" sz="2400">
                <a:latin charset="0" pitchFamily="18" typeface="Times New Roman"/>
                <a:cs charset="0" pitchFamily="18" typeface="Times New Roman"/>
              </a:rPr>
              <a:t>26. Оранжевой ниткой оплетаем 2 круга и обматываем поочередно концы палочек сначала вперед 6-7 витков.</a:t>
            </a:r>
          </a:p>
          <a:p>
            <a:pPr>
              <a:buNone/>
            </a:pPr>
            <a:endParaRPr b="1" dirty="0" lang="ru-RU" smtClean="0" sz="2400">
              <a:latin charset="0" pitchFamily="18" typeface="Times New Roman"/>
              <a:cs charset="0" pitchFamily="18" typeface="Times New Roman"/>
            </a:endParaRPr>
          </a:p>
          <a:p>
            <a:pPr>
              <a:buNone/>
            </a:pPr>
            <a:endParaRPr b="1" dirty="0" lang="ru-RU" smtClean="0" sz="2400">
              <a:latin charset="0" pitchFamily="18" typeface="Times New Roman"/>
              <a:cs charset="0" pitchFamily="18" typeface="Times New Roman"/>
            </a:endParaRPr>
          </a:p>
          <a:p>
            <a:pPr>
              <a:buNone/>
            </a:pPr>
            <a:endParaRPr b="1" dirty="0" lang="ru-RU" smtClean="0" sz="2400">
              <a:latin charset="0" pitchFamily="18" typeface="Times New Roman"/>
              <a:cs charset="0" pitchFamily="18" typeface="Times New Roman"/>
            </a:endParaRPr>
          </a:p>
          <a:p>
            <a:pPr>
              <a:buNone/>
            </a:pPr>
            <a:r>
              <a:rPr b="1" dirty="0" lang="ru-RU" smtClean="0" sz="2400">
                <a:latin charset="0" pitchFamily="18" typeface="Times New Roman"/>
                <a:cs charset="0" pitchFamily="18" typeface="Times New Roman"/>
              </a:rPr>
              <a:t>27.</a:t>
            </a:r>
            <a:r>
              <a:rPr dirty="0" lang="ru-RU" smtClean="0" sz="2400"/>
              <a:t> </a:t>
            </a:r>
            <a:r>
              <a:rPr b="1" dirty="0" lang="ru-RU" smtClean="0" sz="2400">
                <a:latin charset="0" pitchFamily="18" typeface="Times New Roman"/>
                <a:cs charset="0" pitchFamily="18" typeface="Times New Roman"/>
              </a:rPr>
              <a:t>Обматываем назад 6-7 витков и переходим к обмотке следующего конца палочки.</a:t>
            </a:r>
          </a:p>
          <a:p>
            <a:pPr>
              <a:buNone/>
            </a:pPr>
            <a:endParaRPr b="1" dirty="0" lang="ru-RU" smtClean="0">
              <a:latin charset="0" pitchFamily="18" typeface="Times New Roman"/>
              <a:cs charset="0" pitchFamily="18" typeface="Times New Roman"/>
            </a:endParaRPr>
          </a:p>
          <a:p>
            <a:pPr>
              <a:buNone/>
            </a:pPr>
            <a:r>
              <a:rPr b="1" dirty="0" lang="ru-RU" smtClean="0" sz="2400">
                <a:latin charset="0" pitchFamily="18" typeface="Times New Roman"/>
                <a:cs charset="0" pitchFamily="18" typeface="Times New Roman"/>
              </a:rPr>
              <a:t>28. Обмотав последний конец палочки, обрезаем нить, оставляя ее длиной 15-20 см, завязываем узел, образуя петлю. С изнаночной стороны все концы ниток попарно соединяем на 2 узелка и обрезаем, чтобы поверхность была аккуратной.</a:t>
            </a:r>
          </a:p>
          <a:p>
            <a:pPr>
              <a:buNone/>
            </a:pPr>
            <a:endParaRPr b="1" dirty="0" lang="ru-RU" sz="2400"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id="49154" name="Picture 2"/>
          <p:cNvPicPr>
            <a:picLocks noChangeArrowheads="1" noChangeAspect="1"/>
          </p:cNvPicPr>
          <p:nvPr/>
        </p:nvPicPr>
        <p:blipFill>
          <a:blip cstate="print" r:embed="rId2"/>
          <a:srcRect l="159" r="124"/>
          <a:stretch>
            <a:fillRect/>
          </a:stretch>
        </p:blipFill>
        <p:spPr bwMode="auto">
          <a:xfrm>
            <a:off x="5364088" y="476672"/>
            <a:ext cx="2592288" cy="2242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156" name="Picture 4"/>
          <p:cNvPicPr>
            <a:picLocks noChangeArrowheads="1" noChangeAspect="1"/>
          </p:cNvPicPr>
          <p:nvPr/>
        </p:nvPicPr>
        <p:blipFill>
          <a:blip cstate="print" r:embed="rId3"/>
          <a:srcRect b="46" t="57"/>
          <a:stretch>
            <a:fillRect/>
          </a:stretch>
        </p:blipFill>
        <p:spPr bwMode="auto">
          <a:xfrm rot="16200000">
            <a:off x="5515633" y="2989423"/>
            <a:ext cx="2649237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rrowheads="1" noChangeAspect="1"/>
          </p:cNvPicPr>
          <p:nvPr/>
        </p:nvPicPr>
        <p:blipFill>
          <a:blip cstate="print" r:embed="rId3"/>
          <a:srcRect b="46" t="57"/>
          <a:stretch>
            <a:fillRect/>
          </a:stretch>
        </p:blipFill>
        <p:spPr bwMode="auto">
          <a:xfrm rot="16200000">
            <a:off x="5515635" y="2989423"/>
            <a:ext cx="2649237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548680"/>
            <a:ext cx="4968552" cy="502880"/>
          </a:xfrm>
        </p:spPr>
        <p:txBody>
          <a:bodyPr>
            <a:normAutofit fontScale="90000"/>
          </a:bodyPr>
          <a:lstStyle/>
          <a:p>
            <a:r>
              <a:rPr dirty="0" lang="ru-RU" smtClean="0">
                <a:solidFill>
                  <a:srgbClr val="C00000"/>
                </a:solidFill>
              </a:rPr>
              <a:t>Готовое изделие</a:t>
            </a:r>
            <a:endParaRPr dirty="0" lang="ru-RU">
              <a:solidFill>
                <a:srgbClr val="C00000"/>
              </a:solidFill>
            </a:endParaRPr>
          </a:p>
        </p:txBody>
      </p:sp>
      <p:pic>
        <p:nvPicPr>
          <p:cNvPr descr="C:\Users\админ\Desktop\козлова\IMG-20200225-WA0015.jpg" id="1026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2"/>
          <a:srcRect l="197" r="207" t="106"/>
          <a:stretch>
            <a:fillRect/>
          </a:stretch>
        </p:blipFill>
        <p:spPr bwMode="auto">
          <a:xfrm>
            <a:off x="1763688" y="1124744"/>
            <a:ext cx="5255684" cy="53222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err="1" smtClean="0">
                <a:solidFill>
                  <a:srgbClr val="C00000"/>
                </a:solidFill>
              </a:rPr>
              <a:t>Экономическая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часть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755576" y="1268760"/>
          <a:ext cx="7704855" cy="20708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0971"/>
                <a:gridCol w="1540971"/>
                <a:gridCol w="1540971"/>
                <a:gridCol w="1540971"/>
                <a:gridCol w="1540971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№ п/п</a:t>
                      </a:r>
                      <a:endParaRPr lang="ru-RU" sz="1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количество</a:t>
                      </a:r>
                      <a:endParaRPr lang="ru-RU" sz="1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цена</a:t>
                      </a:r>
                      <a:r>
                        <a:rPr lang="en-US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в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рублях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сумма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033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</a:t>
                      </a:r>
                      <a:endParaRPr lang="ru-RU" sz="20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Палочки</a:t>
                      </a:r>
                      <a:endParaRPr lang="ru-RU" sz="20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20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2-00</a:t>
                      </a:r>
                      <a:endParaRPr lang="ru-RU" sz="20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</a:t>
                      </a:r>
                      <a:r>
                        <a:rPr lang="ru-RU" sz="2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2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-00</a:t>
                      </a:r>
                      <a:endParaRPr lang="ru-RU" sz="20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033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</a:t>
                      </a:r>
                      <a:endParaRPr lang="ru-RU" sz="20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Пряжа</a:t>
                      </a:r>
                      <a:endParaRPr lang="ru-RU" sz="20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20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28</a:t>
                      </a:r>
                      <a:r>
                        <a:rPr lang="en-US" sz="2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-00</a:t>
                      </a:r>
                      <a:endParaRPr lang="ru-RU" sz="20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140</a:t>
                      </a:r>
                      <a:r>
                        <a:rPr lang="en-US" sz="2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-00</a:t>
                      </a:r>
                      <a:endParaRPr lang="ru-RU" sz="20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033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Всего</a:t>
                      </a:r>
                      <a:endParaRPr lang="ru-RU" sz="20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150</a:t>
                      </a:r>
                      <a:r>
                        <a:rPr lang="en-US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-00</a:t>
                      </a:r>
                      <a:endParaRPr lang="ru-RU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02920" y="3429000"/>
            <a:ext cx="8173536" cy="2592288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Стоимость моего изделия составила 150 рублей. Затраты на проект получились незначительные. Это экономично для моей семьи. Оставшиеся материалы пригодятся мне для других работ.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Эргономическая оценка: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73904"/>
            <a:ext cx="8183880" cy="4719392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5600" dirty="0" smtClean="0"/>
              <a:t>         Завершённый проект я показала своим близким, друзьям, учителям. </a:t>
            </a:r>
          </a:p>
          <a:p>
            <a:r>
              <a:rPr lang="ru-RU" sz="5600" b="1" dirty="0" smtClean="0"/>
              <a:t>Области знаний, используемые при выполнении проекта:</a:t>
            </a:r>
            <a:endParaRPr lang="ru-RU" sz="5600" dirty="0" smtClean="0"/>
          </a:p>
          <a:p>
            <a:pPr lvl="0"/>
            <a:r>
              <a:rPr lang="ru-RU" sz="5600" b="1" dirty="0" smtClean="0"/>
              <a:t>Безопасность жизнедеятельности – </a:t>
            </a:r>
            <a:r>
              <a:rPr lang="ru-RU" sz="5600" dirty="0" smtClean="0"/>
              <a:t>организация рабочего места, техника безопасности;</a:t>
            </a:r>
          </a:p>
          <a:p>
            <a:pPr lvl="0"/>
            <a:r>
              <a:rPr lang="ru-RU" sz="5600" b="1" dirty="0" smtClean="0"/>
              <a:t>Математика – </a:t>
            </a:r>
            <a:r>
              <a:rPr lang="ru-RU" sz="5600" dirty="0" smtClean="0"/>
              <a:t>расчет расхода материалов, денежных средств;</a:t>
            </a:r>
          </a:p>
          <a:p>
            <a:pPr lvl="0"/>
            <a:r>
              <a:rPr lang="ru-RU" sz="5600" b="1" dirty="0" smtClean="0"/>
              <a:t>Материаловедение – </a:t>
            </a:r>
            <a:r>
              <a:rPr lang="ru-RU" sz="5600" dirty="0" smtClean="0"/>
              <a:t>изучение свойств материалов, для осуществления правильного выбора;</a:t>
            </a:r>
          </a:p>
          <a:p>
            <a:pPr lvl="0"/>
            <a:r>
              <a:rPr lang="ru-RU" sz="5600" b="1" dirty="0" smtClean="0"/>
              <a:t>Декоративно-прикладное творчество – </a:t>
            </a:r>
            <a:r>
              <a:rPr lang="ru-RU" sz="5600" dirty="0" smtClean="0"/>
              <a:t>элементы узоров</a:t>
            </a:r>
            <a:r>
              <a:rPr lang="ru-RU" sz="5600" b="1" dirty="0" smtClean="0"/>
              <a:t>;</a:t>
            </a:r>
            <a:endParaRPr lang="ru-RU" sz="5600" dirty="0" smtClean="0"/>
          </a:p>
          <a:p>
            <a:pPr lvl="0"/>
            <a:r>
              <a:rPr lang="ru-RU" sz="5600" b="1" dirty="0" smtClean="0"/>
              <a:t>Рисование – </a:t>
            </a:r>
            <a:r>
              <a:rPr lang="ru-RU" sz="5600" dirty="0" smtClean="0"/>
              <a:t>разработка эскиза;</a:t>
            </a:r>
          </a:p>
          <a:p>
            <a:pPr lvl="0"/>
            <a:r>
              <a:rPr lang="ru-RU" sz="5600" b="1" dirty="0" smtClean="0"/>
              <a:t>Технология – </a:t>
            </a:r>
            <a:r>
              <a:rPr lang="ru-RU" sz="5600" dirty="0" smtClean="0"/>
              <a:t>плетение;</a:t>
            </a:r>
          </a:p>
          <a:p>
            <a:pPr lvl="0"/>
            <a:r>
              <a:rPr lang="ru-RU" sz="5600" b="1" dirty="0" smtClean="0"/>
              <a:t>Экология – </a:t>
            </a:r>
            <a:r>
              <a:rPr lang="ru-RU" sz="5600" dirty="0" smtClean="0"/>
              <a:t>безотходность и чистота</a:t>
            </a:r>
            <a:r>
              <a:rPr lang="ru-RU" sz="5600" b="1" dirty="0" smtClean="0"/>
              <a:t> </a:t>
            </a:r>
            <a:r>
              <a:rPr lang="ru-RU" sz="5600" dirty="0" smtClean="0"/>
              <a:t> материалов;</a:t>
            </a:r>
          </a:p>
          <a:p>
            <a:pPr lvl="0"/>
            <a:r>
              <a:rPr lang="ru-RU" sz="5600" b="1" dirty="0" smtClean="0"/>
              <a:t>Экономика – </a:t>
            </a:r>
            <a:r>
              <a:rPr lang="ru-RU" sz="5600" dirty="0" smtClean="0"/>
              <a:t>расчет себестоимости, экономика семьи;</a:t>
            </a:r>
          </a:p>
          <a:p>
            <a:pPr lvl="0"/>
            <a:r>
              <a:rPr lang="ru-RU" sz="5600" b="1" dirty="0" smtClean="0"/>
              <a:t>Эстетика – </a:t>
            </a:r>
            <a:r>
              <a:rPr lang="ru-RU" sz="5600" dirty="0" smtClean="0"/>
              <a:t>воплощение изделия желаемой эстетической идеи</a:t>
            </a:r>
          </a:p>
          <a:p>
            <a:endParaRPr lang="ru-RU" sz="5600" dirty="0" smtClean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70696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Экологическая часть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Нитки из шерстяных волокон. Их производство не наносит вреда здоровью  и окружающей среде.</a:t>
            </a:r>
          </a:p>
          <a:p>
            <a:pPr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Самооценка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Я проверила качество своей работы, показала учителю. Получилось хорошо, чисто, аккуратно, цвета хорошо сочетаются между собой. В целом получилось хорошее изделие, я им очень довольна.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8183880" cy="79208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Заключение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340768"/>
            <a:ext cx="8280920" cy="49685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dirty="0" smtClean="0"/>
              <a:t>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Я соблюдала технологию плетения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мандалы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 Применила традиционную форму, в которую  добавила символы Победы. Полученные знания мне пригодятся в создании других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мандал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 Моя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Мандала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Победы»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станет праздничным украшением уголка Памяти в классе. Эта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Мандала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Победы»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будет напоминанием, что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«Никто не забыт, и ничто не забыто!» 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2"/>
          <a:srcRect r="44"/>
          <a:stretch>
            <a:fillRect/>
          </a:stretch>
        </p:blipFill>
        <p:spPr bwMode="auto">
          <a:xfrm>
            <a:off x="2699792" y="620688"/>
            <a:ext cx="3168352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Реклама</a:t>
            </a:r>
            <a:endParaRPr lang="ru-RU" sz="4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772816"/>
            <a:ext cx="7632848" cy="41879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/>
              <a:t> </a:t>
            </a: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    </a:t>
            </a:r>
            <a:r>
              <a:rPr lang="ru-RU" sz="3200" b="1" dirty="0" smtClean="0">
                <a:latin typeface="Monotype Corsiva" pitchFamily="66" charset="0"/>
              </a:rPr>
              <a:t>Никогда не утолит свою потребность человек, который стремится к красоте. Надо стремиться, чтобы окружающий нас мир и дом были прекрасны. Для того бы украсить дом, можно сделать что-то своими руками, например сплести </a:t>
            </a:r>
            <a:r>
              <a:rPr lang="ru-RU" sz="3200" b="1" dirty="0" err="1" smtClean="0">
                <a:latin typeface="Monotype Corsiva" pitchFamily="66" charset="0"/>
              </a:rPr>
              <a:t>Мандалу</a:t>
            </a:r>
            <a:r>
              <a:rPr lang="ru-RU" sz="3200" b="1" dirty="0" smtClean="0">
                <a:latin typeface="Monotype Corsiva" pitchFamily="66" charset="0"/>
              </a:rPr>
              <a:t>, загадав желание.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284288" cy="105156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Проблема проекта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556792"/>
            <a:ext cx="8183880" cy="4187952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endParaRPr lang="ru-RU" dirty="0" smtClean="0">
              <a:solidFill>
                <a:schemeClr val="tx2"/>
              </a:solidFill>
            </a:endParaRPr>
          </a:p>
          <a:p>
            <a:pPr>
              <a:buFontTx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С раннего детства нас радуют поделки, сделанные своими руками.</a:t>
            </a:r>
          </a:p>
          <a:p>
            <a:pPr>
              <a:buFontTx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Для меня, было, очень важно смогу ли я сама сделать поделку к празднику 9 мая: применить символы Великой Победы, освоив новый вид творчества.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183880" cy="10515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Мои источники информации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132856"/>
            <a:ext cx="8183880" cy="418795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   </a:t>
            </a:r>
            <a:r>
              <a:rPr lang="en-US" b="1" dirty="0" err="1" smtClean="0"/>
              <a:t>Список</a:t>
            </a:r>
            <a:r>
              <a:rPr lang="en-US" b="1" dirty="0" smtClean="0"/>
              <a:t> </a:t>
            </a:r>
            <a:r>
              <a:rPr lang="en-US" b="1" dirty="0" err="1" smtClean="0"/>
              <a:t>литературы</a:t>
            </a:r>
            <a:r>
              <a:rPr lang="en-US" b="1" dirty="0" smtClean="0"/>
              <a:t>.</a:t>
            </a:r>
            <a:endParaRPr lang="ru-RU" dirty="0" smtClean="0"/>
          </a:p>
          <a:p>
            <a:pPr lvl="0"/>
            <a:r>
              <a:rPr lang="ru-RU" dirty="0" smtClean="0">
                <a:hlinkClick r:id="rId2" tooltip="Жуковская, Наталья Львовна"/>
              </a:rPr>
              <a:t>Жуковская Н. Л.</a:t>
            </a:r>
            <a:r>
              <a:rPr lang="ru-RU" dirty="0" smtClean="0"/>
              <a:t> </a:t>
            </a:r>
            <a:r>
              <a:rPr lang="ru-RU" dirty="0" err="1" smtClean="0"/>
              <a:t>Мандала</a:t>
            </a:r>
            <a:r>
              <a:rPr lang="ru-RU" dirty="0" smtClean="0"/>
              <a:t> // Буддизм: Словарь. </a:t>
            </a:r>
            <a:r>
              <a:rPr lang="en-US" dirty="0" smtClean="0"/>
              <a:t>М., 1992, с. 174—175</a:t>
            </a:r>
            <a:endParaRPr lang="ru-RU" dirty="0" smtClean="0"/>
          </a:p>
          <a:p>
            <a:pPr lvl="0"/>
            <a:r>
              <a:rPr lang="en-US" dirty="0" smtClean="0">
                <a:hlinkClick r:id="rId3"/>
              </a:rPr>
              <a:t>http</a:t>
            </a:r>
            <a:r>
              <a:rPr lang="ru-RU" dirty="0" smtClean="0">
                <a:hlinkClick r:id="rId3"/>
              </a:rPr>
              <a:t>://</a:t>
            </a:r>
            <a:r>
              <a:rPr lang="en-US" dirty="0" err="1" smtClean="0">
                <a:hlinkClick r:id="rId3"/>
              </a:rPr>
              <a:t>dazan</a:t>
            </a:r>
            <a:r>
              <a:rPr lang="ru-RU" dirty="0" smtClean="0">
                <a:hlinkClick r:id="rId3"/>
              </a:rPr>
              <a:t>.</a:t>
            </a:r>
            <a:r>
              <a:rPr lang="en-US" dirty="0" err="1" smtClean="0">
                <a:hlinkClick r:id="rId3"/>
              </a:rPr>
              <a:t>spb</a:t>
            </a:r>
            <a:r>
              <a:rPr lang="ru-RU" dirty="0" smtClean="0">
                <a:hlinkClick r:id="rId3"/>
              </a:rPr>
              <a:t>.</a:t>
            </a:r>
            <a:r>
              <a:rPr lang="en-US" dirty="0" err="1" smtClean="0">
                <a:hlinkClick r:id="rId3"/>
              </a:rPr>
              <a:t>ru</a:t>
            </a:r>
            <a:r>
              <a:rPr lang="ru-RU" dirty="0" smtClean="0">
                <a:hlinkClick r:id="rId3"/>
              </a:rPr>
              <a:t>/</a:t>
            </a:r>
            <a:r>
              <a:rPr lang="en-US" dirty="0" err="1" smtClean="0">
                <a:hlinkClick r:id="rId3"/>
              </a:rPr>
              <a:t>budhism</a:t>
            </a:r>
            <a:r>
              <a:rPr lang="ru-RU" dirty="0" smtClean="0">
                <a:hlinkClick r:id="rId3"/>
              </a:rPr>
              <a:t>/</a:t>
            </a:r>
            <a:r>
              <a:rPr lang="en-US" dirty="0" err="1" smtClean="0">
                <a:hlinkClick r:id="rId3"/>
              </a:rPr>
              <a:t>mandala</a:t>
            </a:r>
            <a:r>
              <a:rPr lang="ru-RU" dirty="0" smtClean="0">
                <a:hlinkClick r:id="rId3"/>
              </a:rPr>
              <a:t>/-</a:t>
            </a:r>
            <a:r>
              <a:rPr lang="ru-RU" dirty="0" smtClean="0"/>
              <a:t> структура </a:t>
            </a:r>
            <a:r>
              <a:rPr lang="ru-RU" dirty="0" err="1" smtClean="0"/>
              <a:t>мандалы</a:t>
            </a:r>
            <a:r>
              <a:rPr lang="ru-RU" dirty="0" smtClean="0"/>
              <a:t>.</a:t>
            </a:r>
          </a:p>
          <a:p>
            <a:pPr lvl="0"/>
            <a:r>
              <a:rPr lang="en-US" dirty="0" smtClean="0">
                <a:hlinkClick r:id="rId4"/>
              </a:rPr>
              <a:t>http</a:t>
            </a:r>
            <a:r>
              <a:rPr lang="ru-RU" dirty="0" smtClean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www</a:t>
            </a:r>
            <a:r>
              <a:rPr lang="ru-RU" dirty="0" smtClean="0">
                <a:hlinkClick r:id="rId4"/>
              </a:rPr>
              <a:t>.</a:t>
            </a:r>
            <a:r>
              <a:rPr lang="en-US" dirty="0" err="1" smtClean="0">
                <a:hlinkClick r:id="rId4"/>
              </a:rPr>
              <a:t>berzinarchives</a:t>
            </a:r>
            <a:r>
              <a:rPr lang="ru-RU" dirty="0" smtClean="0">
                <a:hlinkClick r:id="rId4"/>
              </a:rPr>
              <a:t>.</a:t>
            </a:r>
            <a:r>
              <a:rPr lang="en-US" dirty="0" smtClean="0">
                <a:hlinkClick r:id="rId4"/>
              </a:rPr>
              <a:t>com</a:t>
            </a:r>
            <a:r>
              <a:rPr lang="ru-RU" dirty="0" smtClean="0">
                <a:hlinkClick r:id="rId4"/>
              </a:rPr>
              <a:t>/</a:t>
            </a:r>
            <a:r>
              <a:rPr lang="en-US" dirty="0" smtClean="0">
                <a:hlinkClick r:id="rId4"/>
              </a:rPr>
              <a:t>web</a:t>
            </a:r>
            <a:r>
              <a:rPr lang="ru-RU" dirty="0" smtClean="0">
                <a:hlinkClick r:id="rId4"/>
              </a:rPr>
              <a:t>/</a:t>
            </a:r>
            <a:r>
              <a:rPr lang="en-US" dirty="0" err="1" smtClean="0">
                <a:hlinkClick r:id="rId4"/>
              </a:rPr>
              <a:t>ru</a:t>
            </a:r>
            <a:r>
              <a:rPr lang="ru-RU" dirty="0" smtClean="0">
                <a:hlinkClick r:id="rId4"/>
              </a:rPr>
              <a:t>/</a:t>
            </a:r>
            <a:r>
              <a:rPr lang="en-US" dirty="0" smtClean="0">
                <a:hlinkClick r:id="rId4"/>
              </a:rPr>
              <a:t>archives</a:t>
            </a:r>
            <a:r>
              <a:rPr lang="ru-RU" dirty="0" smtClean="0">
                <a:hlinkClick r:id="rId4"/>
              </a:rPr>
              <a:t>/</a:t>
            </a:r>
            <a:r>
              <a:rPr lang="en-US" dirty="0" smtClean="0">
                <a:hlinkClick r:id="rId4"/>
              </a:rPr>
              <a:t>advanced</a:t>
            </a:r>
            <a:r>
              <a:rPr lang="ru-RU" dirty="0" smtClean="0">
                <a:hlinkClick r:id="rId4"/>
              </a:rPr>
              <a:t>/</a:t>
            </a:r>
            <a:r>
              <a:rPr lang="en-US" dirty="0" err="1" smtClean="0">
                <a:hlinkClick r:id="rId4"/>
              </a:rPr>
              <a:t>tantra</a:t>
            </a:r>
            <a:r>
              <a:rPr lang="ru-RU" dirty="0" smtClean="0">
                <a:hlinkClick r:id="rId4"/>
              </a:rPr>
              <a:t>/</a:t>
            </a:r>
            <a:r>
              <a:rPr lang="en-US" dirty="0" smtClean="0">
                <a:hlinkClick r:id="rId4"/>
              </a:rPr>
              <a:t>level</a:t>
            </a:r>
            <a:r>
              <a:rPr lang="ru-RU" dirty="0" smtClean="0">
                <a:hlinkClick r:id="rId4"/>
              </a:rPr>
              <a:t>1_</a:t>
            </a:r>
            <a:r>
              <a:rPr lang="en-US" dirty="0" smtClean="0">
                <a:hlinkClick r:id="rId4"/>
              </a:rPr>
              <a:t>getting</a:t>
            </a:r>
            <a:r>
              <a:rPr lang="ru-RU" dirty="0" smtClean="0">
                <a:hlinkClick r:id="rId4"/>
              </a:rPr>
              <a:t>_</a:t>
            </a:r>
            <a:r>
              <a:rPr lang="en-US" dirty="0" smtClean="0">
                <a:hlinkClick r:id="rId4"/>
              </a:rPr>
              <a:t>started</a:t>
            </a:r>
            <a:r>
              <a:rPr lang="ru-RU" dirty="0" smtClean="0">
                <a:hlinkClick r:id="rId4"/>
              </a:rPr>
              <a:t>/</a:t>
            </a:r>
            <a:r>
              <a:rPr lang="en-US" dirty="0" smtClean="0">
                <a:hlinkClick r:id="rId4"/>
              </a:rPr>
              <a:t>meaning</a:t>
            </a:r>
            <a:r>
              <a:rPr lang="ru-RU" dirty="0" smtClean="0">
                <a:hlinkClick r:id="rId4"/>
              </a:rPr>
              <a:t>_</a:t>
            </a:r>
            <a:r>
              <a:rPr lang="en-US" dirty="0" smtClean="0">
                <a:hlinkClick r:id="rId4"/>
              </a:rPr>
              <a:t>use</a:t>
            </a:r>
            <a:r>
              <a:rPr lang="ru-RU" dirty="0" smtClean="0">
                <a:hlinkClick r:id="rId4"/>
              </a:rPr>
              <a:t>_</a:t>
            </a:r>
            <a:r>
              <a:rPr lang="en-US" dirty="0" err="1" smtClean="0">
                <a:hlinkClick r:id="rId4"/>
              </a:rPr>
              <a:t>mandala</a:t>
            </a:r>
            <a:r>
              <a:rPr lang="ru-RU" dirty="0" smtClean="0">
                <a:hlinkClick r:id="rId4"/>
              </a:rPr>
              <a:t>.</a:t>
            </a:r>
            <a:r>
              <a:rPr lang="en-US" dirty="0" err="1" smtClean="0">
                <a:hlinkClick r:id="rId4"/>
              </a:rPr>
              <a:t>htm</a:t>
            </a:r>
            <a:r>
              <a:rPr lang="ru-RU" dirty="0" smtClean="0"/>
              <a:t> - значение </a:t>
            </a:r>
            <a:r>
              <a:rPr lang="ru-RU" dirty="0" err="1" smtClean="0"/>
              <a:t>мандалы</a:t>
            </a:r>
            <a:r>
              <a:rPr lang="ru-RU" dirty="0" smtClean="0"/>
              <a:t> и ее использование.</a:t>
            </a:r>
          </a:p>
          <a:p>
            <a:pPr lvl="0"/>
            <a:r>
              <a:rPr lang="ru-RU" dirty="0" smtClean="0"/>
              <a:t>Топоров В. </a:t>
            </a:r>
            <a:r>
              <a:rPr lang="ru-RU" dirty="0" err="1" smtClean="0"/>
              <a:t>Мандала</a:t>
            </a:r>
            <a:r>
              <a:rPr lang="ru-RU" dirty="0" smtClean="0"/>
              <a:t> // Мифы народов мира. </a:t>
            </a:r>
            <a:r>
              <a:rPr lang="en-US" dirty="0" smtClean="0"/>
              <a:t>Т.2. М., 1992, с.100-102</a:t>
            </a:r>
            <a:endParaRPr lang="ru-RU" dirty="0" smtClean="0"/>
          </a:p>
          <a:p>
            <a:pPr lvl="0"/>
            <a:r>
              <a:rPr lang="en-US" dirty="0" smtClean="0">
                <a:hlinkClick r:id="rId5"/>
              </a:rPr>
              <a:t>http</a:t>
            </a:r>
            <a:r>
              <a:rPr lang="ru-RU" dirty="0" smtClean="0">
                <a:hlinkClick r:id="rId5"/>
              </a:rPr>
              <a:t>://</a:t>
            </a:r>
            <a:r>
              <a:rPr lang="en-US" dirty="0" smtClean="0">
                <a:hlinkClick r:id="rId5"/>
              </a:rPr>
              <a:t>images</a:t>
            </a:r>
            <a:r>
              <a:rPr lang="ru-RU" dirty="0" smtClean="0">
                <a:hlinkClick r:id="rId5"/>
              </a:rPr>
              <a:t>.</a:t>
            </a:r>
            <a:r>
              <a:rPr lang="en-US" dirty="0" err="1" smtClean="0">
                <a:hlinkClick r:id="rId5"/>
              </a:rPr>
              <a:t>yandex</a:t>
            </a:r>
            <a:r>
              <a:rPr lang="ru-RU" dirty="0" smtClean="0">
                <a:hlinkClick r:id="rId5"/>
              </a:rPr>
              <a:t>.</a:t>
            </a:r>
            <a:r>
              <a:rPr lang="en-US" dirty="0" err="1" smtClean="0">
                <a:hlinkClick r:id="rId5"/>
              </a:rPr>
              <a:t>ru</a:t>
            </a:r>
            <a:r>
              <a:rPr lang="ru-RU" dirty="0" smtClean="0">
                <a:hlinkClick r:id="rId5"/>
              </a:rPr>
              <a:t>/</a:t>
            </a:r>
            <a:r>
              <a:rPr lang="en-US" dirty="0" err="1" smtClean="0">
                <a:hlinkClick r:id="rId5"/>
              </a:rPr>
              <a:t>yandsearch</a:t>
            </a:r>
            <a:r>
              <a:rPr lang="ru-RU" dirty="0" smtClean="0">
                <a:hlinkClick r:id="rId5"/>
              </a:rPr>
              <a:t>?</a:t>
            </a:r>
            <a:r>
              <a:rPr lang="en-US" dirty="0" smtClean="0">
                <a:hlinkClick r:id="rId5"/>
              </a:rPr>
              <a:t>text</a:t>
            </a:r>
            <a:r>
              <a:rPr lang="ru-RU" dirty="0" smtClean="0"/>
              <a:t> – картинки </a:t>
            </a:r>
            <a:r>
              <a:rPr lang="ru-RU" dirty="0" err="1" smtClean="0"/>
              <a:t>мандалы</a:t>
            </a:r>
            <a:r>
              <a:rPr lang="ru-RU" dirty="0" smtClean="0"/>
              <a:t>.</a:t>
            </a:r>
          </a:p>
          <a:p>
            <a:pPr lvl="0"/>
            <a:r>
              <a:rPr lang="en-US" dirty="0" smtClean="0">
                <a:hlinkClick r:id="rId6"/>
              </a:rPr>
              <a:t>images</a:t>
            </a:r>
            <a:r>
              <a:rPr lang="ru-RU" dirty="0" smtClean="0">
                <a:hlinkClick r:id="rId6"/>
              </a:rPr>
              <a:t>.</a:t>
            </a:r>
            <a:r>
              <a:rPr lang="en-US" dirty="0" err="1" smtClean="0">
                <a:hlinkClick r:id="rId6"/>
              </a:rPr>
              <a:t>yandex</a:t>
            </a:r>
            <a:r>
              <a:rPr lang="ru-RU" dirty="0" smtClean="0">
                <a:hlinkClick r:id="rId6"/>
              </a:rPr>
              <a:t>.</a:t>
            </a:r>
            <a:r>
              <a:rPr lang="en-US" dirty="0" err="1" smtClean="0">
                <a:hlinkClick r:id="rId6"/>
              </a:rPr>
              <a:t>ru</a:t>
            </a:r>
            <a:r>
              <a:rPr lang="ru-RU" dirty="0" smtClean="0"/>
              <a:t>› - </a:t>
            </a:r>
            <a:r>
              <a:rPr lang="ru-RU" dirty="0" err="1" smtClean="0"/>
              <a:t>мандалы</a:t>
            </a:r>
            <a:r>
              <a:rPr lang="ru-RU" dirty="0" smtClean="0"/>
              <a:t> для раскрашивания.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523014">
            <a:off x="313352" y="2200573"/>
            <a:ext cx="8183880" cy="1693788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</a:rPr>
              <a:t>Спасибо за внимание!</a:t>
            </a:r>
            <a:endParaRPr lang="ru-RU" sz="4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836712"/>
            <a:ext cx="7344816" cy="511256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моего проекта</a:t>
            </a:r>
            <a:r>
              <a:rPr lang="ru-RU" sz="28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Изучить «Мир </a:t>
            </a:r>
            <a:r>
              <a:rPr lang="ru-RU" sz="2800" b="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мандал</a:t>
            </a:r>
            <a:r>
              <a:rPr lang="ru-RU" sz="28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 и выполнить проект в данной технике.</a:t>
            </a:r>
            <a:br>
              <a:rPr lang="ru-RU" sz="28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 проекта: </a:t>
            </a:r>
            <a:r>
              <a:rPr lang="ru-RU" sz="28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1.Освоить вид творчества «Плетение </a:t>
            </a:r>
            <a:r>
              <a:rPr lang="ru-RU" sz="2800" b="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мандал</a:t>
            </a:r>
            <a:r>
              <a:rPr lang="ru-RU" sz="28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»;</a:t>
            </a:r>
            <a:br>
              <a:rPr lang="ru-RU" sz="28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2.Познакомиться с историей </a:t>
            </a:r>
            <a:r>
              <a:rPr lang="ru-RU" sz="2800" b="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мандал</a:t>
            </a:r>
            <a:r>
              <a:rPr lang="ru-RU" sz="28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; </a:t>
            </a:r>
            <a:br>
              <a:rPr lang="ru-RU" sz="28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3.Узнать, какие бывают </a:t>
            </a:r>
            <a:r>
              <a:rPr lang="ru-RU" sz="2800" b="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мандалы</a:t>
            </a:r>
            <a:r>
              <a:rPr lang="ru-RU" sz="28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 что означает символика цвета, форм, конструкции  </a:t>
            </a:r>
            <a:r>
              <a:rPr lang="ru-RU" sz="2800" b="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мандалы</a:t>
            </a:r>
            <a:r>
              <a:rPr lang="ru-RU" sz="28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8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Познакомиться с символами Победы Великой Отечественной </a:t>
            </a:r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войны. </a:t>
            </a:r>
            <a:endParaRPr lang="ru-RU" sz="28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8183880" cy="10515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Исследования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88840"/>
            <a:ext cx="8183880" cy="41879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Мои исследования: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опрос, изучение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литературы по теме, работа с информацией интернета, технологический процесс плетения.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Своё исследование я начала с анкетирования среди обучающихся, в результате, выяснила, что большая часть учащихся, мало что знает о плетеных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мандалах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229600" cy="836712"/>
          </a:xfrm>
        </p:spPr>
        <p:txBody>
          <a:bodyPr>
            <a:noAutofit/>
          </a:bodyPr>
          <a:lstStyle/>
          <a:p>
            <a:r>
              <a:rPr lang="ru-RU" sz="4400" b="1" dirty="0" err="1" smtClean="0">
                <a:solidFill>
                  <a:srgbClr val="C00000"/>
                </a:solidFill>
              </a:rPr>
              <a:t>Мандала</a:t>
            </a:r>
            <a:r>
              <a:rPr lang="ru-RU" sz="2800" dirty="0" smtClean="0">
                <a:solidFill>
                  <a:srgbClr val="C00000"/>
                </a:solidFill>
              </a:rPr>
              <a:t>(«круг»,  «диск» -</a:t>
            </a:r>
            <a:r>
              <a:rPr lang="ru-RU" sz="2800" dirty="0" smtClean="0">
                <a:solidFill>
                  <a:schemeClr val="tx1"/>
                </a:solidFill>
              </a:rPr>
              <a:t>это древний сакральный символ, своего рода модель Вселенной. 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3010" name="Picture 2" descr="C:\Users\BOSS\Pictures\Образцы МАНДАЛ\Творения из мандал\782609824666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988840"/>
            <a:ext cx="6912768" cy="4228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960120" y="2780928"/>
            <a:ext cx="8183880" cy="274779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540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3960440" cy="763528"/>
          </a:xfrm>
        </p:spPr>
        <p:txBody>
          <a:bodyPr/>
          <a:lstStyle/>
          <a:p>
            <a:r>
              <a:rPr dirty="0" lang="ru-RU" smtClean="0">
                <a:solidFill>
                  <a:srgbClr val="C00000"/>
                </a:solidFill>
              </a:rPr>
              <a:t>Из истории</a:t>
            </a:r>
            <a:endParaRPr dirty="0" lang="ru-RU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28800"/>
            <a:ext cx="4464496" cy="439248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dirty="0" lang="ru-RU" smtClean="0">
                <a:latin charset="0" pitchFamily="18" typeface="Times New Roman"/>
                <a:cs charset="0" pitchFamily="18" typeface="Times New Roman"/>
              </a:rPr>
              <a:t>       </a:t>
            </a:r>
            <a:r>
              <a:rPr b="1" dirty="0" lang="ru-RU" smtClean="0">
                <a:latin charset="0" pitchFamily="18" typeface="Times New Roman"/>
                <a:cs charset="0" pitchFamily="18" typeface="Times New Roman"/>
              </a:rPr>
              <a:t>Родина Индейских </a:t>
            </a:r>
            <a:r>
              <a:rPr b="1" dirty="0" err="1" lang="ru-RU" smtClean="0">
                <a:latin charset="0" pitchFamily="18" typeface="Times New Roman"/>
                <a:cs charset="0" pitchFamily="18" typeface="Times New Roman"/>
              </a:rPr>
              <a:t>Мандал</a:t>
            </a:r>
            <a:r>
              <a:rPr b="1" dirty="0" lang="ru-RU" smtClean="0">
                <a:latin charset="0" pitchFamily="18" typeface="Times New Roman"/>
                <a:cs charset="0" pitchFamily="18" typeface="Times New Roman"/>
              </a:rPr>
              <a:t> Центральная и Южная Америка. </a:t>
            </a:r>
            <a:r>
              <a:rPr b="1" dirty="0" lang="ru-RU" smtClean="0">
                <a:latin charset="0" pitchFamily="18" typeface="Times New Roman"/>
                <a:cs charset="0" pitchFamily="18" typeface="Times New Roman"/>
              </a:rPr>
              <a:t>Их </a:t>
            </a:r>
            <a:r>
              <a:rPr b="1" dirty="0" lang="ru-RU" smtClean="0">
                <a:latin charset="0" pitchFamily="18" typeface="Times New Roman"/>
                <a:cs charset="0" pitchFamily="18" typeface="Times New Roman"/>
              </a:rPr>
              <a:t>плели индейцы племени </a:t>
            </a:r>
            <a:r>
              <a:rPr b="1" dirty="0" err="1" lang="ru-RU" smtClean="0">
                <a:latin charset="0" pitchFamily="18" typeface="Times New Roman"/>
                <a:cs charset="0" pitchFamily="18" typeface="Times New Roman"/>
              </a:rPr>
              <a:t>Уичоль</a:t>
            </a:r>
            <a:r>
              <a:rPr b="1" dirty="0" lang="ru-RU" smtClean="0">
                <a:latin charset="0" pitchFamily="18" typeface="Times New Roman"/>
                <a:cs charset="0" pitchFamily="18" typeface="Times New Roman"/>
              </a:rPr>
              <a:t>, которые глубоко уважали природу. Плетение </a:t>
            </a:r>
            <a:r>
              <a:rPr b="1" dirty="0" err="1" lang="ru-RU" smtClean="0">
                <a:latin charset="0" pitchFamily="18" typeface="Times New Roman"/>
                <a:cs charset="0" pitchFamily="18" typeface="Times New Roman"/>
              </a:rPr>
              <a:t>мандалы</a:t>
            </a:r>
            <a:r>
              <a:rPr b="1" dirty="0" lang="ru-RU" smtClean="0">
                <a:latin charset="0" pitchFamily="18" typeface="Times New Roman"/>
                <a:cs charset="0" pitchFamily="18" typeface="Times New Roman"/>
              </a:rPr>
              <a:t> </a:t>
            </a:r>
            <a:r>
              <a:rPr b="1" dirty="0" err="1" lang="en-US" smtClean="0">
                <a:latin charset="0" pitchFamily="18" typeface="Times New Roman"/>
                <a:cs charset="0" pitchFamily="18" typeface="Times New Roman"/>
              </a:rPr>
              <a:t>ojo</a:t>
            </a:r>
            <a:r>
              <a:rPr b="1" dirty="0" lang="en-US" smtClean="0">
                <a:latin charset="0" pitchFamily="18" typeface="Times New Roman"/>
                <a:cs charset="0" pitchFamily="18" typeface="Times New Roman"/>
              </a:rPr>
              <a:t> de </a:t>
            </a:r>
            <a:r>
              <a:rPr b="1" dirty="0" err="1" lang="en-US" smtClean="0">
                <a:latin charset="0" pitchFamily="18" typeface="Times New Roman"/>
                <a:cs charset="0" pitchFamily="18" typeface="Times New Roman"/>
              </a:rPr>
              <a:t>dios</a:t>
            </a:r>
            <a:r>
              <a:rPr b="1" dirty="0" lang="en-US" smtClean="0">
                <a:latin charset="0" pitchFamily="18" typeface="Times New Roman"/>
                <a:cs charset="0" pitchFamily="18" typeface="Times New Roman"/>
              </a:rPr>
              <a:t> </a:t>
            </a:r>
            <a:r>
              <a:rPr b="1" dirty="0" lang="ru-RU" smtClean="0">
                <a:latin charset="0" pitchFamily="18" typeface="Times New Roman"/>
                <a:cs charset="0" pitchFamily="18" typeface="Times New Roman"/>
              </a:rPr>
              <a:t>начинается с центра - квадратного "глаза". Четыре угла оберега символизируют 4 природных стихии: землю, огонь, воздух и воду.</a:t>
            </a:r>
            <a:br>
              <a:rPr b="1" dirty="0" lang="ru-RU" smtClean="0">
                <a:latin charset="0" pitchFamily="18" typeface="Times New Roman"/>
                <a:cs charset="0" pitchFamily="18" typeface="Times New Roman"/>
              </a:rPr>
            </a:br>
            <a:r>
              <a:rPr b="1" dirty="0" lang="ru-RU" smtClean="0">
                <a:latin charset="0" pitchFamily="18" typeface="Times New Roman"/>
                <a:cs charset="0" pitchFamily="18" typeface="Times New Roman"/>
              </a:rPr>
              <a:t> Самые простые </a:t>
            </a:r>
            <a:r>
              <a:rPr b="1" dirty="0" err="1" lang="ru-RU" smtClean="0">
                <a:latin charset="0" pitchFamily="18" typeface="Times New Roman"/>
                <a:cs charset="0" pitchFamily="18" typeface="Times New Roman"/>
              </a:rPr>
              <a:t>мандалы</a:t>
            </a:r>
            <a:r>
              <a:rPr b="1" dirty="0" lang="ru-RU" smtClean="0">
                <a:latin charset="0" pitchFamily="18" typeface="Times New Roman"/>
                <a:cs charset="0" pitchFamily="18" typeface="Times New Roman"/>
              </a:rPr>
              <a:t> умели плести и дети: их изделия часто вешали в видном месте, считая, что работа выполненная детскими руками несет в дом благословение и что Бог следит за миром и оберегает семью через эти замечательные, яркие, красочные работы. </a:t>
            </a:r>
            <a:endParaRPr b="1" dirty="0" lang="ru-RU"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ÐÐ°ÑÑÐ¸Ð½ÐºÐ¸ Ð¿Ð¾ Ð·Ð°Ð¿ÑÐ¾ÑÑ &quot;ÐºÐ°ÑÑÐ¸Ð½ÐºÐ¸ Ð¸Ð½Ð´ÐµÐ¹ÑÑ Ð¿Ð»ÐµÑÐµÐ½Ð¸Ðµ Ð¼Ð°Ð½Ð´Ð°Ð»&quot;" id="1026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6" l="89" r="74" t="164"/>
          <a:stretch/>
        </p:blipFill>
        <p:spPr bwMode="auto">
          <a:xfrm>
            <a:off x="4860032" y="836712"/>
            <a:ext cx="3720337" cy="4949664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0700" y="458788"/>
            <a:ext cx="8102600" cy="990600"/>
          </a:xfrm>
        </p:spPr>
        <p:txBody>
          <a:bodyPr>
            <a:noAutofit/>
          </a:bodyPr>
          <a:lstStyle/>
          <a:p>
            <a:pPr marL="4763" indent="35560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Мандалы могут быть также и объёмными, рельефными. Их вышивают на ткани, рисуют на песке, выполняют цветными порошками и делают из металла, камня, дерева.</a:t>
            </a: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611559" y="5319713"/>
            <a:ext cx="7992889" cy="1260475"/>
          </a:xfrm>
          <a:prstGeom prst="rect">
            <a:avLst/>
          </a:prstGeom>
        </p:spPr>
        <p:txBody>
          <a:bodyPr>
            <a:normAutofit/>
          </a:bodyPr>
          <a:lstStyle/>
          <a:p>
            <a:pPr indent="360363" eaLnBrk="0" hangingPunct="0">
              <a:buFont typeface="Wingdings 2"/>
              <a:buNone/>
              <a:defRPr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Считается, что </a:t>
            </a:r>
            <a:r>
              <a:rPr lang="ru-RU" sz="2200" b="1" dirty="0" err="1">
                <a:latin typeface="Times New Roman" pitchFamily="18" charset="0"/>
                <a:cs typeface="Times New Roman" pitchFamily="18" charset="0"/>
              </a:rPr>
              <a:t>Мандала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 неизбежно ведет того,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кто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ею пользуется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к открытию и использованию источника своей внутренней энергии. </a:t>
            </a:r>
            <a:endParaRPr lang="ru-RU" sz="2200" b="1" dirty="0" err="1">
              <a:latin typeface="Times New Roman" pitchFamily="18" charset="0"/>
              <a:cs typeface="Times New Roman" pitchFamily="18" charset="0"/>
            </a:endParaRPr>
          </a:p>
          <a:p>
            <a:pPr marL="365760" indent="-283464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endParaRPr lang="ru-RU" sz="2500" dirty="0">
              <a:latin typeface="+mn-lt"/>
            </a:endParaRPr>
          </a:p>
        </p:txBody>
      </p:sp>
      <p:pic>
        <p:nvPicPr>
          <p:cNvPr id="19492" name="Picture 36" descr="C:\Documents and Settings\Таня\Рабочий стол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047222"/>
            <a:ext cx="4824536" cy="3003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6423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953</TotalTime>
  <Words>1617</Words>
  <Application>Microsoft Office PowerPoint</Application>
  <PresentationFormat>Экран (4:3)</PresentationFormat>
  <Paragraphs>225</Paragraphs>
  <Slides>41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Аспект</vt:lpstr>
      <vt:lpstr>Муниципальное  бюджетное образовательное учреждение  Тыгдинской средней общеобразовательной школы  с. Тыгда, Магдагачинского района, Амурской области  Творческий проект «Мандала         Победы»</vt:lpstr>
      <vt:lpstr>Презентация PowerPoint</vt:lpstr>
      <vt:lpstr>Выбор и обоснование темы</vt:lpstr>
      <vt:lpstr>Проблема проекта</vt:lpstr>
      <vt:lpstr>Цель моего проекта: Изучить «Мир мандал» и выполнить проект в данной технике.  Задачи проекта:  1.Освоить вид творчества «Плетение мандал»;  2.Познакомиться с историей мандал;  3.Узнать, какие бывают мандалы и что означает символика цвета, форм, конструкции  мандалы; 4. Познакомиться с символами Победы Великой Отечественной войны. </vt:lpstr>
      <vt:lpstr>Исследования</vt:lpstr>
      <vt:lpstr>Мандала(«круг»,  «диск» -это древний сакральный символ, своего рода модель Вселенной. </vt:lpstr>
      <vt:lpstr>Из истории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Символика форм в рисунке мандалы </vt:lpstr>
      <vt:lpstr>Презентация PowerPoint</vt:lpstr>
      <vt:lpstr>По количеству лучей и форме мандалы бывают: </vt:lpstr>
      <vt:lpstr>Значение  цветов:</vt:lpstr>
      <vt:lpstr>Банк идей</vt:lpstr>
      <vt:lpstr>Символы Победы в Великой Отечественной войне: </vt:lpstr>
      <vt:lpstr> Процесс изготовления мандалы Чтобы ничего не забыть в процессе работы я составила звездочку обдумывания. </vt:lpstr>
      <vt:lpstr>Инструменты и материалы:</vt:lpstr>
      <vt:lpstr>Техника безопасности</vt:lpstr>
      <vt:lpstr>Этапы выполнения работы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Готовое изделие</vt:lpstr>
      <vt:lpstr>Экономическая часть </vt:lpstr>
      <vt:lpstr>Эргономическая оценка: </vt:lpstr>
      <vt:lpstr>Презентация PowerPoint</vt:lpstr>
      <vt:lpstr>Заключение</vt:lpstr>
      <vt:lpstr>Презентация PowerPoint</vt:lpstr>
      <vt:lpstr>Реклама</vt:lpstr>
      <vt:lpstr>Мои источники информации</vt:lpstr>
      <vt:lpstr>Спасибо за внимание!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проект «Мандала Победы»</dc:title>
  <dc:creator>админ</dc:creator>
  <cp:lastModifiedBy>Админ</cp:lastModifiedBy>
  <cp:revision>100</cp:revision>
  <dcterms:created xsi:type="dcterms:W3CDTF">2020-02-28T08:51:35Z</dcterms:created>
  <dcterms:modified xsi:type="dcterms:W3CDTF">2020-03-24T02:37:00Z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1061526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S10.0.0</vt:lpwstr>
  </property>
</Properties>
</file>