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58"/>
  </p:notesMasterIdLst>
  <p:sldIdLst>
    <p:sldId id="256" r:id="rId2"/>
    <p:sldId id="327" r:id="rId3"/>
    <p:sldId id="328" r:id="rId4"/>
    <p:sldId id="347" r:id="rId5"/>
    <p:sldId id="329" r:id="rId6"/>
    <p:sldId id="332" r:id="rId7"/>
    <p:sldId id="333" r:id="rId8"/>
    <p:sldId id="334" r:id="rId9"/>
    <p:sldId id="330" r:id="rId10"/>
    <p:sldId id="339" r:id="rId11"/>
    <p:sldId id="340" r:id="rId12"/>
    <p:sldId id="341" r:id="rId13"/>
    <p:sldId id="331" r:id="rId14"/>
    <p:sldId id="342" r:id="rId15"/>
    <p:sldId id="343" r:id="rId16"/>
    <p:sldId id="344" r:id="rId17"/>
    <p:sldId id="335" r:id="rId18"/>
    <p:sldId id="336" r:id="rId19"/>
    <p:sldId id="338" r:id="rId20"/>
    <p:sldId id="346" r:id="rId21"/>
    <p:sldId id="290" r:id="rId22"/>
    <p:sldId id="258" r:id="rId23"/>
    <p:sldId id="272" r:id="rId24"/>
    <p:sldId id="260" r:id="rId25"/>
    <p:sldId id="267" r:id="rId26"/>
    <p:sldId id="266" r:id="rId27"/>
    <p:sldId id="276" r:id="rId28"/>
    <p:sldId id="277" r:id="rId29"/>
    <p:sldId id="279" r:id="rId30"/>
    <p:sldId id="278" r:id="rId31"/>
    <p:sldId id="291" r:id="rId32"/>
    <p:sldId id="295" r:id="rId33"/>
    <p:sldId id="280" r:id="rId34"/>
    <p:sldId id="293" r:id="rId35"/>
    <p:sldId id="296" r:id="rId36"/>
    <p:sldId id="299" r:id="rId37"/>
    <p:sldId id="281" r:id="rId38"/>
    <p:sldId id="282" r:id="rId39"/>
    <p:sldId id="301" r:id="rId40"/>
    <p:sldId id="318" r:id="rId41"/>
    <p:sldId id="302" r:id="rId42"/>
    <p:sldId id="319" r:id="rId43"/>
    <p:sldId id="303" r:id="rId44"/>
    <p:sldId id="304" r:id="rId45"/>
    <p:sldId id="321" r:id="rId46"/>
    <p:sldId id="322" r:id="rId47"/>
    <p:sldId id="323" r:id="rId48"/>
    <p:sldId id="324" r:id="rId49"/>
    <p:sldId id="325" r:id="rId50"/>
    <p:sldId id="312" r:id="rId51"/>
    <p:sldId id="305" r:id="rId52"/>
    <p:sldId id="315" r:id="rId53"/>
    <p:sldId id="316" r:id="rId54"/>
    <p:sldId id="284" r:id="rId55"/>
    <p:sldId id="285" r:id="rId56"/>
    <p:sldId id="264" r:id="rId5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62D1E"/>
    <a:srgbClr val="66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6E23763-2325-42CE-B233-046A4C1FA7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A6B84A5-DCC5-458B-9760-01EBA8806F9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8D50EE-0780-4FF7-ACF8-AA2C5778D38E}" type="datetimeFigureOut">
              <a:rPr lang="ru-RU"/>
              <a:pPr>
                <a:defRPr/>
              </a:pPr>
              <a:t>04.01.2023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030154DE-1736-4A0C-B5A7-FD379DC377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5B956360-B1B4-4D0F-911B-6D2D544A60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72B0BAD-24B6-467C-BE63-5BBACD0EA79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975024E-8DA7-4332-85EC-58400A9FB8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B027E6-A79A-4A09-B4AE-AEA5C80AE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20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EBDA642-D2B7-427B-BDFA-BEC127B223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D3A13-7BBA-4B2B-BC71-A9FCA60BFA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E2B16-FFCE-400D-852E-7338191E4D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3">
            <a:extLst>
              <a:ext uri="{FF2B5EF4-FFF2-40B4-BE49-F238E27FC236}">
                <a16:creationId xmlns:a16="http://schemas.microsoft.com/office/drawing/2014/main" xmlns="" id="{DA3F701F-9E33-4404-A618-E248488A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2B996-0B74-4FFE-A389-AB0C713349FB}" type="datetimeFigureOut">
              <a:rPr lang="ru-RU"/>
              <a:pPr>
                <a:defRPr/>
              </a:pPr>
              <a:t>04.01.2023</a:t>
            </a:fld>
            <a:endParaRPr lang="ru-RU"/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A070B9B9-75BB-400A-8A63-DD48AA9B2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="" id="{0A2B4F6A-26FD-429F-85F0-DEE94FE78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3243D-CA07-462D-9DC8-70DB2C766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369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5BBD0E7-98FB-43C2-8F69-733DFB4E3C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7C0C123-3002-4136-A962-5C98FF2F4E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66954FD-BE9D-4B45-9002-B990B82162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5BE88-8E99-48A8-9F19-98C026782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6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B31B7-D9F0-471A-AFD9-F77629D506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FA43EE7-FC73-44B4-ACF3-8CC84E2970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E1559-004D-4224-8DC3-3C6E98FE00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28438-02EF-410E-9CAA-D79FFFAB9D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04862-FEB0-4313-A384-4BC367FDD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9FB7E-C864-4A69-970E-6CAFC10C86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7A289-1E3E-4C5B-B588-FA2395AA68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BF0F87D-3145-4A2F-8A8E-1B1C87C116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717D2A4D-AF2E-4491-9F0D-45A6F8A83C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xmlns="" id="{6F76959B-598C-41D8-A08F-2E0F81A121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35696" y="3309938"/>
            <a:ext cx="5976664" cy="11247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dirty="0">
                <a:solidFill>
                  <a:schemeClr val="bg2">
                    <a:lumMod val="75000"/>
                  </a:schemeClr>
                </a:solidFill>
              </a:rPr>
              <a:t>Практика создания проекта новой педагогической реальности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340768"/>
            <a:ext cx="7777162" cy="140878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400" b="1" dirty="0" smtClean="0"/>
              <a:t>Основы педагогического проектирования</a:t>
            </a:r>
          </a:p>
        </p:txBody>
      </p:sp>
      <p:pic>
        <p:nvPicPr>
          <p:cNvPr id="5124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262" y="4437112"/>
            <a:ext cx="2664545" cy="199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-315416"/>
            <a:ext cx="907300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77959997"/>
              </p:ext>
            </p:extLst>
          </p:nvPr>
        </p:nvGraphicFramePr>
        <p:xfrm>
          <a:off x="467544" y="2132856"/>
          <a:ext cx="8435976" cy="387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992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822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48" marR="91448"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48" marR="91448"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48" marR="91448"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19606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Организация образовательной деятельности обучающихся в новых условиях.</a:t>
                      </a:r>
                    </a:p>
                  </a:txBody>
                  <a:tcPr marL="91448" marR="91448" marT="45712" marB="45712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Создание необходимых условий для образовательной деятельности обучающихся в соответствии с проектной идеей.</a:t>
                      </a:r>
                    </a:p>
                  </a:txBody>
                  <a:tcPr marL="91448" marR="91448" marT="45712" marB="45712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Реализация проектной идеи на практике (экспериментальная проверка гипотезы).</a:t>
                      </a:r>
                    </a:p>
                  </a:txBody>
                  <a:tcPr marL="91448" marR="91448" marT="45712" marB="45712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2195736" y="1124744"/>
            <a:ext cx="4489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этап – исполнительский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74638"/>
            <a:ext cx="9001000" cy="7060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93437284"/>
              </p:ext>
            </p:extLst>
          </p:nvPr>
        </p:nvGraphicFramePr>
        <p:xfrm>
          <a:off x="354013" y="1989138"/>
          <a:ext cx="8435976" cy="4797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992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822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48" marR="91448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48" marR="91448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48" marR="91448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748486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Контроль за реализацией проекта.</a:t>
                      </a:r>
                    </a:p>
                  </a:txBody>
                  <a:tcPr marL="91448" marR="91448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Проведение контрольных срезов (контрольные работы, тесты, просмотры, анкетирование, наблюдение, создание воспитывающих ситуаций).</a:t>
                      </a:r>
                    </a:p>
                  </a:txBody>
                  <a:tcPr marL="91448" marR="91448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Получение необходимой информации о ходе проектной деятельности.</a:t>
                      </a:r>
                    </a:p>
                  </a:txBody>
                  <a:tcPr marL="91448" marR="91448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611560" y="1123950"/>
            <a:ext cx="8303840" cy="52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этап – исполнительский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95511091"/>
              </p:ext>
            </p:extLst>
          </p:nvPr>
        </p:nvGraphicFramePr>
        <p:xfrm>
          <a:off x="438150" y="2060848"/>
          <a:ext cx="8435975" cy="4263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667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3062316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58585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67778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Осуществление коррекции проекта.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Внесение необходимых изменений, стимулирование деятельности обучающихся.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Совершенствование образовательного процесса в новых условиях.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2411413" y="1275897"/>
            <a:ext cx="4489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этап – исполнительский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9BB087-CB2B-450D-ACE4-CDCE67A5B36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68313" y="1700213"/>
            <a:ext cx="8229600" cy="3257550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 ВТОРОГО ЭТАПА – </a:t>
            </a:r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создание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продукта проектной деятельности, обеспечивающего эффективность образовательной деятельности (качественные изменения личности обучающегося)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1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302260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62432608"/>
              </p:ext>
            </p:extLst>
          </p:nvPr>
        </p:nvGraphicFramePr>
        <p:xfrm>
          <a:off x="395288" y="2708275"/>
          <a:ext cx="8435975" cy="3482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667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3062316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1266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48" marR="91448" marT="45735" marB="4573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2870307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1. Обработка и педагогическая интерпретация полученных результатов.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1. Анализ и систематизация полученных данных.</a:t>
                      </a:r>
                    </a:p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 Оценка результативности проекта.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Получение необходимой информации для оценки эффективности проектной деятельности.</a:t>
                      </a:r>
                    </a:p>
                  </a:txBody>
                  <a:tcPr marL="91448" marR="91448" marT="45735" marB="45735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3004321" y="1052736"/>
            <a:ext cx="31845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этап – итоговый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6539657"/>
              </p:ext>
            </p:extLst>
          </p:nvPr>
        </p:nvGraphicFramePr>
        <p:xfrm>
          <a:off x="684213" y="2540000"/>
          <a:ext cx="7775575" cy="3481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105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2600105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575365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1238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25" marR="91425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25" marR="91425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25" marR="91425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2868999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 Осмысление результатов проектной деятельности.</a:t>
                      </a:r>
                    </a:p>
                  </a:txBody>
                  <a:tcPr marL="91425" marR="91425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Рефлексия проектной деятельности.</a:t>
                      </a:r>
                    </a:p>
                  </a:txBody>
                  <a:tcPr marL="91425" marR="91425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Осмысление собственной проектной деятельности.</a:t>
                      </a:r>
                    </a:p>
                  </a:txBody>
                  <a:tcPr marL="91425" marR="91425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2771800" y="1124744"/>
            <a:ext cx="31845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этап – итоговый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74638"/>
            <a:ext cx="9001000" cy="63408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51131504"/>
              </p:ext>
            </p:extLst>
          </p:nvPr>
        </p:nvGraphicFramePr>
        <p:xfrm>
          <a:off x="658813" y="2386013"/>
          <a:ext cx="7826376" cy="405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888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2304693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568795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8462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57" marR="91457" marT="45717" marB="4571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57" marR="91457" marT="45717" marB="4571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57" marR="91457" marT="45717" marB="4571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37302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3. Информирование педагогического сообщества о результатах проектной деятельности.</a:t>
                      </a:r>
                    </a:p>
                  </a:txBody>
                  <a:tcPr marL="91457" marR="91457" marT="45717" marB="4571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1. Составление отчета.</a:t>
                      </a:r>
                    </a:p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 Публичное представление и обсуждение результатов проектной деятельности.</a:t>
                      </a:r>
                    </a:p>
                  </a:txBody>
                  <a:tcPr marL="91457" marR="91457" marT="45717" marB="4571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Публичная оценка результатов проектной деятельности.</a:t>
                      </a:r>
                    </a:p>
                  </a:txBody>
                  <a:tcPr marL="91457" marR="91457" marT="45717" marB="4571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3037409" y="1052736"/>
            <a:ext cx="3186112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этап – итоговый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D118E9-4FF6-4A2A-947E-3F04726A837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9750" y="1804988"/>
            <a:ext cx="8280722" cy="2592387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ТРЕТЬЕГО ЭТАПА </a:t>
            </a:r>
            <a:r>
              <a:rPr lang="ru-RU" dirty="0"/>
              <a:t>– </a:t>
            </a:r>
            <a:endParaRPr lang="ru-RU" dirty="0" smtClean="0"/>
          </a:p>
          <a:p>
            <a:pPr marL="0" indent="0" algn="ctr">
              <a:buNone/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подведение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итогов проектной деятельности.</a:t>
            </a:r>
          </a:p>
        </p:txBody>
      </p:sp>
      <p:pic>
        <p:nvPicPr>
          <p:cNvPr id="21507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80086"/>
            <a:ext cx="2808312" cy="314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C735B0-DD91-455B-AE7E-AA623401322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1188" y="692150"/>
            <a:ext cx="8147050" cy="1673225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ОСНОВНОЙ РЕЗУЛЬТАТ ПРОЕКТА – СОВЕРШЕНСТВОВАНИЕ ОБРАЗОВАТЕЛЬНОГО ПРОЦЕССА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2531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492375"/>
            <a:ext cx="5100638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400" b="1" smtClean="0"/>
              <a:t>Методическое объединение педагогов «Педагогическое проектирование в условиях ранней профессиональной ориентации». Детский сад № 261. ОАО «РЖД»</a:t>
            </a:r>
          </a:p>
        </p:txBody>
      </p:sp>
      <p:pic>
        <p:nvPicPr>
          <p:cNvPr id="23555" name="Picture 2" descr="http://detsad261oaorzd.ru/wp-content/uploads/2017/05/DSC096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1340768"/>
            <a:ext cx="3840751" cy="2879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8F3EDB-684E-4CA1-A216-528C8A336D5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3850" y="692150"/>
            <a:ext cx="8229600" cy="266541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ПЕДАГОГИЧЕСКОЕ ПРОЕКТИРОВАНИЕ </a:t>
            </a:r>
            <a:r>
              <a:rPr lang="ru-RU" dirty="0"/>
              <a:t>– </a:t>
            </a:r>
            <a:endParaRPr lang="ru-RU" dirty="0" smtClean="0"/>
          </a:p>
          <a:p>
            <a:pPr marL="0" indent="0" algn="ctr">
              <a:buNone/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это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деятельность  педагога, направленная на решение педагогической проблемы путем ее исследования и моделирования будущего образовательного процесса.</a:t>
            </a:r>
          </a:p>
        </p:txBody>
      </p:sp>
      <p:pic>
        <p:nvPicPr>
          <p:cNvPr id="6147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3141663"/>
            <a:ext cx="6096000" cy="3486150"/>
          </a:xfrm>
          <a:prstGeom prst="rect">
            <a:avLst/>
          </a:prstGeom>
          <a:noFill/>
          <a:ln>
            <a:noFill/>
          </a:ln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Объект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7800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 smtClean="0"/>
              <a:t>Этапы конструирования логики педагогического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F2662D-3A2E-4C81-8A43-55B52DA7BC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502920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ПОСТАНОВОЧНЫЙ (проблема – тема – объект – предмет – факты – идея – замысел – гипотеза – задачи)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ПРЕОБРАЗУЮЩИЙ (подбор методов – проверка гипотезы – воплощение модели – фиксирование результатов)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ОФОРМИТЕЛЬСКИЙ (обсуждение выводов – апробация – отчеты, доклады)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893175" cy="86518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4000" b="1" smtClean="0"/>
              <a:t>Что такое проект и проектирование?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44675"/>
            <a:ext cx="8686800" cy="5257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ПРОЕКТ (лат) – </a:t>
            </a:r>
            <a:r>
              <a:rPr lang="ru-RU" alt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БРОШЕННЫЙ ВПЕРЕД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</a:rPr>
              <a:t>замысел в виде прообраза какого-либо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</a:rPr>
              <a:t>реального объекта, процесса</a:t>
            </a:r>
            <a:endParaRPr lang="ru-RU" altLang="ru-RU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основные черты проекта: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	отнесенность проекта к будущему;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ориентация проекта на желаемое состояние в будущем;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представление проекта как системы средств достижения будущего;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четко и ясно сформулированные критерии эффективности.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 пониманию сути: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686800" cy="50292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Проект – это деятельность, локализованная по ресурсам, по территории, по участникам, направленная на решение той, или иной проблемы. 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07950" y="4221163"/>
            <a:ext cx="8931275" cy="16557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ru-RU" altLang="ru-RU" sz="2400" b="1" dirty="0">
                <a:latin typeface="Arial" panose="020B0604020202020204" pitchFamily="34" charset="0"/>
              </a:rPr>
              <a:t>ПРОЕКТ – система средств достижения будущего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ru-RU" altLang="ru-RU" sz="2400" b="1" dirty="0">
                <a:latin typeface="Arial" panose="020B0604020202020204" pitchFamily="34" charset="0"/>
              </a:rPr>
              <a:t>состояния объекта, которая имеет четко и ясно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ru-RU" altLang="ru-RU" sz="2400" b="1" dirty="0">
                <a:latin typeface="Arial" panose="020B0604020202020204" pitchFamily="34" charset="0"/>
              </a:rPr>
              <a:t>сформулированные критерии эффективности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mtClean="0"/>
              <a:t>Участники пед. проектирования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341438"/>
            <a:ext cx="8435975" cy="4967287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Каждый управленец -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менеджер образования - по содержанию своей управленческой деятельности если не проектировщик новых образовательных систем, то, во всяком случае,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участник проектирования будущих состояний этих систем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Каждый педагог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– получающий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системное описание своей и коллективной учебно-воспитательной работы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, исходные данные о состоянии этой системы, определяющий перспективы развития ДОУ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Педагогический коллектив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– определяющий целевые ориентиры совместной деятельности,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проект делового взаимодействия по совершенствованию педагогического процесса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в ДОУ.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712200" cy="11525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dirty="0" smtClean="0"/>
              <a:t>Понятие «педагогическое проектирование»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xmlns="" id="{9B4D182E-58EE-475A-B122-A63E195F1AE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44500" y="1773238"/>
            <a:ext cx="8375650" cy="49688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ПЕДАГОГИЧЕСКОЕ ПРОЕКТИРОВАНИЕ – разработка проектов развития образовательных систем или учреждений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, создание любых образовательных программ, методик, технологий (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</a:rPr>
              <a:t>В.И. </a:t>
            </a:r>
            <a:r>
              <a:rPr lang="ru-RU" sz="2400" i="1" dirty="0" err="1">
                <a:solidFill>
                  <a:schemeClr val="accent6">
                    <a:lumMod val="75000"/>
                  </a:schemeClr>
                </a:solidFill>
              </a:rPr>
              <a:t>Загвязинский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</a:rPr>
              <a:t>, Р. </a:t>
            </a:r>
            <a:r>
              <a:rPr lang="ru-RU" sz="2400" i="1" dirty="0" err="1">
                <a:solidFill>
                  <a:schemeClr val="accent6">
                    <a:lumMod val="75000"/>
                  </a:schemeClr>
                </a:solidFill>
              </a:rPr>
              <a:t>Атаханов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</a:rPr>
              <a:t>. Методология и методы психолого-педагогического исследования. М.,2001. с. 201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.)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ПЕДАГОГИЧЕСКОЕ ПРОЕКТИРОВАНИЕ – процесс создания проекта будущего, потребного состояния объекта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Включает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прогнозирование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моделирование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разработку проектов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и их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научно-методическое и ресурсное обеспечение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 (</a:t>
            </a:r>
            <a:r>
              <a:rPr lang="ru-RU" sz="2400" i="1" dirty="0" err="1">
                <a:solidFill>
                  <a:schemeClr val="accent6">
                    <a:lumMod val="75000"/>
                  </a:schemeClr>
                </a:solidFill>
              </a:rPr>
              <a:t>Загвязинский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</a:rPr>
              <a:t> В.И. Практическая методология педагогического поиска. Тюмень, 2005. с.67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smtClean="0"/>
              <a:t>Принципы педагогического проектирования: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828800"/>
            <a:ext cx="8362950" cy="4768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научность и практичность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ПП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должен опираться на научные теории и концепции (без излишней теоретизации), иметь практический характер, отражающий деятельность конкретного педагога.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целостность, системность, логичность ПП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раскрывается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любой объект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педагогической деятельности (педагогическая система, педагогическая технология, педагогический процесс, форма) во взаимосвязи всех его компонентов и внешних условий.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актуальность, целесообразность ПП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должен рассматривать решение конкретных проблем, противоречий в контексте реализации требований ФГОС.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Управляемость ПП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систему управления проектируемым процессом (системой), систему контроля, мониторинга результатов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/>
              <a:t>Проект в изменении педагогической действительности</a:t>
            </a:r>
            <a:endParaRPr lang="ru-RU" altLang="ru-RU" sz="40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828800"/>
            <a:ext cx="8713788" cy="469582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Исходный элемент данной системы сама педагогическая действительность.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ПД               описание                   исследование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alt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  ПД</a:t>
            </a:r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теория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1042988" y="3213100"/>
            <a:ext cx="1295400" cy="215900"/>
          </a:xfrm>
          <a:prstGeom prst="right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4500563" y="3213100"/>
            <a:ext cx="1295400" cy="215900"/>
          </a:xfrm>
          <a:prstGeom prst="right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 rot="5400000">
            <a:off x="7187406" y="4223544"/>
            <a:ext cx="1789113" cy="250825"/>
          </a:xfrm>
          <a:prstGeom prst="rightArrow">
            <a:avLst>
              <a:gd name="adj1" fmla="val 50000"/>
              <a:gd name="adj2" fmla="val 753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 rot="10800000">
            <a:off x="2987675" y="5445125"/>
            <a:ext cx="3743325" cy="144463"/>
          </a:xfrm>
          <a:prstGeom prst="rightArrow">
            <a:avLst>
              <a:gd name="adj1" fmla="val 50000"/>
              <a:gd name="adj2" fmla="val 6478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 rot="-5400000">
            <a:off x="-338930" y="4293395"/>
            <a:ext cx="1670050" cy="230187"/>
          </a:xfrm>
          <a:prstGeom prst="rightArrow">
            <a:avLst>
              <a:gd name="adj1" fmla="val 50000"/>
              <a:gd name="adj2" fmla="val 753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фактора, обуславливающих динамику этой системы 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xmlns="" id="{46AE9731-AA16-4D4A-9206-DB0889B40F4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8402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новые требования общества к образованию и воспитанию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Когда меняется ЦЕЛЬ, а педагогическая система остается прежней образуется разрыв между целями и результатами.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неожиданный, </a:t>
            </a:r>
            <a:r>
              <a:rPr lang="ru-RU" sz="28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непредвиденный результат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педагогической деятельности во время реализации проекта. Эти результаты вновь изучаются, обобщаются и т.д. Цикл возобновляется.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логика развития педагогической теории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решение какой–либо научной проблемы, как правило, влечет за собой постановку множества других проблем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10527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dirty="0" smtClean="0"/>
              <a:t>Актуальность ФГОС </a:t>
            </a:r>
            <a:r>
              <a:rPr lang="ru-RU" altLang="ru-RU" dirty="0" smtClean="0"/>
              <a:t>… ФГОС …ФГОС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268760"/>
            <a:ext cx="8569325" cy="6265515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«Почему данный проект нужен именно теперь?»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Социальный заказ, состояние образования и общества, развитие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науки, отсутствие методик здесь и сейчас.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Актуальные проекты решают наиболее острые проблемы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воспитания и развития личности в условиях ДОУ, отражают 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b="1" dirty="0" smtClean="0">
                <a:solidFill>
                  <a:schemeClr val="accent6">
                    <a:lumMod val="75000"/>
                  </a:schemeClr>
                </a:solidFill>
              </a:rPr>
              <a:t>социальный заказ </a:t>
            </a:r>
            <a:r>
              <a:rPr lang="ru-RU" altLang="ru-RU" sz="2200" dirty="0" smtClean="0">
                <a:solidFill>
                  <a:schemeClr val="accent6">
                    <a:lumMod val="75000"/>
                  </a:schemeClr>
                </a:solidFill>
              </a:rPr>
              <a:t>общества к данной системе образования. 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Что нового предлагает проект в решении известных проблем?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Чем, какими задачами к ДОУ вызвано появление данного проекта?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Востребованность предлагаемых форм педагогической деятельности?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07504" y="274638"/>
            <a:ext cx="9145016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 smtClean="0"/>
              <a:t>Объекты педагогического проектирования</a:t>
            </a:r>
          </a:p>
        </p:txBody>
      </p:sp>
      <p:sp>
        <p:nvSpPr>
          <p:cNvPr id="7171" name="Объект 2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768850"/>
          </a:xfrm>
        </p:spPr>
        <p:txBody>
          <a:bodyPr>
            <a:normAutofit/>
          </a:bodyPr>
          <a:lstStyle/>
          <a:p>
            <a:r>
              <a:rPr lang="ru-RU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разработка авторской программы учебного предмета;</a:t>
            </a:r>
          </a:p>
          <a:p>
            <a:r>
              <a:rPr lang="ru-RU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разработка инновационной системы воспитательной работы (новая модель организации самоуправления в классе, разработка культурных программ и т.п.);</a:t>
            </a:r>
          </a:p>
          <a:p>
            <a:r>
              <a:rPr lang="ru-RU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внедрение инновационных форм, методов, технологий обучения и воспитания;</a:t>
            </a:r>
          </a:p>
          <a:p>
            <a:r>
              <a:rPr lang="ru-RU" alt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внедрение новых способов оценки учебных достижений обучающихся.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79475"/>
          </a:xfrm>
        </p:spPr>
        <p:txBody>
          <a:bodyPr/>
          <a:lstStyle/>
          <a:p>
            <a:pPr algn="ctr" eaLnBrk="1" hangingPunct="1"/>
            <a:r>
              <a:rPr lang="ru-RU" altLang="ru-RU" sz="4000" b="1" dirty="0" smtClean="0"/>
              <a:t>ТЕМА ПРОЕКТА</a:t>
            </a: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7950" y="1828800"/>
            <a:ext cx="8785225" cy="3040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ФИКСИРУЕТ УРОВЕНЬ ОСМЫСЛЕНИЯ ПРОБЛЕМЫ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Проблема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«Что надо изучать из того, что раньше не было изучено?» Ключевое противоречие, несоответствие …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Отражает проблему и раскрывает ее с конца;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Содержит </a:t>
            </a:r>
            <a:r>
              <a:rPr lang="ru-RU" alt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проблемность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в своей лаконичной формулировке;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Упоминание педагогического средства и личностных результатов развития ребенка</a:t>
            </a:r>
          </a:p>
        </p:txBody>
      </p:sp>
      <p:sp>
        <p:nvSpPr>
          <p:cNvPr id="22532" name="Объект 1"/>
          <p:cNvSpPr>
            <a:spLocks noGrp="1" noChangeArrowheads="1"/>
          </p:cNvSpPr>
          <p:nvPr>
            <p:ph sz="quarter" idx="2"/>
          </p:nvPr>
        </p:nvSpPr>
        <p:spPr>
          <a:xfrm>
            <a:off x="4211960" y="4941888"/>
            <a:ext cx="4660578" cy="13888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</a:rPr>
              <a:t>Развитие инициативы и творческих способностей 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</a:rPr>
              <a:t>школьников 1 класса</a:t>
            </a:r>
            <a:endParaRPr lang="ru-RU" altLang="ru-RU" sz="2000" i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ru-RU" dirty="0" smtClean="0"/>
          </a:p>
        </p:txBody>
      </p:sp>
      <p:sp>
        <p:nvSpPr>
          <p:cNvPr id="22533" name="Rectangle 3"/>
          <p:cNvSpPr txBox="1">
            <a:spLocks noChangeArrowheads="1"/>
          </p:cNvSpPr>
          <p:nvPr/>
        </p:nvSpPr>
        <p:spPr bwMode="auto">
          <a:xfrm>
            <a:off x="230188" y="4941888"/>
            <a:ext cx="3621087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4683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7213" indent="-43815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97113" indent="-468313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543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15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687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259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1800" dirty="0">
                <a:solidFill>
                  <a:schemeClr val="accent6">
                    <a:lumMod val="75000"/>
                  </a:schemeClr>
                </a:solidFill>
              </a:rPr>
              <a:t>Строительно-конструктивные игры в </a:t>
            </a:r>
            <a:r>
              <a:rPr lang="ru-RU" altLang="ru-RU" sz="1800" dirty="0" smtClean="0">
                <a:solidFill>
                  <a:schemeClr val="accent6">
                    <a:lumMod val="75000"/>
                  </a:schemeClr>
                </a:solidFill>
              </a:rPr>
              <a:t>начальной школе </a:t>
            </a:r>
            <a:endParaRPr lang="ru-RU" altLang="ru-RU" sz="1800" i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  <p:bldP spid="225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141413"/>
            <a:ext cx="8604448" cy="4953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Понятие «объект» и «предмет»  исследования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2090738"/>
            <a:ext cx="3857625" cy="3240087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Объект </a:t>
            </a: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— это процесс или явление, порождающее проблемную ситуацию и взятое исследователем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    для изучения.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1800" dirty="0" smtClean="0">
              <a:cs typeface="Times New Roman" panose="02020603050405020304" pitchFamily="18" charset="0"/>
            </a:endParaRPr>
          </a:p>
        </p:txBody>
      </p:sp>
      <p:sp>
        <p:nvSpPr>
          <p:cNvPr id="23556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427538" y="1844675"/>
            <a:ext cx="4038600" cy="4105275"/>
          </a:xfrm>
        </p:spPr>
        <p:txBody>
          <a:bodyPr>
            <a:normAutofit lnSpcReduction="10000"/>
          </a:bodyPr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Предмет</a:t>
            </a: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 — это то, что находится в рамках, в границах объекта.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8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Предмет исследования </a:t>
            </a: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— это тот </a:t>
            </a:r>
            <a:r>
              <a:rPr lang="ru-RU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аспект проблемы, исследуя который, мы познаем целостный объект</a:t>
            </a: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, выделяя его главные, наиболее существенные признаки. </a:t>
            </a:r>
          </a:p>
          <a:p>
            <a:pPr eaLnBrk="1" hangingPunct="1"/>
            <a:endParaRPr lang="ru-RU" altLang="ru-RU" sz="1800" dirty="0" smtClean="0"/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41325" y="5811838"/>
            <a:ext cx="8229600" cy="12573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400" dirty="0" smtClean="0">
                <a:latin typeface="Arial" panose="020B0604020202020204" pitchFamily="34" charset="0"/>
              </a:rPr>
              <a:t>► </a:t>
            </a:r>
            <a:r>
              <a:rPr lang="ru-RU" alt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Предмет исследования чаще всего совпадает с определением его темы или очень близок к нему.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355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alt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1" name="Объект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74" y="2227262"/>
            <a:ext cx="3733800" cy="2346071"/>
          </a:xfr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7115130-5C5D-4AF6-9E3D-7E0D379A6849}"/>
              </a:ext>
            </a:extLst>
          </p:cNvPr>
          <p:cNvSpPr/>
          <p:nvPr/>
        </p:nvSpPr>
        <p:spPr>
          <a:xfrm>
            <a:off x="1907704" y="2233169"/>
            <a:ext cx="1800200" cy="6256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ОБЪЕКТ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F435CCC-44E2-4148-8254-7B6F8AED22FC}"/>
              </a:ext>
            </a:extLst>
          </p:cNvPr>
          <p:cNvSpPr/>
          <p:nvPr/>
        </p:nvSpPr>
        <p:spPr>
          <a:xfrm>
            <a:off x="2555776" y="3175856"/>
            <a:ext cx="1675606" cy="6413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ПРЕДМЕТ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16" y="2247900"/>
            <a:ext cx="1589129" cy="1757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21088"/>
            <a:ext cx="1722750" cy="201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48880"/>
            <a:ext cx="181133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366" y="4365104"/>
            <a:ext cx="168910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 smtClean="0"/>
              <a:t>Объект и предмет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828800"/>
            <a:ext cx="8229600" cy="50292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Объект  исследования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– объективная сфера. Что рассматривается? Проверка знаний учащихся. 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Им может быть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педагогический процесс, область педагогической действительности или какое-либо педагогическое отношение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, содержащее в себе противоречие. Объектом может быть все то, что явно или неявно содержит в себе противоречие и порождает проблемную ситуацию.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Предмет исследования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аспект рассмотрения  отношений, свойств, функций объекта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. Типология заданий для проверки  или  д/з, или самостоятельность творческого задания, или дифференциация заданий и т.д.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      - наиболее значимые с практической или теоретической точки зрения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свойства, стороны, особенности объекта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</a:rPr>
              <a:t>, которые подлежат непосредственному изучению.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algn="ctr"/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Предмет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85A27B-5F5E-483B-B916-5A784134E43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3850" y="1676400"/>
            <a:ext cx="8820150" cy="49133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ТЕМАХ ДАННЫХ ПРОЕКТОВ: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1) Создание центров самостоятельной активности детей в группе как форма индивидуализации дошкольного образования.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2) Развитие воображения и детского творчества в ходе интерактивных музыкальных занятий.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3) Концертно-исполнительская деятельность как средство раскрытия творческих способностей дошкольников.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 smtClean="0"/>
              <a:t>ЦЕЛИ ПРОЕКТОВ РАЗНЫЕ</a:t>
            </a:r>
          </a:p>
        </p:txBody>
      </p:sp>
      <p:sp>
        <p:nvSpPr>
          <p:cNvPr id="41987" name="Объект 2"/>
          <p:cNvSpPr>
            <a:spLocks noGrp="1" noChangeArrowheads="1"/>
          </p:cNvSpPr>
          <p:nvPr>
            <p:ph sz="quarter" idx="1"/>
          </p:nvPr>
        </p:nvSpPr>
        <p:spPr>
          <a:xfrm>
            <a:off x="107950" y="1676400"/>
            <a:ext cx="8578850" cy="2895600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dirty="0" smtClean="0"/>
              <a:t>Исследовательский – получение нового научного знания;</a:t>
            </a:r>
          </a:p>
          <a:p>
            <a:pPr algn="ctr"/>
            <a:r>
              <a:rPr lang="ru-RU" altLang="ru-RU" sz="2000" dirty="0" smtClean="0"/>
              <a:t>Социальный – решение социально-значимой проблемы </a:t>
            </a:r>
            <a:endParaRPr lang="ru-RU" altLang="ru-RU" sz="2000" dirty="0" smtClean="0"/>
          </a:p>
          <a:p>
            <a:pPr marL="0" indent="0" algn="ctr">
              <a:buNone/>
            </a:pPr>
            <a:r>
              <a:rPr lang="ru-RU" altLang="ru-RU" sz="2000" dirty="0" smtClean="0"/>
              <a:t>(</a:t>
            </a:r>
            <a:r>
              <a:rPr lang="ru-RU" altLang="ru-RU" sz="2000" dirty="0" smtClean="0"/>
              <a:t>продукт – результат-эффект</a:t>
            </a:r>
            <a:r>
              <a:rPr lang="ru-RU" altLang="ru-RU" sz="2000" dirty="0" smtClean="0"/>
              <a:t>);</a:t>
            </a:r>
            <a:endParaRPr lang="ru-RU" altLang="ru-RU" sz="2000" dirty="0" smtClean="0"/>
          </a:p>
        </p:txBody>
      </p:sp>
      <p:sp>
        <p:nvSpPr>
          <p:cNvPr id="41988" name="Объект 2"/>
          <p:cNvSpPr txBox="1">
            <a:spLocks/>
          </p:cNvSpPr>
          <p:nvPr/>
        </p:nvSpPr>
        <p:spPr bwMode="auto">
          <a:xfrm>
            <a:off x="683568" y="3789040"/>
            <a:ext cx="7704856" cy="278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4683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7213" indent="-43815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97113" indent="-468313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543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15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687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259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buNone/>
            </a:pPr>
            <a:r>
              <a:rPr lang="ru-RU" alt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Новое состояние </a:t>
            </a:r>
            <a:r>
              <a:rPr lang="ru-RU" alt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ученика, класса   (</a:t>
            </a:r>
            <a:r>
              <a:rPr lang="ru-RU" alt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уровень развития умений, сформированные представления, отношения, нормы поведения</a:t>
            </a:r>
            <a:r>
              <a:rPr lang="ru-RU" alt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ru-RU" alt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ru-RU" alt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Новое состояние </a:t>
            </a:r>
            <a:r>
              <a:rPr lang="ru-RU" alt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педагогического процесса </a:t>
            </a:r>
            <a:r>
              <a:rPr lang="ru-RU" alt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(индивидуализация, преемственность, открытость образования)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CAEL0V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87325"/>
            <a:ext cx="22669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Цель проекта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2247900"/>
            <a:ext cx="7696200" cy="4610100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Цель и задачи вытекают из предмета исследования</a:t>
            </a:r>
            <a:r>
              <a:rPr lang="ru-RU" altLang="ru-RU" sz="2800" smtClean="0"/>
              <a:t>.</a:t>
            </a:r>
          </a:p>
          <a:p>
            <a:pPr eaLnBrk="1" hangingPunct="1"/>
            <a:endParaRPr lang="ru-RU" altLang="ru-RU" sz="1600" smtClean="0"/>
          </a:p>
          <a:p>
            <a:pPr eaLnBrk="1" hangingPunct="1"/>
            <a:r>
              <a:rPr lang="ru-RU" altLang="ru-RU" smtClean="0"/>
              <a:t>Цель формулируется кратко и предельно точно в смысловом отношении, выражая то основное, что намеревается получить автор проекта. Она конкретизируется и развивается в задачах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mtClean="0"/>
              <a:t>Цель педагогического проекта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63938" y="1765300"/>
            <a:ext cx="5122862" cy="116681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Метод проектов в развитии УУД воспитанников подготовительной группы ДОУ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755650" y="1916113"/>
            <a:ext cx="2017713" cy="431800"/>
          </a:xfrm>
          <a:prstGeom prst="wedgeRoundRectCallout">
            <a:avLst>
              <a:gd name="adj1" fmla="val -39222"/>
              <a:gd name="adj2" fmla="val 69852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/>
              <a:t>ДОСТИЖИМА</a:t>
            </a:r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779463" y="2708275"/>
            <a:ext cx="1728787" cy="431800"/>
          </a:xfrm>
          <a:prstGeom prst="wedgeRoundRectCallout">
            <a:avLst>
              <a:gd name="adj1" fmla="val -74977"/>
              <a:gd name="adj2" fmla="val 69852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/>
              <a:t>ИЗМЕРИМА</a:t>
            </a:r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735013" y="3908425"/>
            <a:ext cx="2736850" cy="431800"/>
          </a:xfrm>
          <a:prstGeom prst="wedgeRoundRectCallout">
            <a:avLst>
              <a:gd name="adj1" fmla="val -44199"/>
              <a:gd name="adj2" fmla="val 80514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/>
              <a:t>ОПЕРАЦИОНАЛЬНА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735013" y="4995863"/>
            <a:ext cx="2339975" cy="865187"/>
          </a:xfrm>
          <a:prstGeom prst="wedgeRoundRectCallout">
            <a:avLst>
              <a:gd name="adj1" fmla="val -54208"/>
              <a:gd name="adj2" fmla="val 3213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1600" b="1" dirty="0"/>
              <a:t>КОНКРЕТНАЯ</a:t>
            </a:r>
          </a:p>
          <a:p>
            <a:pPr algn="ctr" eaLnBrk="1" hangingPunct="1"/>
            <a:r>
              <a:rPr lang="ru-RU" altLang="ru-RU" sz="1600" b="1" dirty="0"/>
              <a:t>ДИАГНОСТИЧНАЯ</a:t>
            </a:r>
          </a:p>
          <a:p>
            <a:pPr algn="ctr" eaLnBrk="1" hangingPunct="1"/>
            <a:r>
              <a:rPr lang="ru-RU" altLang="ru-RU" sz="1600" b="1" dirty="0"/>
              <a:t>ТЕХНОЛОГИЧНАЯ</a:t>
            </a:r>
          </a:p>
        </p:txBody>
      </p:sp>
      <p:sp>
        <p:nvSpPr>
          <p:cNvPr id="44040" name="Rectangle 3"/>
          <p:cNvSpPr txBox="1">
            <a:spLocks noChangeArrowheads="1"/>
          </p:cNvSpPr>
          <p:nvPr/>
        </p:nvSpPr>
        <p:spPr bwMode="auto">
          <a:xfrm>
            <a:off x="2773363" y="2843213"/>
            <a:ext cx="5954712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4683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7213" indent="-43815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97113" indent="-468313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543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15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687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259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Что хочет получить педагог в результате этого проекта?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041" name="Rectangle 3"/>
          <p:cNvSpPr txBox="1">
            <a:spLocks noChangeArrowheads="1"/>
          </p:cNvSpPr>
          <p:nvPr/>
        </p:nvSpPr>
        <p:spPr bwMode="auto">
          <a:xfrm>
            <a:off x="3605213" y="3829050"/>
            <a:ext cx="5122862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4683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7213" indent="-43815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97113" indent="-468313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543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15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687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259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Новое состояние ученика по итогам реализации проекта?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КРИТЕРИИ РЕЗУЛЬТАТА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b="1" dirty="0"/>
          </a:p>
        </p:txBody>
      </p:sp>
      <p:sp>
        <p:nvSpPr>
          <p:cNvPr id="44042" name="Rectangle 3"/>
          <p:cNvSpPr txBox="1">
            <a:spLocks noChangeArrowheads="1"/>
          </p:cNvSpPr>
          <p:nvPr/>
        </p:nvSpPr>
        <p:spPr bwMode="auto">
          <a:xfrm>
            <a:off x="3729038" y="5075238"/>
            <a:ext cx="5122862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o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4683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o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7213" indent="-43815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97113" indent="-468313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543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115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687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25913" indent="-4683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Новое состояние </a:t>
            </a:r>
            <a:r>
              <a:rPr lang="ru-RU" altLang="ru-RU" sz="24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педагогического процесса </a:t>
            </a: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 итогам реализации проекта?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КРИТЕРИИ УСЛОВИЙ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mtClean="0"/>
              <a:t>Задачи педагогического проекта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76885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конкретная цель деятельности в данных условиях,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промежуточные шаги в достижении цели.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Формулируются в глагольной форме: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выявить особенности коррекции…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разработать педагогическое средство, систему,… технологию;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проверить эффективность разработанной методики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провести научный анализ состояния…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</a:rPr>
              <a:t>определить виды, структурные компоненты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9231313" cy="9112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/>
              <a:t>Обеспечить развитие познавательной активности </a:t>
            </a:r>
            <a:r>
              <a:rPr lang="ru-RU" altLang="ru-RU" sz="2800" b="1" dirty="0" smtClean="0"/>
              <a:t>первоклассников средствами </a:t>
            </a:r>
            <a:r>
              <a:rPr lang="ru-RU" altLang="ru-RU" sz="2800" b="1" dirty="0" smtClean="0"/>
              <a:t>дидактических игр</a:t>
            </a:r>
          </a:p>
        </p:txBody>
      </p:sp>
      <p:sp>
        <p:nvSpPr>
          <p:cNvPr id="46083" name="Объект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Изучить и раскрыть…</a:t>
            </a:r>
          </a:p>
          <a:p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Разработать и осуществить…</a:t>
            </a:r>
          </a:p>
          <a:p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Подобрать …</a:t>
            </a:r>
          </a:p>
          <a:p>
            <a:r>
              <a:rPr lang="ru-RU" alt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Провести оценку…</a:t>
            </a:r>
          </a:p>
        </p:txBody>
      </p:sp>
      <p:pic>
        <p:nvPicPr>
          <p:cNvPr id="46084" name="Picture 4" descr="мчм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3997325"/>
            <a:ext cx="21955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Объект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1" y="332656"/>
            <a:ext cx="8482723" cy="63620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ФГОС ДО п.3.2.3</a:t>
            </a:r>
          </a:p>
        </p:txBody>
      </p:sp>
      <p:sp>
        <p:nvSpPr>
          <p:cNvPr id="47107" name="Объект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реализации Программы может проводиться оценка индивидуального развития детей. </a:t>
            </a:r>
            <a:endParaRPr lang="ru-RU" alt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Такая 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оценка производится педагогическим работником в рамках педагогической диагностики (оценки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-6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Назначение диагностики</a:t>
            </a:r>
          </a:p>
        </p:txBody>
      </p:sp>
      <p:grpSp>
        <p:nvGrpSpPr>
          <p:cNvPr id="48131" name="Group 22"/>
          <p:cNvGrpSpPr>
            <a:grpSpLocks/>
          </p:cNvGrpSpPr>
          <p:nvPr/>
        </p:nvGrpSpPr>
        <p:grpSpPr bwMode="auto">
          <a:xfrm>
            <a:off x="277813" y="2921000"/>
            <a:ext cx="8562975" cy="3603625"/>
            <a:chOff x="175" y="1296"/>
            <a:chExt cx="5394" cy="2270"/>
          </a:xfrm>
        </p:grpSpPr>
        <p:sp>
          <p:nvSpPr>
            <p:cNvPr id="48133" name="Rectangle 4"/>
            <p:cNvSpPr>
              <a:spLocks noChangeArrowheads="1"/>
            </p:cNvSpPr>
            <p:nvPr/>
          </p:nvSpPr>
          <p:spPr bwMode="auto">
            <a:xfrm>
              <a:off x="204" y="1888"/>
              <a:ext cx="1180" cy="4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sz="20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Исходное состояние</a:t>
              </a:r>
            </a:p>
          </p:txBody>
        </p:sp>
        <p:sp>
          <p:nvSpPr>
            <p:cNvPr id="48134" name="Rectangle 5"/>
            <p:cNvSpPr>
              <a:spLocks noChangeArrowheads="1"/>
            </p:cNvSpPr>
            <p:nvPr/>
          </p:nvSpPr>
          <p:spPr bwMode="auto">
            <a:xfrm>
              <a:off x="3742" y="1797"/>
              <a:ext cx="1451" cy="48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ru-RU" altLang="ru-RU" sz="2400" b="1" dirty="0">
                  <a:latin typeface="Arial" panose="020B0604020202020204" pitchFamily="34" charset="0"/>
                </a:rPr>
                <a:t>Желаемое состояние</a:t>
              </a:r>
            </a:p>
          </p:txBody>
        </p:sp>
        <p:sp>
          <p:nvSpPr>
            <p:cNvPr id="48135" name="Rectangle 6"/>
            <p:cNvSpPr>
              <a:spLocks noChangeArrowheads="1"/>
            </p:cNvSpPr>
            <p:nvPr/>
          </p:nvSpPr>
          <p:spPr bwMode="auto">
            <a:xfrm>
              <a:off x="1927" y="1752"/>
              <a:ext cx="1271" cy="59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ru-RU" altLang="ru-RU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Текущий результат</a:t>
              </a:r>
            </a:p>
          </p:txBody>
        </p:sp>
        <p:sp>
          <p:nvSpPr>
            <p:cNvPr id="48136" name="AutoShape 7"/>
            <p:cNvSpPr>
              <a:spLocks noChangeArrowheads="1"/>
            </p:cNvSpPr>
            <p:nvPr/>
          </p:nvSpPr>
          <p:spPr bwMode="auto">
            <a:xfrm>
              <a:off x="1383" y="1979"/>
              <a:ext cx="499" cy="196"/>
            </a:xfrm>
            <a:prstGeom prst="leftRightArrow">
              <a:avLst>
                <a:gd name="adj1" fmla="val 50000"/>
                <a:gd name="adj2" fmla="val 50918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3198" y="1979"/>
              <a:ext cx="533" cy="227"/>
            </a:xfrm>
            <a:prstGeom prst="leftRightArrow">
              <a:avLst>
                <a:gd name="adj1" fmla="val 50000"/>
                <a:gd name="adj2" fmla="val 4696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1610" y="2840"/>
              <a:ext cx="2268" cy="7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ru-RU" altLang="ru-RU" sz="2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Эффективность педагогических действий</a:t>
              </a:r>
            </a:p>
          </p:txBody>
        </p:sp>
        <p:grpSp>
          <p:nvGrpSpPr>
            <p:cNvPr id="48139" name="Group 11"/>
            <p:cNvGrpSpPr>
              <a:grpSpLocks/>
            </p:cNvGrpSpPr>
            <p:nvPr/>
          </p:nvGrpSpPr>
          <p:grpSpPr bwMode="auto">
            <a:xfrm>
              <a:off x="1066" y="2251"/>
              <a:ext cx="2676" cy="549"/>
              <a:chOff x="2211" y="4434"/>
              <a:chExt cx="6298" cy="1260"/>
            </a:xfrm>
          </p:grpSpPr>
          <p:grpSp>
            <p:nvGrpSpPr>
              <p:cNvPr id="48143" name="Group 12"/>
              <p:cNvGrpSpPr>
                <a:grpSpLocks/>
              </p:cNvGrpSpPr>
              <p:nvPr/>
            </p:nvGrpSpPr>
            <p:grpSpPr bwMode="auto">
              <a:xfrm>
                <a:off x="2211" y="4614"/>
                <a:ext cx="6298" cy="396"/>
                <a:chOff x="2639" y="5994"/>
                <a:chExt cx="6298" cy="396"/>
              </a:xfrm>
            </p:grpSpPr>
            <p:sp>
              <p:nvSpPr>
                <p:cNvPr id="48146" name="Line 13"/>
                <p:cNvSpPr>
                  <a:spLocks noChangeShapeType="1"/>
                </p:cNvSpPr>
                <p:nvPr/>
              </p:nvSpPr>
              <p:spPr bwMode="auto">
                <a:xfrm>
                  <a:off x="2639" y="6390"/>
                  <a:ext cx="6298" cy="0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47" name="Line 14"/>
                <p:cNvSpPr>
                  <a:spLocks noChangeShapeType="1"/>
                </p:cNvSpPr>
                <p:nvPr/>
              </p:nvSpPr>
              <p:spPr bwMode="auto">
                <a:xfrm>
                  <a:off x="8937" y="5994"/>
                  <a:ext cx="0" cy="360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48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2639" y="6174"/>
                  <a:ext cx="0" cy="180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49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6056" y="6174"/>
                  <a:ext cx="0" cy="180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8144" name="Line 17"/>
              <p:cNvSpPr>
                <a:spLocks noChangeShapeType="1"/>
              </p:cNvSpPr>
              <p:nvPr/>
            </p:nvSpPr>
            <p:spPr bwMode="auto">
              <a:xfrm flipV="1">
                <a:off x="6566" y="4434"/>
                <a:ext cx="670" cy="126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5" name="Line 18"/>
              <p:cNvSpPr>
                <a:spLocks noChangeShapeType="1"/>
              </p:cNvSpPr>
              <p:nvPr/>
            </p:nvSpPr>
            <p:spPr bwMode="auto">
              <a:xfrm flipH="1" flipV="1">
                <a:off x="4087" y="4434"/>
                <a:ext cx="536" cy="126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8140" name="Rectangle 19"/>
            <p:cNvSpPr>
              <a:spLocks noChangeArrowheads="1"/>
            </p:cNvSpPr>
            <p:nvPr/>
          </p:nvSpPr>
          <p:spPr bwMode="auto">
            <a:xfrm>
              <a:off x="3742" y="2295"/>
              <a:ext cx="182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b="1" u="sng">
                  <a:solidFill>
                    <a:srgbClr val="000000"/>
                  </a:solidFill>
                  <a:latin typeface="Arial" panose="020B0604020202020204" pitchFamily="34" charset="0"/>
                </a:rPr>
                <a:t>критерии (измерители)</a:t>
              </a:r>
              <a:r>
                <a:rPr lang="ru-RU" altLang="ru-RU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48141" name="Rectangle 20"/>
            <p:cNvSpPr>
              <a:spLocks noChangeArrowheads="1"/>
            </p:cNvSpPr>
            <p:nvPr/>
          </p:nvSpPr>
          <p:spPr bwMode="auto">
            <a:xfrm>
              <a:off x="175" y="2549"/>
              <a:ext cx="126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ru-RU" altLang="ru-RU" b="1" u="sng">
                  <a:solidFill>
                    <a:srgbClr val="000000"/>
                  </a:solidFill>
                  <a:latin typeface="Arial" panose="020B0604020202020204" pitchFamily="34" charset="0"/>
                </a:rPr>
                <a:t>ДИАГНОСТИКА</a:t>
              </a:r>
              <a:r>
                <a:rPr lang="ru-RU" altLang="ru-RU" b="1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48142" name="Rectangle 21"/>
            <p:cNvSpPr>
              <a:spLocks noChangeArrowheads="1"/>
            </p:cNvSpPr>
            <p:nvPr/>
          </p:nvSpPr>
          <p:spPr bwMode="auto">
            <a:xfrm>
              <a:off x="1987" y="1296"/>
              <a:ext cx="1096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ru-RU" altLang="ru-RU" b="1" u="sng">
                  <a:latin typeface="Arial" panose="020B0604020202020204" pitchFamily="34" charset="0"/>
                </a:rPr>
                <a:t>система </a:t>
              </a:r>
            </a:p>
            <a:p>
              <a:pPr algn="ctr" eaLnBrk="1" hangingPunct="1"/>
              <a:r>
                <a:rPr lang="ru-RU" altLang="ru-RU" b="1" u="sng">
                  <a:latin typeface="Arial" panose="020B0604020202020204" pitchFamily="34" charset="0"/>
                </a:rPr>
                <a:t>мониторинга</a:t>
              </a:r>
              <a:r>
                <a:rPr lang="ru-RU" altLang="ru-RU">
                  <a:latin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48132" name="Rectangle 23"/>
          <p:cNvSpPr>
            <a:spLocks noChangeArrowheads="1"/>
          </p:cNvSpPr>
          <p:nvPr/>
        </p:nvSpPr>
        <p:spPr bwMode="auto">
          <a:xfrm>
            <a:off x="182563" y="1273175"/>
            <a:ext cx="8893175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000" b="1" dirty="0">
                <a:latin typeface="Arial" panose="020B0604020202020204" pitchFamily="34" charset="0"/>
              </a:rPr>
              <a:t>     </a:t>
            </a: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Отсутствие мониторинга процесса и системного </a:t>
            </a:r>
          </a:p>
          <a:p>
            <a:pPr eaLnBrk="1" hangingPunct="1"/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анализа результатов педагогического процесса не позволяет объективно оценивать его эффективность. </a:t>
            </a:r>
          </a:p>
          <a:p>
            <a:pPr eaLnBrk="1" hangingPunct="1"/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 Нет основы для управления и планирования </a:t>
            </a:r>
            <a:r>
              <a:rPr lang="ru-RU" altLang="ru-RU" sz="24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пед.действий</a:t>
            </a: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!!!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Ключевые понятия </a:t>
            </a: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xmlns="" id="{69672281-A0C2-4184-A415-1954617F5CF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47688" y="2060575"/>
            <a:ext cx="8577262" cy="5229225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Диагностик –</a:t>
            </a:r>
            <a:r>
              <a:rPr lang="ru-RU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распознаватель, опытный на приметы (Толковый словарь Даля) </a:t>
            </a:r>
          </a:p>
          <a:p>
            <a:pPr>
              <a:lnSpc>
                <a:spcPct val="80000"/>
              </a:lnSpc>
              <a:defRPr/>
            </a:pPr>
            <a:r>
              <a:rPr lang="ru-RU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Диагностика</a:t>
            </a:r>
            <a:r>
              <a:rPr lang="ru-RU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процесс исследования в целях выявить, распознать, определить характеристики человека, не поддающееся обнаружению в прямом непосредственном общении с человеком</a:t>
            </a:r>
          </a:p>
          <a:p>
            <a:pPr>
              <a:lnSpc>
                <a:spcPct val="80000"/>
              </a:lnSpc>
              <a:defRPr/>
            </a:pPr>
            <a:r>
              <a:rPr lang="ru-RU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Диагностика в педагогике</a:t>
            </a:r>
            <a:r>
              <a:rPr lang="ru-RU" sz="2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педагогическая деятельность, направленная на изучение и распознавание состояния объектов воспитания в целях управления ими.  </a:t>
            </a:r>
          </a:p>
          <a:p>
            <a:pPr>
              <a:lnSpc>
                <a:spcPct val="80000"/>
              </a:lnSpc>
              <a:defRPr/>
            </a:pPr>
            <a:r>
              <a:rPr lang="ru-RU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оценочная процедура, направленная на прояснение ситуации и выявление истинного уровня развития, состояния объекта.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174037" cy="6032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smtClean="0"/>
              <a:t>Критерий – половина успеха!!!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xmlns="" id="{D27E2B03-2EFD-4310-A8E4-CFE3F15DBE8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1773238"/>
            <a:ext cx="8577262" cy="50847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признак, на основании которого производится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оценка, определение или классификация чего-либо</a:t>
            </a:r>
            <a:r>
              <a:rPr lang="ru-RU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Критерии должны описывать какую-то совокупность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свойств, выражающих 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 всякие, но главные из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состояний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изучаемых объектов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качественные (количественные) характеристики,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используемые для  оценки того или иного объекта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ЗДОРОВЬЕ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критерий устойчивость к заболеваниям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Критерий результативности педагогического проекта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признак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сформированности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различных характеристик личности, на основе которого производится сравнение достигнутого уровня индивидуального развития с желаемым, предусмотренным целью.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-166688" y="-114300"/>
            <a:ext cx="9144001" cy="1216025"/>
          </a:xfrm>
        </p:spPr>
        <p:txBody>
          <a:bodyPr/>
          <a:lstStyle/>
          <a:p>
            <a:pPr algn="ctr" eaLnBrk="1" hangingPunct="1"/>
            <a:r>
              <a:rPr lang="ru-RU" altLang="ru-RU" sz="3400" b="1" dirty="0" smtClean="0"/>
              <a:t>Развитие ребенка согласно ФГОС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8E132680-F7FA-416F-80B4-3AF1E5B085E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2263" y="1268413"/>
            <a:ext cx="8856662" cy="448468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Социально-коммуникативное развитие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усвоение норм и ценностей, принятых в обществе, включая моральные и нравственные ценности; развитие общения и взаимодействия ребенка со взрослыми и сверстниками; становление самостоятельности, целенаправленности и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саморегуляции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627313" y="6218238"/>
            <a:ext cx="5715000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Что из этого измеряемо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166688" y="-114300"/>
            <a:ext cx="9144001" cy="1216025"/>
          </a:xfrm>
        </p:spPr>
        <p:txBody>
          <a:bodyPr/>
          <a:lstStyle/>
          <a:p>
            <a:pPr algn="ctr" eaLnBrk="1" hangingPunct="1"/>
            <a:r>
              <a:rPr lang="ru-RU" altLang="ru-RU" sz="3400" b="1" smtClean="0"/>
              <a:t>Развитие ребенка согласно ФГОС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AC050055-AC4F-46FB-A222-D9C64AA727E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2263" y="1268413"/>
            <a:ext cx="8856662" cy="448468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Познавательное развитие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</a:t>
            </a:r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2627313" y="6218238"/>
            <a:ext cx="5715000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Что из этого измеряемо?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66688" y="-114300"/>
            <a:ext cx="9144001" cy="1216025"/>
          </a:xfrm>
        </p:spPr>
        <p:txBody>
          <a:bodyPr/>
          <a:lstStyle/>
          <a:p>
            <a:pPr algn="ctr" eaLnBrk="1" hangingPunct="1"/>
            <a:r>
              <a:rPr lang="ru-RU" altLang="ru-RU" sz="3400" b="1" smtClean="0"/>
              <a:t>Развитие ребенка согласно ФГОС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83A11B93-FFE4-4D48-98FC-E0AA084CC18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1268413"/>
            <a:ext cx="8856662" cy="448468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Речевое развитие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владение речью как средством общения и культуры;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обогащение активного словаря;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развитие связной, грамматически правильной диалогической и монологической речи;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развитие речевого творчества;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развитие звуковой и интонационной культуры речи, фонематического слуха;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знакомство с книжной культурой, детской литературой, понимание на слух текстов различных жанров детской литературы; 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формирование звуковой аналитико-синтетической активности как предпосылки обучения грамоте.</a:t>
            </a:r>
          </a:p>
        </p:txBody>
      </p:sp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3923927" y="6230938"/>
            <a:ext cx="505338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Что из этого измеряемо?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40000"/>
                  <a:lumOff val="60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66688" y="-114300"/>
            <a:ext cx="9144001" cy="1216025"/>
          </a:xfrm>
        </p:spPr>
        <p:txBody>
          <a:bodyPr/>
          <a:lstStyle/>
          <a:p>
            <a:pPr algn="ctr" eaLnBrk="1" hangingPunct="1"/>
            <a:r>
              <a:rPr lang="ru-RU" altLang="ru-RU" sz="3400" b="1" smtClean="0"/>
              <a:t>Развитие ребенка согласно ФГОС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CDEA2C21-8947-456C-9D2A-1A6939E846B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2263" y="1268413"/>
            <a:ext cx="8856662" cy="448468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Художественно-эстетическое развитие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развитие предпосылок ценностно-смыслового восприятия и понимания произведений искусства (словесного, музыкального, изобразительного), мира природы;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становление эстетического отношения к окружающему миру;             - формирование элементарных представлений о видах искусства;  - восприятие музыки, художественной литературы, фольклора;                 -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</a:p>
        </p:txBody>
      </p:sp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2627313" y="6218238"/>
            <a:ext cx="5715000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Что из этого измеряемо?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40000"/>
                  <a:lumOff val="60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2813" y="-111125"/>
            <a:ext cx="9144000" cy="1216025"/>
          </a:xfrm>
        </p:spPr>
        <p:txBody>
          <a:bodyPr/>
          <a:lstStyle/>
          <a:p>
            <a:pPr algn="ctr" eaLnBrk="1" hangingPunct="1"/>
            <a:r>
              <a:rPr lang="ru-RU" altLang="ru-RU" sz="3400" b="1" smtClean="0"/>
              <a:t>Развитие ребенка согласно ФГОС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DF6B5E3F-B594-42C3-8C29-9D5331A5667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87338" y="908050"/>
            <a:ext cx="8856662" cy="448468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Физическое развитие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приобретение опыта в следующих видах деятельности детей: двигательной, в том числе связанной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организму, выполнением основных движений (ходьба, бег, мягкие прыжки, повороты в обе стороны), формирование начальных представлений о некоторых видах спорта, овладение подвижными играми с правилами; становление целенаправленности и </a:t>
            </a:r>
            <a:r>
              <a:rPr lang="ru-RU" sz="2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саморегуляции</a:t>
            </a:r>
            <a:r>
              <a:rPr lang="ru-RU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в двигательной сфере;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</a:p>
        </p:txBody>
      </p:sp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2627313" y="6218238"/>
            <a:ext cx="5715000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Что из этого измеряемо?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40000"/>
                  <a:lumOff val="60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0825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/>
              <a:t>Сам результат определяет (гарантирует) качество педагогических усилий?</a:t>
            </a:r>
            <a:r>
              <a:rPr lang="ru-RU" altLang="ru-RU" sz="3400" dirty="0" smtClean="0"/>
              <a:t> 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xmlns="" id="{6DA67D8A-43ED-49BE-9D7E-77BC784A66F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50825" y="1773238"/>
            <a:ext cx="8859838" cy="52292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Недостаточно диагностировать только результат педагогического процесса. Необходима диагностика изменения условий создаваемых для развития личности.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Качество организации предметно-пространственной развивающая образовательной среды;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Качество педагогической деятельности, компетентности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Система психолого-педагогического и методического обеспечения образовательного процесса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7809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38781011"/>
              </p:ext>
            </p:extLst>
          </p:nvPr>
        </p:nvGraphicFramePr>
        <p:xfrm>
          <a:off x="467544" y="2204864"/>
          <a:ext cx="8229600" cy="387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822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T="45712" marB="45712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19606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Определение проблемы</a:t>
                      </a:r>
                    </a:p>
                  </a:txBody>
                  <a:tcPr marT="45712" marB="4571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Диагностика состояния образовательного процесса (контрольные работы, тесты, анкетирование, наблюдение и др.)</a:t>
                      </a:r>
                    </a:p>
                  </a:txBody>
                  <a:tcPr marT="45712" marB="4571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Выявление несоответствия между необходимым и реальным состоянием образовательного процесса.</a:t>
                      </a:r>
                    </a:p>
                  </a:txBody>
                  <a:tcPr marT="45712" marB="45712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2051720" y="1392238"/>
            <a:ext cx="46704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этап – подготовительный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87363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mtClean="0"/>
              <a:t>Возможные критерии результативности проекта:</a:t>
            </a:r>
          </a:p>
        </p:txBody>
      </p:sp>
      <p:sp>
        <p:nvSpPr>
          <p:cNvPr id="57347" name="Объект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altLang="ru-RU" smtClean="0"/>
              <a:t>Подготовка к творческим выступлениям как форма развития умения детей работать в группе сверстников</a:t>
            </a:r>
          </a:p>
        </p:txBody>
      </p:sp>
      <p:sp>
        <p:nvSpPr>
          <p:cNvPr id="57348" name="Объект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altLang="ru-RU" smtClean="0"/>
              <a:t>Умение….</a:t>
            </a:r>
          </a:p>
          <a:p>
            <a:r>
              <a:rPr lang="ru-RU" altLang="ru-RU" smtClean="0"/>
              <a:t>Умение…</a:t>
            </a:r>
          </a:p>
          <a:p>
            <a:r>
              <a:rPr lang="ru-RU" altLang="ru-RU" smtClean="0"/>
              <a:t>Способность…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507412" cy="8842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smtClean="0"/>
              <a:t>Логика диагностической процедуры:</a:t>
            </a:r>
            <a:r>
              <a:rPr lang="ru-RU" altLang="ru-RU" smtClean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528" y="1268760"/>
            <a:ext cx="8507413" cy="59737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Постановка </a:t>
            </a:r>
            <a:r>
              <a:rPr lang="ru-RU" alt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диагностичной</a:t>
            </a: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цели УВП (выбор объекта диагностики)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Определение критериев и признаков позволяющих проводить сравнение исходного состояния, результата с целью (детализация объекта)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Подбор средств измерения обозначенных признаков (подбор инструментов для изучения объекта)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Определение шкалы оценивания.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Проведение диагностики: исходной, промежуточной, итоговой.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Систематизация, обработка данных и их обобщение в таблицах схемах.</a:t>
            </a:r>
          </a:p>
          <a:p>
            <a:pPr marL="609600" indent="-609600" eaLnBrk="1" hangingPunct="1">
              <a:lnSpc>
                <a:spcPct val="80000"/>
              </a:lnSpc>
              <a:buSzPct val="100000"/>
              <a:buFont typeface="Wingdings" panose="05000000000000000000" pitchFamily="2" charset="2"/>
              <a:buAutoNum type="arabicPeriod"/>
            </a:pP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Анализ полученных результатов диагностики, их интерпретация и формулирование выводов, применение этих знаний в управлении </a:t>
            </a: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педагогическим </a:t>
            </a:r>
            <a:r>
              <a:rPr lang="ru-RU" alt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процессом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FB2E8EDE-ED94-4756-973C-D930C720125B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9115790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955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558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926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4788"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Критерии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результативности проекта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Методики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и способы оценки результатов проекта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83212"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Двигательная активность и физическое развитие ребенка;</a:t>
                      </a: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Эмоциональное благополучие и благоприятный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псих.климат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группы</a:t>
                      </a: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Освоение детьми правил подвижных игр «Горелки», «У медведя во бору…»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Дневник наблюдений поведения детей группы ЛФК</a:t>
                      </a: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Мед.осмотры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«Экран настроения», дневник наблюдений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эмоц.состояний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</a:t>
                      </a: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9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задания группе для самостоятельного выполнения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mtClean="0"/>
              <a:t>Матрица соответствия методологических характеристик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07C23A7F-8C23-47DF-8313-8930B5D4191F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82697252"/>
              </p:ext>
            </p:extLst>
          </p:nvPr>
        </p:nvGraphicFramePr>
        <p:xfrm>
          <a:off x="251518" y="1700808"/>
          <a:ext cx="8568955" cy="5211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6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7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73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47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47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22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0975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0806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80560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4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6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7</a:t>
                      </a:r>
                    </a:p>
                  </a:txBody>
                  <a:tcPr marT="45718" marB="4571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1362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проекта и ее обоснование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380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Объект проекта 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533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Предмет проекта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4925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проекта 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3242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Задачи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14191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Критерии результативности проекта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1362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Методики и способы оценки результатов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altLang="ru-RU" sz="3200" b="1" u="sng" dirty="0" smtClean="0"/>
              <a:t>Методы </a:t>
            </a:r>
            <a:r>
              <a:rPr lang="ru-RU" altLang="ru-RU" sz="3200" b="1" u="sng" dirty="0" smtClean="0"/>
              <a:t>педагогического исследования</a:t>
            </a:r>
            <a:r>
              <a:rPr lang="ru-RU" altLang="ru-RU" sz="3200" u="sng" dirty="0" smtClean="0"/>
              <a:t> </a:t>
            </a:r>
            <a:endParaRPr lang="ru-RU" altLang="ru-RU" sz="3200" u="sng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Особенности науки о воспитании</a:t>
            </a: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неоднозначность протекания педагогических процессов (результаты образования, обучения, воспитания зависят от гигантского количества причин);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педагогические процессы характерны своей неповторимостью;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педагогические исследования должны быть корректно спланированы, организованы и проведены (эксперименты, противоречащие нравственным и этическим нормам, запрещены);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компенсировать переменчивость педагогических процессов можно только многократно увеличив количество наблюдений и формулировать выводы в обобщенной форме.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smtClean="0"/>
              <a:t>Методы педагогического исследования</a:t>
            </a:r>
            <a:r>
              <a:rPr lang="ru-RU" altLang="ru-RU" sz="4000" smtClean="0"/>
              <a:t> </a:t>
            </a:r>
            <a:r>
              <a:rPr lang="ru-RU" altLang="ru-RU" sz="4000" b="1" smtClean="0"/>
              <a:t>разделяются на</a:t>
            </a:r>
            <a:r>
              <a:rPr lang="ru-RU" altLang="ru-RU" sz="4000" smtClean="0"/>
              <a:t> </a:t>
            </a:r>
          </a:p>
        </p:txBody>
      </p:sp>
      <p:graphicFrame>
        <p:nvGraphicFramePr>
          <p:cNvPr id="39995" name="Group 59">
            <a:extLst>
              <a:ext uri="{FF2B5EF4-FFF2-40B4-BE49-F238E27FC236}">
                <a16:creationId xmlns:a16="http://schemas.microsoft.com/office/drawing/2014/main" xmlns="" id="{9C2CB14A-D4D4-4AAD-87D5-01C5C2BD6926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361243670"/>
              </p:ext>
            </p:extLst>
          </p:nvPr>
        </p:nvGraphicFramePr>
        <p:xfrm>
          <a:off x="457200" y="1828800"/>
          <a:ext cx="8229600" cy="3857184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921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теоретические 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эмпирические 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59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частные (рабочие) 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комплексные (общие) 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00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анализ и синтез;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абстрагирование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конкретизация;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аналогия;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моделирование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изучение литературы, документов и результатов деятельности;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наблюдение; опрос (устный и письменный);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- метод экспертных оценок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тестирование. 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обследование;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мониторинг;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изучение и обобщение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пед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. опыта;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опытная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пед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. работа;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эксперимент.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xmlns="" id="{D16D96E9-3955-4311-BCC0-721A7F0F42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Список рекомендуемой литературы: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xmlns="" id="{7589E3D2-B9F4-44C5-B87B-19A3D53D2C4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700213"/>
            <a:ext cx="8229600" cy="5157787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Анисимов О. С. Методологическая культура педагогической деятельности и мышления. - М., 1991.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Арнаутов В.В. Опыт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инновационно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моделирующей деятельности по проектированию образовательных процессов. //Педагогика.-1998.-№1.-С.18-23.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Бабанский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Ю. К. Проблемы повышения эффективности педаго­гических исследований. - М.: Педагогика, 1982.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Балашов М.М. Готовность учителей к инновационной деятельности в образовании. // Наука и школа.- 1999.-4.-С. 9-13.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Загвязинский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В. И. Инновационные процессы в образовании и педагогическая наука // Инновационные процессы в образовании. -Тюмень. 1990.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Загвязинский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В. И. Учитель как исследователь. - М., 1980.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Загвязинский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В. И.,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Гильманов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С. А. Творчество в управлении школой. - М.: Знание, 1991.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Краевский В. В. Соотношение педагогической науки и педаго­гической практики. - М., 1977.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Лебедева Г.А. Технология обучения педагогическому проектированию //Педагогика 2002 №1. с.68-75.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Новикова Т.Г. Проектирование и экспертиза инновационной деятельности в образовании. - М. 2001.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Новикова. Т.Г. Теоретические подходы к технологии экспертизы инновационных проектов. // Школьные технологии.-2002.- №1.- с.161-169.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Хуторской А.В. Методологические основания педагогической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инноватики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// Школьные технологии. – 2005. №4, С.16-19.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Шибаева Л.В. Направление проектирования и оценки инновационных образовательных стратегий в проблемно-кризисной ситуации. // Стандарты и мониторинги в образовании.-1999.-№6.-С.32-35.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Яковлева Н.О. Проектирование как педагогический феномен //Педагогика – 2002№6. с.8-14.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207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35690409"/>
              </p:ext>
            </p:extLst>
          </p:nvPr>
        </p:nvGraphicFramePr>
        <p:xfrm>
          <a:off x="349250" y="1989138"/>
          <a:ext cx="8445500" cy="4431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43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3110090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15167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822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39" marR="91439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39" marR="91439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39" marR="91439" marT="45713" marB="45713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748486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Поиск информации по данной проблеме.</a:t>
                      </a:r>
                    </a:p>
                  </a:txBody>
                  <a:tcPr marL="91439" marR="91439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Изучение педагогической литературы.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Знакомство с передовым педагогическим опытом.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Консультирование у специалистов по данной проблеме.</a:t>
                      </a:r>
                    </a:p>
                  </a:txBody>
                  <a:tcPr marL="91439" marR="91439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Получение необходимой информации по данной проблеме.</a:t>
                      </a:r>
                    </a:p>
                  </a:txBody>
                  <a:tcPr marL="91439" marR="91439" marT="45713" marB="4571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70182" y="934814"/>
            <a:ext cx="9324528" cy="52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этап – подготовительный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408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5468292"/>
              </p:ext>
            </p:extLst>
          </p:nvPr>
        </p:nvGraphicFramePr>
        <p:xfrm>
          <a:off x="323850" y="2133600"/>
          <a:ext cx="8650287" cy="437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985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3462873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83429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736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29" marR="91429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29" marR="91429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29" marR="91429" marT="45714" marB="45714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701479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Поиск вариантов решения проблемы (формулировка гипотезы).</a:t>
                      </a:r>
                    </a:p>
                  </a:txBody>
                  <a:tcPr marL="91429" marR="91429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Выявление и анализ вариантов решения проблемы.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Выбор оптимального варианта или создание собственного способа решения проблемы.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Формулировка и обоснование гипотезы.</a:t>
                      </a:r>
                    </a:p>
                  </a:txBody>
                  <a:tcPr marL="91429" marR="91429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Наличие оптимального варианта решения проблемы (гипотезы).</a:t>
                      </a:r>
                    </a:p>
                  </a:txBody>
                  <a:tcPr marL="91429" marR="91429" marT="45714" marB="45714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107505" y="1152525"/>
            <a:ext cx="9036496" cy="52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этап – подготовительный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CB2B6-D51C-4625-BC60-267DC5F5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80" y="-171400"/>
            <a:ext cx="879532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Технология педагогического проектирования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B0CF7110-1505-42C6-A450-D40DB3DA374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28071796"/>
              </p:ext>
            </p:extLst>
          </p:nvPr>
        </p:nvGraphicFramePr>
        <p:xfrm>
          <a:off x="323850" y="2133600"/>
          <a:ext cx="8650287" cy="4422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942">
                  <a:extLst>
                    <a:ext uri="{9D8B030D-6E8A-4147-A177-3AD203B41FA5}">
                      <a16:colId xmlns:a16="http://schemas.microsoft.com/office/drawing/2014/main" xmlns="" val="2211567696"/>
                    </a:ext>
                  </a:extLst>
                </a:gridCol>
                <a:gridCol w="3390916">
                  <a:extLst>
                    <a:ext uri="{9D8B030D-6E8A-4147-A177-3AD203B41FA5}">
                      <a16:colId xmlns:a16="http://schemas.microsoft.com/office/drawing/2014/main" xmlns="" val="997568716"/>
                    </a:ext>
                  </a:extLst>
                </a:gridCol>
                <a:gridCol w="2883429">
                  <a:extLst>
                    <a:ext uri="{9D8B030D-6E8A-4147-A177-3AD203B41FA5}">
                      <a16:colId xmlns:a16="http://schemas.microsoft.com/office/drawing/2014/main" xmlns="" val="3054281549"/>
                    </a:ext>
                  </a:extLst>
                </a:gridCol>
              </a:tblGrid>
              <a:tr h="6737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ЗАДАЧИ</a:t>
                      </a:r>
                    </a:p>
                  </a:txBody>
                  <a:tcPr marL="91429" marR="91429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ПРОЦЕДУРЫ</a:t>
                      </a:r>
                    </a:p>
                  </a:txBody>
                  <a:tcPr marL="91429" marR="91429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РЕЗУЛЬТАТЫ</a:t>
                      </a:r>
                    </a:p>
                  </a:txBody>
                  <a:tcPr marL="91429" marR="91429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0206066"/>
                  </a:ext>
                </a:extLst>
              </a:tr>
              <a:tr h="374902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4. Подготовка к осуществлению проекта.</a:t>
                      </a:r>
                    </a:p>
                  </a:txBody>
                  <a:tcPr marL="91429" marR="91429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Текстовое оформление проекта.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Планирование предстоящей работы.</a:t>
                      </a:r>
                    </a:p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Определение и подготовка необходимых ресурсов (организационных, научно-методических, материальных и т.п.).</a:t>
                      </a:r>
                    </a:p>
                  </a:txBody>
                  <a:tcPr marL="91429" marR="91429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Создание необходимых условий проектной деятельности.</a:t>
                      </a:r>
                    </a:p>
                  </a:txBody>
                  <a:tcPr marL="91429" marR="91429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434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18A860-C877-450B-9ECE-D51CA78EB974}"/>
              </a:ext>
            </a:extLst>
          </p:cNvPr>
          <p:cNvSpPr/>
          <p:nvPr/>
        </p:nvSpPr>
        <p:spPr>
          <a:xfrm>
            <a:off x="-108519" y="1152525"/>
            <a:ext cx="9252520" cy="52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этап – подготовительный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FF2AFE-16A9-41A4-AABE-34BFACFAA11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363272" cy="1887538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 ПЕРВОГО ЭТАПА </a:t>
            </a:r>
            <a:r>
              <a:rPr lang="ru-RU" dirty="0"/>
              <a:t>– </a:t>
            </a:r>
            <a:endParaRPr lang="ru-RU" dirty="0" smtClean="0"/>
          </a:p>
          <a:p>
            <a:pPr marL="0" indent="0" algn="ctr">
              <a:buNone/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подготовленность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 проектной деятельности.</a:t>
            </a:r>
          </a:p>
        </p:txBody>
      </p:sp>
      <p:pic>
        <p:nvPicPr>
          <p:cNvPr id="13315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40968"/>
            <a:ext cx="3384550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9514</TotalTime>
  <Words>2985</Words>
  <Application>Microsoft Office PowerPoint</Application>
  <PresentationFormat>Экран (4:3)</PresentationFormat>
  <Paragraphs>381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Справедливость</vt:lpstr>
      <vt:lpstr>Основы педагогического проектирования</vt:lpstr>
      <vt:lpstr>Презентация PowerPoint</vt:lpstr>
      <vt:lpstr>Объекты педагогического проектирования</vt:lpstr>
      <vt:lpstr>Презентация PowerPoint</vt:lpstr>
      <vt:lpstr>Технология педагогического проектирования </vt:lpstr>
      <vt:lpstr>Технология педагогического проектирования </vt:lpstr>
      <vt:lpstr>Технология педагогического проектирования </vt:lpstr>
      <vt:lpstr>Технология педагогического проектирования </vt:lpstr>
      <vt:lpstr>Презентация PowerPoint</vt:lpstr>
      <vt:lpstr>Технология педагогического проектирования </vt:lpstr>
      <vt:lpstr>Технология педагогического проектирования </vt:lpstr>
      <vt:lpstr>Технология педагогического проектирования </vt:lpstr>
      <vt:lpstr>Презентация PowerPoint</vt:lpstr>
      <vt:lpstr>Технология педагогического проектирования </vt:lpstr>
      <vt:lpstr>Технология педагогического проектирования </vt:lpstr>
      <vt:lpstr>Технология педагогического проектирования </vt:lpstr>
      <vt:lpstr>Презентация PowerPoint</vt:lpstr>
      <vt:lpstr>Презентация PowerPoint</vt:lpstr>
      <vt:lpstr>Методическое объединение педагогов «Педагогическое проектирование в условиях ранней профессиональной ориентации». Детский сад № 261. ОАО «РЖД»</vt:lpstr>
      <vt:lpstr>Презентация PowerPoint</vt:lpstr>
      <vt:lpstr>Этапы конструирования логики педагогического проекта</vt:lpstr>
      <vt:lpstr>Что такое проект и проектирование?</vt:lpstr>
      <vt:lpstr>К пониманию сути:</vt:lpstr>
      <vt:lpstr>Участники пед. проектирования </vt:lpstr>
      <vt:lpstr>Понятие «педагогическое проектирование»</vt:lpstr>
      <vt:lpstr>Принципы педагогического проектирования:</vt:lpstr>
      <vt:lpstr>Проект в изменении педагогической действительности</vt:lpstr>
      <vt:lpstr>3 фактора, обуславливающих динамику этой системы </vt:lpstr>
      <vt:lpstr>Актуальность ФГОС … ФГОС …ФГОС</vt:lpstr>
      <vt:lpstr>ТЕМА ПРОЕКТА</vt:lpstr>
      <vt:lpstr>Понятие «объект» и «предмет»  исследования</vt:lpstr>
      <vt:lpstr>Презентация PowerPoint</vt:lpstr>
      <vt:lpstr>Объект и предмет</vt:lpstr>
      <vt:lpstr>Предмет проекта</vt:lpstr>
      <vt:lpstr>ЦЕЛИ ПРОЕКТОВ РАЗНЫЕ</vt:lpstr>
      <vt:lpstr>Цель проекта</vt:lpstr>
      <vt:lpstr>Цель педагогического проекта</vt:lpstr>
      <vt:lpstr>Задачи педагогического проекта</vt:lpstr>
      <vt:lpstr>Обеспечить развитие познавательной активности первоклассников средствами дидактических игр</vt:lpstr>
      <vt:lpstr>ФГОС ДО п.3.2.3</vt:lpstr>
      <vt:lpstr>Назначение диагностики</vt:lpstr>
      <vt:lpstr>Ключевые понятия </vt:lpstr>
      <vt:lpstr>Критерий – половина успеха!!!</vt:lpstr>
      <vt:lpstr>Развитие ребенка согласно ФГОС</vt:lpstr>
      <vt:lpstr>Развитие ребенка согласно ФГОС</vt:lpstr>
      <vt:lpstr>Развитие ребенка согласно ФГОС</vt:lpstr>
      <vt:lpstr>Развитие ребенка согласно ФГОС</vt:lpstr>
      <vt:lpstr>Развитие ребенка согласно ФГОС</vt:lpstr>
      <vt:lpstr>Сам результат определяет (гарантирует) качество педагогических усилий? </vt:lpstr>
      <vt:lpstr>Возможные критерии результативности проекта:</vt:lpstr>
      <vt:lpstr>Логика диагностической процедуры: </vt:lpstr>
      <vt:lpstr>Презентация PowerPoint</vt:lpstr>
      <vt:lpstr>Матрица соответствия методологических характеристик</vt:lpstr>
      <vt:lpstr>Методы педагогического исследования </vt:lpstr>
      <vt:lpstr>Методы педагогического исследования разделяются на </vt:lpstr>
      <vt:lpstr>Список рекомендуемой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деятельность ОУ.</dc:title>
  <dc:creator>Пользователь</dc:creator>
  <cp:lastModifiedBy>Ольга</cp:lastModifiedBy>
  <cp:revision>89</cp:revision>
  <dcterms:created xsi:type="dcterms:W3CDTF">2006-10-15T09:34:04Z</dcterms:created>
  <dcterms:modified xsi:type="dcterms:W3CDTF">2023-01-08T17:58:02Z</dcterms:modified>
</cp:coreProperties>
</file>