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3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946900" cy="9283700"/>
  <p:embeddedFontLst>
    <p:embeddedFont>
      <p:font typeface="Constantia" pitchFamily="18" charset="0"/>
      <p:regular r:id="rId16"/>
      <p:bold r:id="rId17"/>
      <p:italic r:id="rId18"/>
      <p:boldItalic r:id="rId19"/>
    </p:embeddedFont>
    <p:embeddedFont>
      <p:font typeface="Garamond" pitchFamily="18" charset="0"/>
      <p:regular r:id="rId20"/>
      <p:bold r:id="rId21"/>
      <p:italic r:id="rId22"/>
    </p:embeddedFont>
    <p:embeddedFont>
      <p:font typeface="Corsiva" charset="0"/>
      <p:regular r:id="rId23"/>
      <p:bold r:id="rId24"/>
      <p:italic r:id="rId25"/>
      <p:boldItalic r:id="rId26"/>
    </p:embeddedFont>
    <p:embeddedFont>
      <p:font typeface="Wingdings 2" pitchFamily="18" charset="2"/>
      <p:regular r:id="rId27"/>
    </p:embeddedFont>
    <p:embeddedFont>
      <p:font typeface="Domine" charset="0"/>
      <p:regular r:id="rId28"/>
      <p:bold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ECDAB6CA-261B-47FC-AAFB-B9364CF35B8C}">
  <a:tblStyle styleId="{ECDAB6CA-261B-47FC-AAFB-B9364CF35B8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64" y="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font" Target="fonts/font13.fntdata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09900" cy="463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937000" y="0"/>
            <a:ext cx="3009900" cy="463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52525" y="696912"/>
            <a:ext cx="4641850" cy="34813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25512" y="4410075"/>
            <a:ext cx="5095875" cy="417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820150"/>
            <a:ext cx="3009900" cy="463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937000" y="8820150"/>
            <a:ext cx="3009900" cy="463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25" tIns="46350" rIns="92725" bIns="4635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3036576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4:notes"/>
          <p:cNvSpPr txBox="1">
            <a:spLocks noGrp="1"/>
          </p:cNvSpPr>
          <p:nvPr>
            <p:ph type="body" idx="1"/>
          </p:nvPr>
        </p:nvSpPr>
        <p:spPr>
          <a:xfrm>
            <a:off x="925512" y="4410075"/>
            <a:ext cx="5095875" cy="417671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2525" y="696913"/>
            <a:ext cx="4641850" cy="34813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7:notes"/>
          <p:cNvSpPr txBox="1">
            <a:spLocks noGrp="1"/>
          </p:cNvSpPr>
          <p:nvPr>
            <p:ph type="body" idx="1"/>
          </p:nvPr>
        </p:nvSpPr>
        <p:spPr>
          <a:xfrm>
            <a:off x="925512" y="4410075"/>
            <a:ext cx="5095875" cy="417671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2525" y="696913"/>
            <a:ext cx="4641850" cy="34813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8:notes"/>
          <p:cNvSpPr txBox="1">
            <a:spLocks noGrp="1"/>
          </p:cNvSpPr>
          <p:nvPr>
            <p:ph type="body" idx="1"/>
          </p:nvPr>
        </p:nvSpPr>
        <p:spPr>
          <a:xfrm>
            <a:off x="925512" y="4410075"/>
            <a:ext cx="5095875" cy="417671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2525" y="696913"/>
            <a:ext cx="4641850" cy="34813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9:notes"/>
          <p:cNvSpPr txBox="1">
            <a:spLocks noGrp="1"/>
          </p:cNvSpPr>
          <p:nvPr>
            <p:ph type="body" idx="1"/>
          </p:nvPr>
        </p:nvSpPr>
        <p:spPr>
          <a:xfrm>
            <a:off x="925512" y="4410075"/>
            <a:ext cx="5095875" cy="417671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2525" y="696913"/>
            <a:ext cx="4641850" cy="34813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0:notes"/>
          <p:cNvSpPr txBox="1">
            <a:spLocks noGrp="1"/>
          </p:cNvSpPr>
          <p:nvPr>
            <p:ph type="body" idx="1"/>
          </p:nvPr>
        </p:nvSpPr>
        <p:spPr>
          <a:xfrm>
            <a:off x="925512" y="4410075"/>
            <a:ext cx="5095875" cy="417671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2525" y="696913"/>
            <a:ext cx="4641850" cy="34813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7:notes"/>
          <p:cNvSpPr txBox="1">
            <a:spLocks noGrp="1"/>
          </p:cNvSpPr>
          <p:nvPr>
            <p:ph type="body" idx="1"/>
          </p:nvPr>
        </p:nvSpPr>
        <p:spPr>
          <a:xfrm>
            <a:off x="925512" y="4410075"/>
            <a:ext cx="5095875" cy="417671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2525" y="696913"/>
            <a:ext cx="4641850" cy="34813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9:notes"/>
          <p:cNvSpPr txBox="1">
            <a:spLocks noGrp="1"/>
          </p:cNvSpPr>
          <p:nvPr>
            <p:ph type="body" idx="1"/>
          </p:nvPr>
        </p:nvSpPr>
        <p:spPr>
          <a:xfrm>
            <a:off x="925512" y="4410075"/>
            <a:ext cx="5095875" cy="417671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2525" y="696913"/>
            <a:ext cx="4641850" cy="34813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0:notes"/>
          <p:cNvSpPr txBox="1">
            <a:spLocks noGrp="1"/>
          </p:cNvSpPr>
          <p:nvPr>
            <p:ph type="body" idx="1"/>
          </p:nvPr>
        </p:nvSpPr>
        <p:spPr>
          <a:xfrm>
            <a:off x="925512" y="4410075"/>
            <a:ext cx="5095875" cy="417671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2525" y="696913"/>
            <a:ext cx="4641850" cy="34813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2:notes"/>
          <p:cNvSpPr txBox="1">
            <a:spLocks noGrp="1"/>
          </p:cNvSpPr>
          <p:nvPr>
            <p:ph type="body" idx="1"/>
          </p:nvPr>
        </p:nvSpPr>
        <p:spPr>
          <a:xfrm>
            <a:off x="925512" y="4410075"/>
            <a:ext cx="5095875" cy="417671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2525" y="696913"/>
            <a:ext cx="4641850" cy="34813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3:notes"/>
          <p:cNvSpPr txBox="1">
            <a:spLocks noGrp="1"/>
          </p:cNvSpPr>
          <p:nvPr>
            <p:ph type="body" idx="1"/>
          </p:nvPr>
        </p:nvSpPr>
        <p:spPr>
          <a:xfrm>
            <a:off x="925512" y="4410075"/>
            <a:ext cx="5095875" cy="417671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2525" y="696913"/>
            <a:ext cx="4641850" cy="34813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4:notes"/>
          <p:cNvSpPr txBox="1">
            <a:spLocks noGrp="1"/>
          </p:cNvSpPr>
          <p:nvPr>
            <p:ph type="body" idx="1"/>
          </p:nvPr>
        </p:nvSpPr>
        <p:spPr>
          <a:xfrm>
            <a:off x="925512" y="4410075"/>
            <a:ext cx="5095875" cy="417671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2525" y="696913"/>
            <a:ext cx="4641850" cy="34813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5:notes"/>
          <p:cNvSpPr txBox="1">
            <a:spLocks noGrp="1"/>
          </p:cNvSpPr>
          <p:nvPr>
            <p:ph type="body" idx="1"/>
          </p:nvPr>
        </p:nvSpPr>
        <p:spPr>
          <a:xfrm>
            <a:off x="925512" y="4410075"/>
            <a:ext cx="5095875" cy="417671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2525" y="696913"/>
            <a:ext cx="4641850" cy="34813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6:notes"/>
          <p:cNvSpPr txBox="1">
            <a:spLocks noGrp="1"/>
          </p:cNvSpPr>
          <p:nvPr>
            <p:ph type="body" idx="1"/>
          </p:nvPr>
        </p:nvSpPr>
        <p:spPr>
          <a:xfrm>
            <a:off x="925512" y="4410075"/>
            <a:ext cx="5095875" cy="417671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2525" y="696913"/>
            <a:ext cx="4641850" cy="34813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" type="objOnly">
  <p:cSld name="Объект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457200" y="292100"/>
            <a:ext cx="8229600" cy="572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 rtl="0">
              <a:spcBef>
                <a:spcPts val="168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Garamond"/>
              <a:buChar char="•"/>
              <a:defRPr sz="28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914400" lvl="1" indent="-3175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Garamond"/>
              <a:buChar char="−"/>
              <a:defRPr sz="24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1371600" lvl="2" indent="-31750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Garamond"/>
              <a:buChar char="•"/>
              <a:defRPr sz="20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828800" lvl="3" indent="-317500" algn="l" rtl="0">
              <a:spcBef>
                <a:spcPts val="32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Garamond"/>
              <a:buChar char="−"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2286000" lvl="4" indent="-317500" algn="l" rtl="0">
              <a:spcBef>
                <a:spcPts val="32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Garamond"/>
              <a:buChar char="•"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743200" lvl="5" indent="-317500" algn="l" rtl="0">
              <a:spcBef>
                <a:spcPts val="32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Garamond"/>
              <a:buChar char="•"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lvl="6" indent="-317500" algn="l" rtl="0">
              <a:spcBef>
                <a:spcPts val="32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Garamond"/>
              <a:buChar char="•"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657600" lvl="7" indent="-317500" algn="l" rtl="0">
              <a:spcBef>
                <a:spcPts val="32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Garamond"/>
              <a:buChar char="•"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4114800" lvl="8" indent="-317500" algn="l" rtl="0">
              <a:spcBef>
                <a:spcPts val="32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Garamond"/>
              <a:buChar char="•"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dt" idx="10"/>
          </p:nvPr>
        </p:nvSpPr>
        <p:spPr>
          <a:xfrm>
            <a:off x="228600" y="6400800"/>
            <a:ext cx="2133600" cy="32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ftr" idx="11"/>
          </p:nvPr>
        </p:nvSpPr>
        <p:spPr>
          <a:xfrm>
            <a:off x="2590800" y="6400800"/>
            <a:ext cx="4876800" cy="32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7696200" y="6400800"/>
            <a:ext cx="1295400" cy="32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aramond"/>
              <a:buNone/>
              <a:defRPr sz="1200" b="0" i="0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aramond"/>
              <a:buNone/>
              <a:defRPr sz="1200" b="0" i="0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aramond"/>
              <a:buNone/>
              <a:defRPr sz="1200" b="0" i="0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aramond"/>
              <a:buNone/>
              <a:defRPr sz="1200" b="0" i="0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aramond"/>
              <a:buNone/>
              <a:defRPr sz="1200" b="0" i="0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aramond"/>
              <a:buNone/>
              <a:defRPr sz="1200" b="0" i="0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aramond"/>
              <a:buNone/>
              <a:defRPr sz="1200" b="0" i="0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aramond"/>
              <a:buNone/>
              <a:defRPr sz="1200" b="0" i="0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aramond"/>
              <a:buNone/>
              <a:defRPr sz="1200" b="0" i="0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88" r:id="rId12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  <a:lumOff val="35000"/>
          </a:schemeClr>
        </a:soli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p16" descr="1k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tretch/>
        </p:blipFill>
        <p:spPr>
          <a:xfrm>
            <a:off x="3275856" y="2348880"/>
            <a:ext cx="2476500" cy="304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6"/>
          <p:cNvSpPr/>
          <p:nvPr/>
        </p:nvSpPr>
        <p:spPr>
          <a:xfrm>
            <a:off x="971550" y="476250"/>
            <a:ext cx="6769100" cy="1152525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l"/>
            <a:r>
              <a:rPr lang="ru-RU" i="1" dirty="0" smtClean="0">
                <a:ln w="12700" cap="flat" cmpd="sng">
                  <a:solidFill>
                    <a:srgbClr val="FF9900"/>
                  </a:solidFill>
                  <a:prstDash val="solid"/>
                  <a:miter lim="8000"/>
                  <a:headEnd type="none" w="sm" len="sm"/>
                  <a:tailEnd type="none" w="sm" len="sm"/>
                </a:ln>
                <a:solidFill>
                  <a:schemeClr val="tx2">
                    <a:lumMod val="25000"/>
                  </a:schemeClr>
                </a:solidFill>
              </a:rPr>
              <a:t>София в изгнании</a:t>
            </a:r>
            <a:endParaRPr b="0" i="1" dirty="0">
              <a:ln w="12700" cap="flat" cmpd="sng">
                <a:solidFill>
                  <a:srgbClr val="FF9900"/>
                </a:solidFill>
                <a:prstDash val="solid"/>
                <a:miter lim="8000"/>
                <a:headEnd type="none" w="sm" len="sm"/>
                <a:tailEnd type="none" w="sm" len="sm"/>
              </a:ln>
              <a:solidFill>
                <a:schemeClr val="tx2">
                  <a:lumMod val="25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5"/>
          <p:cNvSpPr txBox="1">
            <a:spLocks noGrp="1"/>
          </p:cNvSpPr>
          <p:nvPr>
            <p:ph type="title"/>
          </p:nvPr>
        </p:nvSpPr>
        <p:spPr>
          <a:xfrm>
            <a:off x="1331912" y="0"/>
            <a:ext cx="6842125" cy="1152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Font typeface="Garamond"/>
              <a:buNone/>
            </a:pPr>
            <a:r>
              <a:rPr lang="en-US" sz="4000" b="1" i="1" u="none" strike="noStrike" cap="none">
                <a:solidFill>
                  <a:srgbClr val="CC3300"/>
                </a:solidFill>
                <a:latin typeface="Garamond"/>
                <a:ea typeface="Garamond"/>
                <a:cs typeface="Garamond"/>
                <a:sym typeface="Garamond"/>
              </a:rPr>
              <a:t>Великое посольство</a:t>
            </a:r>
            <a:br>
              <a:rPr lang="en-US" sz="4000" b="1" i="1" u="none" strike="noStrike" cap="none">
                <a:solidFill>
                  <a:srgbClr val="CC3300"/>
                </a:solidFill>
                <a:latin typeface="Garamond"/>
                <a:ea typeface="Garamond"/>
                <a:cs typeface="Garamond"/>
                <a:sym typeface="Garamond"/>
              </a:rPr>
            </a:br>
            <a:r>
              <a:rPr lang="en-US" sz="4000" b="1" i="1" u="none" strike="noStrike" cap="none">
                <a:solidFill>
                  <a:srgbClr val="CC3300"/>
                </a:solidFill>
                <a:latin typeface="Garamond"/>
                <a:ea typeface="Garamond"/>
                <a:cs typeface="Garamond"/>
                <a:sym typeface="Garamond"/>
              </a:rPr>
              <a:t>(1697-1698 гг.)</a:t>
            </a:r>
            <a:endParaRPr/>
          </a:p>
        </p:txBody>
      </p:sp>
      <p:pic>
        <p:nvPicPr>
          <p:cNvPr id="156" name="Google Shape;156;p25" descr="Рисунок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140200" y="2708275"/>
            <a:ext cx="4679950" cy="3759200"/>
          </a:xfrm>
          <a:prstGeom prst="rect">
            <a:avLst/>
          </a:prstGeom>
          <a:noFill/>
          <a:ln w="76200" cap="flat" cmpd="sng">
            <a:solidFill>
              <a:srgbClr val="660033"/>
            </a:solidFill>
            <a:prstDash val="solid"/>
            <a:miter lim="8000"/>
            <a:headEnd type="none" w="sm" len="sm"/>
            <a:tailEnd type="none" w="sm" len="sm"/>
          </a:ln>
        </p:spPr>
      </p:pic>
      <p:pic>
        <p:nvPicPr>
          <p:cNvPr id="157" name="Google Shape;157;p25" descr="Картинка 11 из 547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95287" y="1412875"/>
            <a:ext cx="3462337" cy="4679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Google Shape;162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26"/>
          <p:cNvSpPr txBox="1"/>
          <p:nvPr/>
        </p:nvSpPr>
        <p:spPr>
          <a:xfrm>
            <a:off x="1309687" y="165100"/>
            <a:ext cx="6586537" cy="636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00" tIns="40050" rIns="80100" bIns="400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orsiva"/>
              <a:buNone/>
            </a:pPr>
            <a:r>
              <a:rPr lang="en-US" sz="3500" b="1" i="0" u="none" strike="noStrike" cap="none">
                <a:solidFill>
                  <a:schemeClr val="lt1"/>
                </a:solidFill>
                <a:latin typeface="Corsiva"/>
                <a:ea typeface="Corsiva"/>
                <a:cs typeface="Corsiva"/>
                <a:sym typeface="Corsiva"/>
              </a:rPr>
              <a:t>Великое посольство 1697 – 1698 годов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Google Shape;168;p27" descr="Картинка 1 из 25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9387" y="476250"/>
            <a:ext cx="8785225" cy="5076825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27"/>
          <p:cNvSpPr txBox="1">
            <a:spLocks noGrp="1"/>
          </p:cNvSpPr>
          <p:nvPr>
            <p:ph type="title"/>
          </p:nvPr>
        </p:nvSpPr>
        <p:spPr>
          <a:xfrm>
            <a:off x="0" y="5445125"/>
            <a:ext cx="9144000" cy="11731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aramond"/>
              <a:buNone/>
            </a:pPr>
            <a:r>
              <a:rPr lang="en-US" sz="4000" b="1" i="1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rPr>
              <a:t>В.И.Суриков «Утро стрелецкой казни»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Google Shape;174;p28" descr="http://www.russia.hr/wp-content/uploads/Mednyiy_vsadnik_big_2012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61912" y="-42862"/>
            <a:ext cx="9205912" cy="69008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7"/>
          <p:cNvSpPr txBox="1">
            <a:spLocks noGrp="1"/>
          </p:cNvSpPr>
          <p:nvPr>
            <p:ph type="ctrTitle"/>
          </p:nvPr>
        </p:nvSpPr>
        <p:spPr>
          <a:xfrm>
            <a:off x="1043608" y="836712"/>
            <a:ext cx="7489825" cy="2640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 sz="4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Тема</a:t>
            </a:r>
            <a:r>
              <a:rPr lang="en-US" sz="4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4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урока</a:t>
            </a:r>
            <a:r>
              <a:rPr lang="en-US" sz="4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br>
              <a:rPr lang="en-US" sz="4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4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    </a:t>
            </a:r>
            <a:r>
              <a:rPr lang="en-US" sz="4800" b="1" i="1" u="none" strike="noStrike" cap="none" dirty="0" err="1" smtClean="0">
                <a:solidFill>
                  <a:schemeClr val="tx2">
                    <a:lumMod val="25000"/>
                  </a:schemeClr>
                </a:solidFill>
                <a:latin typeface="Domine"/>
                <a:ea typeface="Domine"/>
                <a:cs typeface="Domine"/>
                <a:sym typeface="Domine"/>
              </a:rPr>
              <a:t>Царь</a:t>
            </a:r>
            <a:r>
              <a:rPr lang="en-US" sz="4800" b="1" i="1" u="none" strike="noStrike" cap="none" dirty="0" smtClean="0">
                <a:solidFill>
                  <a:schemeClr val="tx2">
                    <a:lumMod val="25000"/>
                  </a:schemeClr>
                </a:solidFill>
                <a:latin typeface="Domine"/>
                <a:ea typeface="Domine"/>
                <a:cs typeface="Domine"/>
                <a:sym typeface="Domine"/>
              </a:rPr>
              <a:t>-</a:t>
            </a:r>
            <a:r>
              <a:rPr lang="ru-RU" sz="4800" b="1" i="1" u="none" strike="noStrike" cap="none" dirty="0" smtClean="0">
                <a:solidFill>
                  <a:schemeClr val="tx2">
                    <a:lumMod val="25000"/>
                  </a:schemeClr>
                </a:solidFill>
                <a:latin typeface="Domine"/>
                <a:ea typeface="Domine"/>
                <a:cs typeface="Domine"/>
                <a:sym typeface="Domine"/>
              </a:rPr>
              <a:t> </a:t>
            </a:r>
            <a:r>
              <a:rPr lang="en-US" sz="4800" b="1" i="1" u="none" strike="noStrike" cap="none" dirty="0" err="1" smtClean="0">
                <a:solidFill>
                  <a:schemeClr val="tx2">
                    <a:lumMod val="25000"/>
                  </a:schemeClr>
                </a:solidFill>
                <a:latin typeface="Domine"/>
                <a:ea typeface="Domine"/>
                <a:cs typeface="Domine"/>
                <a:sym typeface="Domine"/>
              </a:rPr>
              <a:t>реформатор</a:t>
            </a:r>
            <a:endParaRPr dirty="0">
              <a:solidFill>
                <a:schemeClr val="tx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8"/>
          <p:cNvSpPr txBox="1">
            <a:spLocks noGrp="1"/>
          </p:cNvSpPr>
          <p:nvPr>
            <p:ph type="title"/>
          </p:nvPr>
        </p:nvSpPr>
        <p:spPr>
          <a:xfrm>
            <a:off x="2484437" y="404812"/>
            <a:ext cx="4392612" cy="611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Domine"/>
              <a:buNone/>
            </a:pPr>
            <a:r>
              <a:rPr lang="en-US" sz="4800" b="1" i="1" u="none" strike="noStrike" cap="none">
                <a:solidFill>
                  <a:srgbClr val="000000"/>
                </a:solidFill>
                <a:latin typeface="Domine"/>
                <a:ea typeface="Domine"/>
                <a:cs typeface="Domine"/>
                <a:sym typeface="Domine"/>
              </a:rPr>
              <a:t>План урока</a:t>
            </a:r>
            <a:endParaRPr/>
          </a:p>
        </p:txBody>
      </p:sp>
      <p:sp>
        <p:nvSpPr>
          <p:cNvPr id="116" name="Google Shape;116;p18"/>
          <p:cNvSpPr txBox="1"/>
          <p:nvPr/>
        </p:nvSpPr>
        <p:spPr>
          <a:xfrm>
            <a:off x="755650" y="1484312"/>
            <a:ext cx="7632700" cy="393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742950" marR="0" lvl="0" indent="-742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>
                  <a:lumMod val="25000"/>
                </a:schemeClr>
              </a:buClr>
              <a:buSzPts val="3600"/>
              <a:buFont typeface="+mj-lt"/>
              <a:buAutoNum type="arabicPeriod"/>
            </a:pPr>
            <a:r>
              <a:rPr lang="en-US" sz="3600" b="1" i="0" u="none" strike="noStrike" cap="none" dirty="0" err="1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Личность</a:t>
            </a:r>
            <a:r>
              <a:rPr lang="en-US" sz="3600" b="1" i="0" u="none" strike="noStrike" cap="none" dirty="0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600" b="1" i="0" u="none" strike="noStrike" cap="none" dirty="0" err="1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Петра</a:t>
            </a:r>
            <a:r>
              <a:rPr lang="en-US" sz="3600" b="1" i="0" u="none" strike="noStrike" cap="none" dirty="0">
                <a:solidFill>
                  <a:schemeClr val="accent1">
                    <a:lumMod val="50000"/>
                  </a:schemeClr>
                </a:solidFill>
                <a:sym typeface="Arial"/>
              </a:rPr>
              <a:t> I</a:t>
            </a:r>
            <a:endParaRPr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marR="0" lvl="0" indent="-74295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tx2">
                  <a:lumMod val="25000"/>
                </a:schemeClr>
              </a:buClr>
              <a:buSzPts val="3600"/>
              <a:buFont typeface="+mj-lt"/>
              <a:buAutoNum type="arabicPeriod"/>
            </a:pPr>
            <a:r>
              <a:rPr lang="en-US" sz="3600" b="1" i="0" u="none" strike="noStrike" cap="none" dirty="0" err="1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Петр</a:t>
            </a:r>
            <a:r>
              <a:rPr lang="en-US" sz="3600" b="1" i="0" u="none" strike="noStrike" cap="none" dirty="0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и </a:t>
            </a:r>
            <a:r>
              <a:rPr lang="en-US" sz="3600" b="1" i="0" u="none" strike="noStrike" cap="none" dirty="0" err="1">
                <a:solidFill>
                  <a:schemeClr val="accent1">
                    <a:lumMod val="50000"/>
                  </a:schemeClr>
                </a:solidFill>
                <a:sym typeface="Arial"/>
              </a:rPr>
              <a:t>Софья</a:t>
            </a:r>
            <a:endParaRPr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marR="0" lvl="0" indent="-74295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tx2">
                  <a:lumMod val="25000"/>
                </a:schemeClr>
              </a:buClr>
              <a:buSzPts val="3600"/>
              <a:buFont typeface="+mj-lt"/>
              <a:buAutoNum type="arabicPeriod"/>
            </a:pPr>
            <a:r>
              <a:rPr lang="en-US" sz="3600" b="1" i="0" u="none" strike="noStrike" cap="none" dirty="0" err="1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Сподвижники</a:t>
            </a:r>
            <a:r>
              <a:rPr lang="en-US" sz="3600" b="1" i="0" u="none" strike="noStrike" cap="none" dirty="0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600" b="1" i="0" u="none" strike="noStrike" cap="none" dirty="0" err="1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Петра</a:t>
            </a:r>
            <a:r>
              <a:rPr lang="en-US" sz="3600" b="1" i="0" u="none" strike="noStrike" cap="none" dirty="0">
                <a:solidFill>
                  <a:schemeClr val="accent1">
                    <a:lumMod val="50000"/>
                  </a:schemeClr>
                </a:solidFill>
                <a:sym typeface="Arial"/>
              </a:rPr>
              <a:t> I</a:t>
            </a:r>
            <a:endParaRPr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marR="0" lvl="0" indent="-74295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tx2">
                  <a:lumMod val="25000"/>
                </a:schemeClr>
              </a:buClr>
              <a:buSzPts val="3600"/>
              <a:buFont typeface="+mj-lt"/>
              <a:buAutoNum type="arabicPeriod"/>
            </a:pPr>
            <a:r>
              <a:rPr lang="en-US" sz="3600" b="1" i="0" u="none" strike="noStrike" cap="none" dirty="0" err="1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Азовские</a:t>
            </a:r>
            <a:r>
              <a:rPr lang="en-US" sz="3600" b="1" i="0" u="none" strike="noStrike" cap="none" dirty="0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600" b="1" i="0" u="none" strike="noStrike" cap="none" dirty="0" err="1">
                <a:solidFill>
                  <a:schemeClr val="accent1">
                    <a:lumMod val="50000"/>
                  </a:schemeClr>
                </a:solidFill>
                <a:sym typeface="Arial"/>
              </a:rPr>
              <a:t>походы</a:t>
            </a:r>
            <a:endParaRPr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marR="0" lvl="0" indent="-74295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tx2">
                  <a:lumMod val="25000"/>
                </a:schemeClr>
              </a:buClr>
              <a:buSzPts val="3600"/>
              <a:buFont typeface="+mj-lt"/>
              <a:buAutoNum type="arabicPeriod"/>
            </a:pPr>
            <a:r>
              <a:rPr lang="en-US" sz="3600" b="1" i="0" u="none" strike="noStrike" cap="none" dirty="0" err="1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Великое</a:t>
            </a:r>
            <a:r>
              <a:rPr lang="en-US" sz="3600" b="1" i="0" u="none" strike="noStrike" cap="none" dirty="0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600" b="1" i="0" u="none" strike="noStrike" cap="none" dirty="0" err="1">
                <a:solidFill>
                  <a:schemeClr val="accent1">
                    <a:lumMod val="50000"/>
                  </a:schemeClr>
                </a:solidFill>
                <a:sym typeface="Arial"/>
              </a:rPr>
              <a:t>посольство</a:t>
            </a:r>
            <a:endParaRPr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9"/>
          <p:cNvSpPr txBox="1"/>
          <p:nvPr/>
        </p:nvSpPr>
        <p:spPr>
          <a:xfrm>
            <a:off x="0" y="44450"/>
            <a:ext cx="9144000" cy="6713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Font typeface="Arial"/>
              <a:buNone/>
            </a:pPr>
            <a:r>
              <a:rPr lang="en-US" sz="2000" b="1" i="0" u="sng" strike="noStrike" cap="none">
                <a:solidFill>
                  <a:srgbClr val="CC3300"/>
                </a:solidFill>
                <a:latin typeface="Arial"/>
                <a:ea typeface="Arial"/>
                <a:cs typeface="Arial"/>
                <a:sym typeface="Arial"/>
              </a:rPr>
              <a:t>Впечатление о Петре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Font typeface="Arial"/>
              <a:buNone/>
            </a:pPr>
            <a:r>
              <a:rPr lang="en-US" sz="1800" b="1" i="0" u="none" strike="noStrike" cap="none">
                <a:solidFill>
                  <a:srgbClr val="CC3300"/>
                </a:solidFill>
                <a:latin typeface="Arial"/>
                <a:ea typeface="Arial"/>
                <a:cs typeface="Arial"/>
                <a:sym typeface="Arial"/>
              </a:rPr>
              <a:t>Прочитайте отрывок из сочинения историка С.М.Соловьева, ответьте на вопросы и выполните задания.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Font typeface="Arial"/>
              <a:buNone/>
            </a:pPr>
            <a:r>
              <a:rPr lang="en-US" sz="1800" b="1" i="0" u="none" strike="noStrike" cap="none">
                <a:solidFill>
                  <a:srgbClr val="CC33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Font typeface="Arial"/>
              <a:buNone/>
            </a:pPr>
            <a:r>
              <a:rPr lang="en-US" sz="1800" b="1" i="0" u="none" strike="noStrike" cap="none">
                <a:solidFill>
                  <a:srgbClr val="CC3300"/>
                </a:solidFill>
                <a:latin typeface="Arial"/>
                <a:ea typeface="Arial"/>
                <a:cs typeface="Arial"/>
                <a:sym typeface="Arial"/>
              </a:rPr>
              <a:t>…явление, никогда не бывалое в истории, возбуждает сильное любопытство, и вот две женщины: ганноверская курфюстина София и дочь ее, курфюстина бранденбургская София-Шарлотта.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Font typeface="Arial"/>
              <a:buNone/>
            </a:pPr>
            <a:r>
              <a:rPr lang="en-US" sz="1800" b="1" i="0" u="none" strike="noStrike" cap="none">
                <a:solidFill>
                  <a:srgbClr val="CC3300"/>
                </a:solidFill>
                <a:latin typeface="Arial"/>
                <a:ea typeface="Arial"/>
                <a:cs typeface="Arial"/>
                <a:sym typeface="Arial"/>
              </a:rPr>
              <a:t>Какое же впечатление произвел на них Петр? Вот их отзыв. «Я представляла себе его гримасы хуже, чем они на самом деле, и удержаться от некоторых из них не в его власти. Видно так же, что его не научили есть опрятно; но мне понравилась его естественность и непринужденность», - говорит одна. Другая: «Царь высок ростом; у него прекрасные черты лица и благородная осанка; он обладает большой живостью ума, ответы его быстры и верны. Но при всех достоинствах, которыми одарила его природа, желательно, чтоб в нем было поменьше грубости. Этот государь очень хороший и вместе очень дурной, в нравственном отношении он полный представитель своей страны. Если бы он получил лучшее воспитание, то из него вышел бы человек совершенный, потому что у него много достоинств и необыкновенный ум».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endParaRPr sz="1800" b="1" i="0" u="none" strike="noStrike" cap="none">
              <a:solidFill>
                <a:srgbClr val="CC33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Font typeface="Arial"/>
              <a:buNone/>
            </a:pPr>
            <a:r>
              <a:rPr lang="en-US" sz="1800" b="1" i="0" u="none" strike="noStrike" cap="none">
                <a:solidFill>
                  <a:srgbClr val="CC3300"/>
                </a:solidFill>
                <a:latin typeface="Arial"/>
                <a:ea typeface="Arial"/>
                <a:cs typeface="Arial"/>
                <a:sym typeface="Arial"/>
              </a:rPr>
              <a:t>Вопросы: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Font typeface="Arial"/>
              <a:buNone/>
            </a:pPr>
            <a:r>
              <a:rPr lang="en-US" sz="1800" b="1" i="0" u="none" strike="noStrike" cap="none">
                <a:solidFill>
                  <a:srgbClr val="CC3300"/>
                </a:solidFill>
                <a:latin typeface="Arial"/>
                <a:ea typeface="Arial"/>
                <a:cs typeface="Arial"/>
                <a:sym typeface="Arial"/>
              </a:rPr>
              <a:t>Какое впечатление произвел русский царь Петр на европейских женщин?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Font typeface="Arial"/>
              <a:buNone/>
            </a:pPr>
            <a:r>
              <a:rPr lang="en-US" sz="1800" b="1" i="0" u="none" strike="noStrike" cap="none">
                <a:solidFill>
                  <a:srgbClr val="CC3300"/>
                </a:solidFill>
                <a:latin typeface="Arial"/>
                <a:ea typeface="Arial"/>
                <a:cs typeface="Arial"/>
                <a:sym typeface="Arial"/>
              </a:rPr>
              <a:t>Чем эти впечатления различаются, а в чем их сходство? Подвердите свой ответ отрывком из данного текста.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Font typeface="Arial"/>
              <a:buNone/>
            </a:pPr>
            <a:r>
              <a:rPr lang="en-US" sz="1800" b="1" i="0" u="none" strike="noStrike" cap="none">
                <a:solidFill>
                  <a:srgbClr val="CC3300"/>
                </a:solidFill>
                <a:latin typeface="Arial"/>
                <a:ea typeface="Arial"/>
                <a:cs typeface="Arial"/>
                <a:sym typeface="Arial"/>
              </a:rPr>
              <a:t>Оцените значимость представленных характеристик о Петре I.</a:t>
            </a:r>
            <a:endParaRPr/>
          </a:p>
        </p:txBody>
      </p:sp>
      <p:pic>
        <p:nvPicPr>
          <p:cNvPr id="122" name="Google Shape;122;p19" descr="http://library.ispu.ru:8001/history/1/06tema6/kart6/rossia_perv_pol_18v_files/image001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0"/>
          <p:cNvSpPr txBox="1"/>
          <p:nvPr/>
        </p:nvSpPr>
        <p:spPr>
          <a:xfrm>
            <a:off x="611560" y="-157162"/>
            <a:ext cx="8532440" cy="7570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Times New Roman"/>
              <a:buNone/>
            </a:pPr>
            <a:r>
              <a:rPr lang="en-US" sz="3600" b="1" i="0" u="none" strike="noStrike" cap="none" dirty="0" err="1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Карточка</a:t>
            </a:r>
            <a:r>
              <a:rPr lang="en-US" sz="3600" b="1" i="0" u="none" strike="noStrike" cap="none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№1. </a:t>
            </a:r>
            <a:r>
              <a:rPr lang="en-US" sz="3600" b="1" i="0" u="none" strike="noStrike" cap="none" dirty="0" err="1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Азовские</a:t>
            </a:r>
            <a:r>
              <a:rPr lang="en-US" sz="3600" b="1" i="0" u="none" strike="noStrike" cap="none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600" b="1" i="0" u="none" strike="noStrike" cap="none" dirty="0" err="1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походы</a:t>
            </a:r>
            <a:r>
              <a:rPr lang="en-US" sz="3600" b="1" i="0" u="none" strike="noStrike" cap="none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Times New Roman"/>
              <a:buNone/>
            </a:pPr>
            <a:endParaRPr sz="3600" b="1" i="0" u="none" strike="noStrike" cap="none" dirty="0" smtClean="0">
              <a:solidFill>
                <a:schemeClr val="accent1">
                  <a:lumMod val="50000"/>
                </a:schemeClr>
              </a:solidFill>
              <a:sym typeface="Arial"/>
            </a:endParaRPr>
          </a:p>
          <a:p>
            <a:pPr marL="742950" marR="0" lvl="0" indent="-742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>
                  <a:lumMod val="25000"/>
                </a:schemeClr>
              </a:buClr>
              <a:buFont typeface="+mj-lt"/>
              <a:buAutoNum type="arabicPeriod"/>
            </a:pPr>
            <a:r>
              <a:rPr lang="en-US" sz="3600" b="1" i="0" u="none" strike="noStrike" cap="none" dirty="0" err="1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Какова</a:t>
            </a:r>
            <a:r>
              <a:rPr lang="en-US" sz="3600" b="1" i="0" u="none" strike="noStrike" cap="none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600" b="1" i="0" u="none" strike="noStrike" cap="none" dirty="0" err="1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цель</a:t>
            </a:r>
            <a:r>
              <a:rPr lang="en-US" sz="3600" b="1" i="0" u="none" strike="noStrike" cap="none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600" b="1" i="0" u="none" strike="noStrike" cap="none" dirty="0" err="1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этих</a:t>
            </a:r>
            <a:r>
              <a:rPr lang="en-US" sz="3600" b="1" i="0" u="none" strike="noStrike" cap="none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600" b="1" i="0" u="none" strike="noStrike" cap="none" dirty="0" err="1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походов</a:t>
            </a:r>
            <a:r>
              <a:rPr lang="en-US" sz="3600" b="1" i="0" u="none" strike="noStrike" cap="none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?</a:t>
            </a:r>
            <a:endParaRPr sz="3600" b="1" i="0" u="none" strike="noStrike" cap="none" dirty="0" smtClean="0">
              <a:solidFill>
                <a:schemeClr val="accent1">
                  <a:lumMod val="50000"/>
                </a:schemeClr>
              </a:solidFill>
              <a:sym typeface="Arial"/>
            </a:endParaRPr>
          </a:p>
          <a:p>
            <a:pPr marL="742950" marR="0" lvl="0" indent="-742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>
                  <a:lumMod val="25000"/>
                </a:schemeClr>
              </a:buClr>
              <a:buFont typeface="+mj-lt"/>
              <a:buAutoNum type="arabicPeriod"/>
            </a:pPr>
            <a:r>
              <a:rPr lang="en-US" sz="3600" b="1" i="0" u="none" strike="noStrike" cap="none" dirty="0" err="1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Назовите</a:t>
            </a:r>
            <a:r>
              <a:rPr lang="en-US" sz="3600" b="1" i="0" u="none" strike="noStrike" cap="none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600" b="1" i="0" u="none" strike="noStrike" cap="none" dirty="0" err="1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даты</a:t>
            </a:r>
            <a:r>
              <a:rPr lang="en-US" sz="3600" b="1" i="0" u="none" strike="noStrike" cap="none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600" b="1" i="0" u="none" strike="noStrike" cap="none" dirty="0" err="1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Азовских</a:t>
            </a:r>
            <a:r>
              <a:rPr lang="en-US" sz="3600" b="1" i="0" u="none" strike="noStrike" cap="none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600" b="1" i="0" u="none" strike="noStrike" cap="none" dirty="0" err="1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походов</a:t>
            </a:r>
            <a:r>
              <a:rPr lang="en-US" sz="3600" b="1" i="0" u="none" strike="noStrike" cap="none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?</a:t>
            </a:r>
            <a:endParaRPr sz="3600" b="1" i="0" u="none" strike="noStrike" cap="none" dirty="0">
              <a:solidFill>
                <a:schemeClr val="accent1">
                  <a:lumMod val="50000"/>
                </a:schemeClr>
              </a:solidFill>
              <a:sym typeface="Arial"/>
            </a:endParaRPr>
          </a:p>
          <a:p>
            <a:pPr marL="742950" marR="0" lvl="0" indent="-742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>
                  <a:lumMod val="25000"/>
                </a:schemeClr>
              </a:buClr>
              <a:buFont typeface="+mj-lt"/>
              <a:buAutoNum type="arabicPeriod"/>
            </a:pPr>
            <a:r>
              <a:rPr lang="en-US" sz="3600" b="1" i="0" u="none" strike="noStrike" cap="none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 </a:t>
            </a:r>
            <a:r>
              <a:rPr lang="en-US" sz="3600" b="1" i="0" u="none" strike="noStrike" cap="none" dirty="0" err="1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кем</a:t>
            </a:r>
            <a:r>
              <a:rPr lang="en-US" sz="3600" b="1" i="0" u="none" strike="noStrike" cap="none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600" b="1" i="0" u="none" strike="noStrike" cap="none" dirty="0" err="1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воевала</a:t>
            </a:r>
            <a:r>
              <a:rPr lang="en-US" sz="3600" b="1" i="0" u="none" strike="noStrike" cap="none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600" b="1" i="0" u="none" strike="noStrike" cap="none" dirty="0" err="1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Россия</a:t>
            </a:r>
            <a:r>
              <a:rPr lang="en-US" sz="3600" b="1" i="0" u="none" strike="noStrike" cap="none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?</a:t>
            </a:r>
            <a:endParaRPr sz="3600" b="1" i="0" u="none" strike="noStrike" cap="none" dirty="0">
              <a:solidFill>
                <a:schemeClr val="accent1">
                  <a:lumMod val="50000"/>
                </a:schemeClr>
              </a:solidFill>
              <a:sym typeface="Arial"/>
            </a:endParaRPr>
          </a:p>
          <a:p>
            <a:pPr marL="742950" marR="0" lvl="0" indent="-742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>
                  <a:lumMod val="25000"/>
                </a:schemeClr>
              </a:buClr>
              <a:buFont typeface="+mj-lt"/>
              <a:buAutoNum type="arabicPeriod"/>
            </a:pPr>
            <a:r>
              <a:rPr lang="en-US" sz="3600" b="1" i="0" u="none" strike="noStrike" cap="none" dirty="0" err="1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Каковы</a:t>
            </a:r>
            <a:r>
              <a:rPr lang="en-US" sz="3600" b="1" i="0" u="none" strike="noStrike" cap="none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600" b="1" i="0" u="none" strike="noStrike" cap="none" dirty="0" err="1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результаты</a:t>
            </a:r>
            <a:r>
              <a:rPr lang="en-US" sz="3600" b="1" i="0" u="none" strike="noStrike" cap="none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1 и 2 </a:t>
            </a:r>
            <a:r>
              <a:rPr lang="en-US" sz="3600" b="1" i="0" u="none" strike="noStrike" cap="none" dirty="0" err="1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Азовских</a:t>
            </a:r>
            <a:r>
              <a:rPr lang="en-US" sz="3600" b="1" i="0" u="none" strike="noStrike" cap="none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600" b="1" i="0" u="none" strike="noStrike" cap="none" dirty="0" err="1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походов</a:t>
            </a:r>
            <a:r>
              <a:rPr lang="en-US" sz="3600" b="1" i="0" u="none" strike="noStrike" cap="none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?</a:t>
            </a:r>
            <a:endParaRPr sz="3600" b="1" i="0" u="none" strike="noStrike" cap="none" dirty="0">
              <a:solidFill>
                <a:schemeClr val="accent1">
                  <a:lumMod val="50000"/>
                </a:schemeClr>
              </a:solidFill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600" b="1" i="0" u="none" strike="noStrike" cap="none" dirty="0">
              <a:solidFill>
                <a:schemeClr val="accent1">
                  <a:lumMod val="50000"/>
                </a:schemeClr>
              </a:solidFill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1"/>
          <p:cNvSpPr txBox="1">
            <a:spLocks noGrp="1"/>
          </p:cNvSpPr>
          <p:nvPr>
            <p:ph idx="1"/>
          </p:nvPr>
        </p:nvSpPr>
        <p:spPr>
          <a:xfrm>
            <a:off x="304800" y="381000"/>
            <a:ext cx="8540750" cy="57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Garamond"/>
              <a:buChar char="•"/>
            </a:pPr>
            <a:r>
              <a:rPr lang="en-US" sz="2400" b="0" i="0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rPr>
              <a:t>В 1695 г. Петр предпринял поход против Турции, направленный на крепость Азов, которая располагалась у выхода из Дона в Азовское море. И хотя до 1695 года особенных военных действий не было, Россия по-прежнему находилась в состоянии войны с Крымом и с Османской империей. Решено было нанести удар не по крымским татарам, как в походах Голицына, а по турецкой крепости Азов. Изменён и путь следования: не через пустынные степи, а по районам Волги и Дона.</a:t>
            </a:r>
            <a:endParaRPr/>
          </a:p>
          <a:p>
            <a:pPr marL="342900" marR="0" lvl="0" indent="-342900" algn="ctr" rtl="0">
              <a:lnSpc>
                <a:spcPct val="100000"/>
              </a:lnSpc>
              <a:spcBef>
                <a:spcPts val="144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Garamond"/>
              <a:buChar char="•"/>
            </a:pPr>
            <a:r>
              <a:rPr lang="en-US" sz="2400" b="0" i="0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rPr>
              <a:t>Для чего это было сделано?</a:t>
            </a:r>
            <a:endParaRPr/>
          </a:p>
          <a:p>
            <a:pPr marL="342900" marR="0" lvl="0" indent="-342900" algn="ctr" rtl="0">
              <a:lnSpc>
                <a:spcPct val="100000"/>
              </a:lnSpc>
              <a:spcBef>
                <a:spcPts val="144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Garamond"/>
              <a:buChar char="•"/>
            </a:pPr>
            <a:r>
              <a:rPr lang="en-US" sz="2400" b="0" i="0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rPr>
              <a:t>Весной 1695 года армия 3-я группами под командованием Головина, Гордона и Лефорта двинулась на юг. Опытней других был Гордон, но на царя Петра Первого больше имел влияния профан в военном деле Лефорт.</a:t>
            </a:r>
            <a:endParaRPr/>
          </a:p>
          <a:p>
            <a:pPr marL="342900" marR="0" lvl="0" indent="-342900" algn="ctr" rtl="0">
              <a:lnSpc>
                <a:spcPct val="100000"/>
              </a:lnSpc>
              <a:spcBef>
                <a:spcPts val="1440"/>
              </a:spcBef>
              <a:spcAft>
                <a:spcPts val="0"/>
              </a:spcAft>
              <a:buClr>
                <a:srgbClr val="000000"/>
              </a:buClr>
              <a:buFont typeface="Garamond"/>
              <a:buNone/>
            </a:pPr>
            <a:endParaRPr sz="2400" b="0" i="0" u="none" strike="noStrike" cap="none">
              <a:solidFill>
                <a:srgbClr val="000000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marL="342900" marR="0" lvl="0" indent="-190500" algn="l" rtl="0">
              <a:spcBef>
                <a:spcPts val="144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Garamond"/>
              <a:buNone/>
            </a:pPr>
            <a:endParaRPr sz="2400" b="0" i="0" u="none" strike="noStrike" cap="none">
              <a:solidFill>
                <a:srgbClr val="000000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pic>
        <p:nvPicPr>
          <p:cNvPr id="133" name="Google Shape;133;p21" descr="map05_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1000" y="368300"/>
            <a:ext cx="8534400" cy="6169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8" name="Google Shape;138;p22"/>
          <p:cNvGraphicFramePr/>
          <p:nvPr/>
        </p:nvGraphicFramePr>
        <p:xfrm>
          <a:off x="1524000" y="16678275"/>
          <a:ext cx="5927725" cy="18105425"/>
        </p:xfrm>
        <a:graphic>
          <a:graphicData uri="http://schemas.openxmlformats.org/drawingml/2006/table">
            <a:tbl>
              <a:tblPr>
                <a:noFill/>
                <a:tableStyleId>{ECDAB6CA-261B-47FC-AAFB-B9364CF35B8C}</a:tableStyleId>
              </a:tblPr>
              <a:tblGrid>
                <a:gridCol w="5927725"/>
              </a:tblGrid>
              <a:tr h="181054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7030A0"/>
                        </a:buClr>
                        <a:buFont typeface="Times New Roman"/>
                        <a:buNone/>
                      </a:pPr>
                      <a:r>
                        <a:rPr lang="en-US" sz="5400" b="1" i="0" u="none" strike="noStrike" cap="none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каточку №2. Строительство флота.</a:t>
                      </a:r>
                      <a:endParaRPr/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7030A0"/>
                        </a:buClr>
                        <a:buFont typeface="Times New Roman"/>
                        <a:buNone/>
                      </a:pPr>
                      <a:r>
                        <a:rPr lang="en-US" sz="5400" b="1" i="0" u="none" strike="noStrike" cap="none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1.Когда и где началось строительство флота в России?</a:t>
                      </a:r>
                      <a:endParaRPr/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7030A0"/>
                        </a:buClr>
                        <a:buFont typeface="Times New Roman"/>
                        <a:buNone/>
                      </a:pPr>
                      <a:r>
                        <a:rPr lang="en-US" sz="5400" b="1" i="0" u="none" strike="noStrike" cap="none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2.Объясните понятия  «верфь» и «галера» (индивидуальное задание для слабого ученика)</a:t>
                      </a:r>
                      <a:endParaRPr/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7030A0"/>
                        </a:buClr>
                        <a:buFont typeface="Times New Roman"/>
                        <a:buNone/>
                      </a:pPr>
                      <a:r>
                        <a:rPr lang="en-US" sz="5400" b="1" i="0" u="none" strike="noStrike" cap="none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3.Кто трудился на строительстве флота?</a:t>
                      </a:r>
                      <a:endParaRPr/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7030A0"/>
                        </a:buClr>
                        <a:buFont typeface="Times New Roman"/>
                        <a:buNone/>
                      </a:pPr>
                      <a:r>
                        <a:rPr lang="en-US" sz="5400" b="1" i="0" u="none" strike="noStrike" cap="none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4.Что такое «кумпанство»?</a:t>
                      </a:r>
                      <a:endParaRPr/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7030A0"/>
                        </a:buClr>
                        <a:buFont typeface="Times New Roman"/>
                        <a:buNone/>
                      </a:pPr>
                      <a:r>
                        <a:rPr lang="en-US" sz="5400" b="1" i="0" u="none" strike="noStrike" cap="none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5.Из каких слоев населения создавались «кумпанства»?</a:t>
                      </a:r>
                      <a:endParaRPr/>
                    </a:p>
                  </a:txBody>
                  <a:tcPr marL="114300" marR="114300" marT="0" marB="0"/>
                </a:tc>
              </a:tr>
            </a:tbl>
          </a:graphicData>
        </a:graphic>
      </p:graphicFrame>
      <p:sp>
        <p:nvSpPr>
          <p:cNvPr id="139" name="Google Shape;139;p22"/>
          <p:cNvSpPr txBox="1"/>
          <p:nvPr/>
        </p:nvSpPr>
        <p:spPr>
          <a:xfrm>
            <a:off x="467544" y="0"/>
            <a:ext cx="8676456" cy="661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Times New Roman"/>
              <a:buNone/>
            </a:pPr>
            <a:endParaRPr lang="en-US" sz="3600" b="1" i="0" u="none" strike="noStrike" cap="none" dirty="0" smtClean="0">
              <a:solidFill>
                <a:srgbClr val="7030A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Times New Roman"/>
              <a:buNone/>
            </a:pPr>
            <a:r>
              <a:rPr lang="en-US" sz="3200" b="1" i="0" u="none" strike="noStrike" cap="none" dirty="0" err="1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Карточка</a:t>
            </a:r>
            <a:r>
              <a:rPr lang="en-US" sz="3200" b="1" i="0" u="none" strike="noStrike" cap="none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0" u="none" strike="noStrike" cap="none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№2. </a:t>
            </a:r>
            <a:r>
              <a:rPr lang="en-US" sz="3200" b="1" i="0" u="none" strike="noStrike" cap="none" dirty="0" err="1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Строительство</a:t>
            </a:r>
            <a:r>
              <a:rPr lang="en-US" sz="3200" b="1" i="0" u="none" strike="noStrike" cap="none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0" u="none" strike="noStrike" cap="none" dirty="0" err="1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флота</a:t>
            </a:r>
            <a:r>
              <a:rPr lang="en-US" sz="3200" b="1" i="0" u="none" strike="noStrike" cap="none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Times New Roman"/>
              <a:buNone/>
            </a:pPr>
            <a:endParaRPr sz="3200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marR="0" lvl="0" indent="-742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>
                  <a:lumMod val="25000"/>
                </a:schemeClr>
              </a:buClr>
              <a:buFont typeface="+mj-lt"/>
              <a:buAutoNum type="arabicPeriod"/>
            </a:pPr>
            <a:r>
              <a:rPr lang="en-US" sz="3200" b="1" i="0" u="none" strike="noStrike" cap="none" dirty="0" err="1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Когда</a:t>
            </a:r>
            <a:r>
              <a:rPr lang="en-US" sz="3200" b="1" i="0" u="none" strike="noStrike" cap="none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0" u="none" strike="noStrike" cap="none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 </a:t>
            </a:r>
            <a:r>
              <a:rPr lang="en-US" sz="3200" b="1" i="0" u="none" strike="noStrike" cap="none" dirty="0" err="1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где</a:t>
            </a:r>
            <a:r>
              <a:rPr lang="en-US" sz="3200" b="1" i="0" u="none" strike="noStrike" cap="none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0" u="none" strike="noStrike" cap="none" dirty="0" err="1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началось</a:t>
            </a:r>
            <a:r>
              <a:rPr lang="en-US" sz="3200" b="1" i="0" u="none" strike="noStrike" cap="none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0" u="none" strike="noStrike" cap="none" dirty="0" err="1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строительство</a:t>
            </a:r>
            <a:r>
              <a:rPr lang="en-US" sz="3200" b="1" i="0" u="none" strike="noStrike" cap="none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0" u="none" strike="noStrike" cap="none" dirty="0" err="1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флота</a:t>
            </a:r>
            <a:r>
              <a:rPr lang="en-US" sz="3200" b="1" i="0" u="none" strike="noStrike" cap="none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 </a:t>
            </a:r>
            <a:r>
              <a:rPr lang="en-US" sz="3200" b="1" i="0" u="none" strike="noStrike" cap="none" dirty="0" err="1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России</a:t>
            </a:r>
            <a:r>
              <a:rPr lang="en-US" sz="3200" b="1" i="0" u="none" strike="noStrike" cap="none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?</a:t>
            </a:r>
            <a:endParaRPr sz="3200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marR="0" lvl="0" indent="-742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>
                  <a:lumMod val="25000"/>
                </a:schemeClr>
              </a:buClr>
              <a:buFont typeface="+mj-lt"/>
              <a:buAutoNum type="arabicPeriod"/>
            </a:pPr>
            <a:r>
              <a:rPr lang="en-US" sz="3200" b="1" i="0" u="none" strike="noStrike" cap="none" dirty="0" err="1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Объясните</a:t>
            </a:r>
            <a:r>
              <a:rPr lang="en-US" sz="3200" b="1" i="0" u="none" strike="noStrike" cap="none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0" u="none" strike="noStrike" cap="none" dirty="0" err="1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понятия</a:t>
            </a:r>
            <a:r>
              <a:rPr lang="en-US" sz="3200" b="1" i="0" u="none" strike="noStrike" cap="none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«</a:t>
            </a:r>
            <a:r>
              <a:rPr lang="en-US" sz="3200" b="1" i="0" u="none" strike="noStrike" cap="none" dirty="0" err="1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верфь</a:t>
            </a:r>
            <a:r>
              <a:rPr lang="en-US" sz="3200" b="1" i="0" u="none" strike="noStrike" cap="none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» и «</a:t>
            </a:r>
            <a:r>
              <a:rPr lang="en-US" sz="3200" b="1" i="0" u="none" strike="noStrike" cap="none" dirty="0" err="1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галера</a:t>
            </a:r>
            <a:r>
              <a:rPr lang="en-US" sz="3200" b="1" i="0" u="none" strike="noStrike" cap="none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»</a:t>
            </a:r>
            <a:endParaRPr sz="3200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marR="0" lvl="0" indent="-742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>
                  <a:lumMod val="25000"/>
                </a:schemeClr>
              </a:buClr>
              <a:buFont typeface="+mj-lt"/>
              <a:buAutoNum type="arabicPeriod"/>
            </a:pPr>
            <a:r>
              <a:rPr lang="en-US" sz="3200" b="1" i="0" u="none" strike="noStrike" cap="none" dirty="0" err="1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Кто</a:t>
            </a:r>
            <a:r>
              <a:rPr lang="en-US" sz="3200" b="1" i="0" u="none" strike="noStrike" cap="none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0" u="none" strike="noStrike" cap="none" dirty="0" err="1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трудился</a:t>
            </a:r>
            <a:r>
              <a:rPr lang="en-US" sz="3200" b="1" i="0" u="none" strike="noStrike" cap="none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0" u="none" strike="noStrike" cap="none" dirty="0" err="1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</a:t>
            </a:r>
            <a:r>
              <a:rPr lang="en-US" sz="3200" b="1" i="0" u="none" strike="noStrike" cap="none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0" u="none" strike="noStrike" cap="none" dirty="0" err="1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строительстве</a:t>
            </a:r>
            <a:r>
              <a:rPr lang="en-US" sz="3200" b="1" i="0" u="none" strike="noStrike" cap="none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0" u="none" strike="noStrike" cap="none" dirty="0" err="1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флота</a:t>
            </a:r>
            <a:r>
              <a:rPr lang="en-US" sz="3200" b="1" i="0" u="none" strike="noStrike" cap="none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?</a:t>
            </a:r>
            <a:endParaRPr sz="3200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marR="0" lvl="0" indent="-742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>
                  <a:lumMod val="25000"/>
                </a:schemeClr>
              </a:buClr>
              <a:buFont typeface="+mj-lt"/>
              <a:buAutoNum type="arabicPeriod"/>
            </a:pPr>
            <a:r>
              <a:rPr lang="en-US" sz="3200" b="1" i="0" u="none" strike="noStrike" cap="none" dirty="0" err="1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Что</a:t>
            </a:r>
            <a:r>
              <a:rPr lang="en-US" sz="3200" b="1" i="0" u="none" strike="noStrike" cap="none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0" u="none" strike="noStrike" cap="none" dirty="0" err="1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такое</a:t>
            </a:r>
            <a:r>
              <a:rPr lang="en-US" sz="3200" b="1" i="0" u="none" strike="noStrike" cap="none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«</a:t>
            </a:r>
            <a:r>
              <a:rPr lang="en-US" sz="3200" b="1" i="0" u="none" strike="noStrike" cap="none" dirty="0" err="1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кумпанство</a:t>
            </a:r>
            <a:r>
              <a:rPr lang="en-US" sz="3200" b="1" i="0" u="none" strike="noStrike" cap="none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»?</a:t>
            </a:r>
            <a:endParaRPr sz="3200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marR="0" lvl="0" indent="-742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>
                  <a:lumMod val="25000"/>
                </a:schemeClr>
              </a:buClr>
              <a:buFont typeface="+mj-lt"/>
              <a:buAutoNum type="arabicPeriod"/>
            </a:pPr>
            <a:r>
              <a:rPr lang="en-US" sz="3200" b="1" i="0" u="none" strike="noStrike" cap="none" dirty="0" err="1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Из</a:t>
            </a:r>
            <a:r>
              <a:rPr lang="en-US" sz="3200" b="1" i="0" u="none" strike="noStrike" cap="none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0" u="none" strike="noStrike" cap="none" dirty="0" err="1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каких</a:t>
            </a:r>
            <a:r>
              <a:rPr lang="en-US" sz="3200" b="1" i="0" u="none" strike="noStrike" cap="none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0" u="none" strike="noStrike" cap="none" dirty="0" err="1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слоев</a:t>
            </a:r>
            <a:r>
              <a:rPr lang="en-US" sz="3200" b="1" i="0" u="none" strike="noStrike" cap="none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0" u="none" strike="noStrike" cap="none" dirty="0" err="1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населения</a:t>
            </a:r>
            <a:r>
              <a:rPr lang="en-US" sz="3200" b="1" i="0" u="none" strike="noStrike" cap="none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0" u="none" strike="noStrike" cap="none" dirty="0" err="1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создавались</a:t>
            </a:r>
            <a:r>
              <a:rPr lang="en-US" sz="3200" b="1" i="0" u="none" strike="noStrike" cap="none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«</a:t>
            </a:r>
            <a:r>
              <a:rPr lang="en-US" sz="3200" b="1" i="0" u="none" strike="noStrike" cap="none" dirty="0" err="1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кумпанства</a:t>
            </a:r>
            <a:r>
              <a:rPr lang="en-US" sz="3200" b="1" i="0" u="none" strike="noStrike" cap="none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»?</a:t>
            </a:r>
            <a:endParaRPr sz="3200" dirty="0">
              <a:solidFill>
                <a:schemeClr val="accent1">
                  <a:lumMod val="50000"/>
                </a:schemeClr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i="0" u="none" strike="noStrike" cap="none" dirty="0">
              <a:solidFill>
                <a:srgbClr val="7030A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p23" descr="Картинка 10 из 37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0825" y="260350"/>
            <a:ext cx="8642350" cy="60150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23" descr="http://topwar.ru/uploads/images/2012/135/dbfz436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4"/>
          <p:cNvSpPr txBox="1"/>
          <p:nvPr/>
        </p:nvSpPr>
        <p:spPr>
          <a:xfrm>
            <a:off x="827584" y="188912"/>
            <a:ext cx="8316416" cy="6862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lang="en-US" sz="3200" b="1" i="0" u="none" strike="noStrike" cap="none" dirty="0" err="1">
                <a:solidFill>
                  <a:schemeClr val="accent1">
                    <a:lumMod val="50000"/>
                  </a:schemeClr>
                </a:solidFill>
                <a:sym typeface="Arial"/>
              </a:rPr>
              <a:t>Карточка</a:t>
            </a:r>
            <a:r>
              <a:rPr lang="en-US" sz="3200" b="1" i="0" u="none" strike="noStrike" cap="none" dirty="0">
                <a:solidFill>
                  <a:schemeClr val="accent1">
                    <a:lumMod val="50000"/>
                  </a:schemeClr>
                </a:solidFill>
                <a:sym typeface="Arial"/>
              </a:rPr>
              <a:t> №3. «</a:t>
            </a:r>
            <a:r>
              <a:rPr lang="en-US" sz="3200" b="1" i="0" u="none" strike="noStrike" cap="none" dirty="0" err="1">
                <a:solidFill>
                  <a:schemeClr val="accent1">
                    <a:lumMod val="50000"/>
                  </a:schemeClr>
                </a:solidFill>
                <a:sym typeface="Arial"/>
              </a:rPr>
              <a:t>Великое</a:t>
            </a:r>
            <a:r>
              <a:rPr lang="en-US" sz="3200" b="1" i="0" u="none" strike="noStrike" cap="none" dirty="0">
                <a:solidFill>
                  <a:schemeClr val="accent1">
                    <a:lumMod val="50000"/>
                  </a:schemeClr>
                </a:solidFill>
                <a:sym typeface="Arial"/>
              </a:rPr>
              <a:t> </a:t>
            </a:r>
            <a:r>
              <a:rPr lang="en-US" sz="3200" b="1" i="0" u="none" strike="noStrike" cap="none" dirty="0" err="1">
                <a:solidFill>
                  <a:schemeClr val="accent1">
                    <a:lumMod val="50000"/>
                  </a:schemeClr>
                </a:solidFill>
                <a:sym typeface="Arial"/>
              </a:rPr>
              <a:t>посольство</a:t>
            </a:r>
            <a:r>
              <a:rPr lang="en-US" sz="3200" b="1" i="0" u="none" strike="noStrike" cap="none" dirty="0" smtClean="0">
                <a:solidFill>
                  <a:schemeClr val="accent1">
                    <a:lumMod val="50000"/>
                  </a:schemeClr>
                </a:solidFill>
                <a:sym typeface="Arial"/>
              </a:rPr>
              <a:t>».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endParaRPr sz="3200" dirty="0">
              <a:solidFill>
                <a:schemeClr val="accent1">
                  <a:lumMod val="50000"/>
                </a:schemeClr>
              </a:solidFill>
            </a:endParaRPr>
          </a:p>
          <a:p>
            <a:pPr marL="5143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>
                  <a:lumMod val="25000"/>
                </a:schemeClr>
              </a:buClr>
              <a:buFont typeface="+mj-lt"/>
              <a:buAutoNum type="arabicPeriod"/>
            </a:pPr>
            <a:r>
              <a:rPr lang="en-US" sz="3200" b="1" i="0" u="none" strike="noStrike" cap="none" dirty="0" err="1" smtClean="0">
                <a:solidFill>
                  <a:schemeClr val="accent1">
                    <a:lumMod val="50000"/>
                  </a:schemeClr>
                </a:solidFill>
                <a:sym typeface="Arial"/>
              </a:rPr>
              <a:t>Когда</a:t>
            </a:r>
            <a:r>
              <a:rPr lang="en-US" sz="3200" b="1" i="0" u="none" strike="noStrike" cap="none" dirty="0" smtClean="0">
                <a:solidFill>
                  <a:schemeClr val="accent1">
                    <a:lumMod val="50000"/>
                  </a:schemeClr>
                </a:solidFill>
                <a:sym typeface="Arial"/>
              </a:rPr>
              <a:t> </a:t>
            </a:r>
            <a:r>
              <a:rPr lang="en-US" sz="3200" b="1" i="0" u="none" strike="noStrike" cap="none" dirty="0" err="1">
                <a:solidFill>
                  <a:schemeClr val="accent1">
                    <a:lumMod val="50000"/>
                  </a:schemeClr>
                </a:solidFill>
                <a:sym typeface="Arial"/>
              </a:rPr>
              <a:t>состоялось</a:t>
            </a:r>
            <a:r>
              <a:rPr lang="en-US" sz="3200" b="1" i="0" u="none" strike="noStrike" cap="none" dirty="0">
                <a:solidFill>
                  <a:schemeClr val="accent1">
                    <a:lumMod val="50000"/>
                  </a:schemeClr>
                </a:solidFill>
                <a:sym typeface="Arial"/>
              </a:rPr>
              <a:t> «</a:t>
            </a:r>
            <a:r>
              <a:rPr lang="en-US" sz="3200" b="1" i="0" u="none" strike="noStrike" cap="none" dirty="0" err="1">
                <a:solidFill>
                  <a:schemeClr val="accent1">
                    <a:lumMod val="50000"/>
                  </a:schemeClr>
                </a:solidFill>
                <a:sym typeface="Arial"/>
              </a:rPr>
              <a:t>Великое</a:t>
            </a:r>
            <a:r>
              <a:rPr lang="en-US" sz="3200" b="1" i="0" u="none" strike="noStrike" cap="none" dirty="0">
                <a:solidFill>
                  <a:schemeClr val="accent1">
                    <a:lumMod val="50000"/>
                  </a:schemeClr>
                </a:solidFill>
                <a:sym typeface="Arial"/>
              </a:rPr>
              <a:t> </a:t>
            </a:r>
            <a:r>
              <a:rPr lang="en-US" sz="3200" b="1" i="0" u="none" strike="noStrike" cap="none" dirty="0" err="1">
                <a:solidFill>
                  <a:schemeClr val="accent1">
                    <a:lumMod val="50000"/>
                  </a:schemeClr>
                </a:solidFill>
                <a:sym typeface="Arial"/>
              </a:rPr>
              <a:t>посольство</a:t>
            </a:r>
            <a:r>
              <a:rPr lang="en-US" sz="3200" b="1" i="0" u="none" strike="noStrike" cap="none" dirty="0">
                <a:solidFill>
                  <a:schemeClr val="accent1">
                    <a:lumMod val="50000"/>
                  </a:schemeClr>
                </a:solidFill>
                <a:sym typeface="Arial"/>
              </a:rPr>
              <a:t>»?</a:t>
            </a:r>
            <a:endParaRPr sz="3200" dirty="0">
              <a:solidFill>
                <a:schemeClr val="accent1">
                  <a:lumMod val="50000"/>
                </a:schemeClr>
              </a:solidFill>
            </a:endParaRPr>
          </a:p>
          <a:p>
            <a:pPr marL="5143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>
                  <a:lumMod val="25000"/>
                </a:schemeClr>
              </a:buClr>
              <a:buFont typeface="+mj-lt"/>
              <a:buAutoNum type="arabicPeriod"/>
            </a:pPr>
            <a:r>
              <a:rPr lang="en-US" sz="3200" b="1" i="0" u="none" strike="noStrike" cap="none" dirty="0" err="1" smtClean="0">
                <a:solidFill>
                  <a:schemeClr val="accent1">
                    <a:lumMod val="50000"/>
                  </a:schemeClr>
                </a:solidFill>
                <a:sym typeface="Arial"/>
              </a:rPr>
              <a:t>Цели</a:t>
            </a:r>
            <a:r>
              <a:rPr lang="en-US" sz="3200" b="1" i="0" u="none" strike="noStrike" cap="none" dirty="0" smtClean="0">
                <a:solidFill>
                  <a:schemeClr val="accent1">
                    <a:lumMod val="50000"/>
                  </a:schemeClr>
                </a:solidFill>
                <a:sym typeface="Arial"/>
              </a:rPr>
              <a:t> </a:t>
            </a:r>
            <a:r>
              <a:rPr lang="en-US" sz="3200" b="1" i="0" u="none" strike="noStrike" cap="none" dirty="0">
                <a:solidFill>
                  <a:schemeClr val="accent1">
                    <a:lumMod val="50000"/>
                  </a:schemeClr>
                </a:solidFill>
                <a:sym typeface="Arial"/>
              </a:rPr>
              <a:t>«</a:t>
            </a:r>
            <a:r>
              <a:rPr lang="en-US" sz="3200" b="1" i="0" u="none" strike="noStrike" cap="none" dirty="0" err="1">
                <a:solidFill>
                  <a:schemeClr val="accent1">
                    <a:lumMod val="50000"/>
                  </a:schemeClr>
                </a:solidFill>
                <a:sym typeface="Arial"/>
              </a:rPr>
              <a:t>Великого</a:t>
            </a:r>
            <a:r>
              <a:rPr lang="en-US" sz="3200" b="1" i="0" u="none" strike="noStrike" cap="none" dirty="0">
                <a:solidFill>
                  <a:schemeClr val="accent1">
                    <a:lumMod val="50000"/>
                  </a:schemeClr>
                </a:solidFill>
                <a:sym typeface="Arial"/>
              </a:rPr>
              <a:t> </a:t>
            </a:r>
            <a:r>
              <a:rPr lang="en-US" sz="3200" b="1" i="0" u="none" strike="noStrike" cap="none" dirty="0" err="1">
                <a:solidFill>
                  <a:schemeClr val="accent1">
                    <a:lumMod val="50000"/>
                  </a:schemeClr>
                </a:solidFill>
                <a:sym typeface="Arial"/>
              </a:rPr>
              <a:t>посольства</a:t>
            </a:r>
            <a:r>
              <a:rPr lang="en-US" sz="3200" b="1" i="0" u="none" strike="noStrike" cap="none" dirty="0">
                <a:solidFill>
                  <a:schemeClr val="accent1">
                    <a:lumMod val="50000"/>
                  </a:schemeClr>
                </a:solidFill>
                <a:sym typeface="Arial"/>
              </a:rPr>
              <a:t>».</a:t>
            </a:r>
            <a:endParaRPr sz="3200" dirty="0">
              <a:solidFill>
                <a:schemeClr val="accent1">
                  <a:lumMod val="50000"/>
                </a:schemeClr>
              </a:solidFill>
            </a:endParaRPr>
          </a:p>
          <a:p>
            <a:pPr marL="5143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>
                  <a:lumMod val="25000"/>
                </a:schemeClr>
              </a:buClr>
              <a:buFont typeface="+mj-lt"/>
              <a:buAutoNum type="arabicPeriod"/>
            </a:pPr>
            <a:r>
              <a:rPr lang="en-US" sz="3200" b="1" i="0" u="none" strike="noStrike" cap="none" dirty="0" err="1" smtClean="0">
                <a:solidFill>
                  <a:schemeClr val="accent1">
                    <a:lumMod val="50000"/>
                  </a:schemeClr>
                </a:solidFill>
                <a:sym typeface="Arial"/>
              </a:rPr>
              <a:t>Состав</a:t>
            </a:r>
            <a:r>
              <a:rPr lang="en-US" sz="3200" b="1" i="0" u="none" strike="noStrike" cap="none" dirty="0" smtClean="0">
                <a:solidFill>
                  <a:schemeClr val="accent1">
                    <a:lumMod val="50000"/>
                  </a:schemeClr>
                </a:solidFill>
                <a:sym typeface="Arial"/>
              </a:rPr>
              <a:t> </a:t>
            </a:r>
            <a:r>
              <a:rPr lang="en-US" sz="3200" b="1" i="0" u="none" strike="noStrike" cap="none" dirty="0">
                <a:solidFill>
                  <a:schemeClr val="accent1">
                    <a:lumMod val="50000"/>
                  </a:schemeClr>
                </a:solidFill>
                <a:sym typeface="Arial"/>
              </a:rPr>
              <a:t>«</a:t>
            </a:r>
            <a:r>
              <a:rPr lang="en-US" sz="3200" b="1" i="0" u="none" strike="noStrike" cap="none" dirty="0" err="1">
                <a:solidFill>
                  <a:schemeClr val="accent1">
                    <a:lumMod val="50000"/>
                  </a:schemeClr>
                </a:solidFill>
                <a:sym typeface="Arial"/>
              </a:rPr>
              <a:t>Великого</a:t>
            </a:r>
            <a:r>
              <a:rPr lang="en-US" sz="3200" b="1" i="0" u="none" strike="noStrike" cap="none" dirty="0">
                <a:solidFill>
                  <a:schemeClr val="accent1">
                    <a:lumMod val="50000"/>
                  </a:schemeClr>
                </a:solidFill>
                <a:sym typeface="Arial"/>
              </a:rPr>
              <a:t> </a:t>
            </a:r>
            <a:r>
              <a:rPr lang="en-US" sz="3200" b="1" i="0" u="none" strike="noStrike" cap="none" dirty="0" err="1">
                <a:solidFill>
                  <a:schemeClr val="accent1">
                    <a:lumMod val="50000"/>
                  </a:schemeClr>
                </a:solidFill>
                <a:sym typeface="Arial"/>
              </a:rPr>
              <a:t>посольства</a:t>
            </a:r>
            <a:r>
              <a:rPr lang="en-US" sz="3200" b="1" i="0" u="none" strike="noStrike" cap="none" dirty="0">
                <a:solidFill>
                  <a:schemeClr val="accent1">
                    <a:lumMod val="50000"/>
                  </a:schemeClr>
                </a:solidFill>
                <a:sym typeface="Arial"/>
              </a:rPr>
              <a:t>». </a:t>
            </a:r>
            <a:endParaRPr sz="3200" dirty="0">
              <a:solidFill>
                <a:schemeClr val="accent1">
                  <a:lumMod val="50000"/>
                </a:schemeClr>
              </a:solidFill>
            </a:endParaRPr>
          </a:p>
          <a:p>
            <a:pPr marL="5143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>
                  <a:lumMod val="25000"/>
                </a:schemeClr>
              </a:buClr>
              <a:buFont typeface="+mj-lt"/>
              <a:buAutoNum type="arabicPeriod"/>
            </a:pPr>
            <a:r>
              <a:rPr lang="en-US" sz="3200" b="1" i="0" u="none" strike="noStrike" cap="none" dirty="0" err="1" smtClean="0">
                <a:solidFill>
                  <a:schemeClr val="accent1">
                    <a:lumMod val="50000"/>
                  </a:schemeClr>
                </a:solidFill>
                <a:sym typeface="Arial"/>
              </a:rPr>
              <a:t>Объясните</a:t>
            </a:r>
            <a:r>
              <a:rPr lang="en-US" sz="3200" b="1" i="0" u="none" strike="noStrike" cap="none" dirty="0" smtClean="0">
                <a:solidFill>
                  <a:schemeClr val="accent1">
                    <a:lumMod val="50000"/>
                  </a:schemeClr>
                </a:solidFill>
                <a:sym typeface="Arial"/>
              </a:rPr>
              <a:t> </a:t>
            </a:r>
            <a:r>
              <a:rPr lang="en-US" sz="3200" b="1" i="0" u="none" strike="noStrike" cap="none" dirty="0" err="1">
                <a:solidFill>
                  <a:schemeClr val="accent1">
                    <a:lumMod val="50000"/>
                  </a:schemeClr>
                </a:solidFill>
                <a:sym typeface="Arial"/>
              </a:rPr>
              <a:t>понятие</a:t>
            </a:r>
            <a:r>
              <a:rPr lang="en-US" sz="3200" b="1" i="0" u="none" strike="noStrike" cap="none" dirty="0">
                <a:solidFill>
                  <a:schemeClr val="accent1">
                    <a:lumMod val="50000"/>
                  </a:schemeClr>
                </a:solidFill>
                <a:sym typeface="Arial"/>
              </a:rPr>
              <a:t> «</a:t>
            </a:r>
            <a:r>
              <a:rPr lang="en-US" sz="3200" b="1" i="0" u="none" strike="noStrike" cap="none" dirty="0" err="1">
                <a:solidFill>
                  <a:schemeClr val="accent1">
                    <a:lumMod val="50000"/>
                  </a:schemeClr>
                </a:solidFill>
                <a:sym typeface="Arial"/>
              </a:rPr>
              <a:t>волонтёр</a:t>
            </a:r>
            <a:r>
              <a:rPr lang="en-US" sz="3200" b="1" i="0" u="none" strike="noStrike" cap="none" dirty="0">
                <a:solidFill>
                  <a:schemeClr val="accent1">
                    <a:lumMod val="50000"/>
                  </a:schemeClr>
                </a:solidFill>
                <a:sym typeface="Arial"/>
              </a:rPr>
              <a:t>»</a:t>
            </a:r>
            <a:endParaRPr sz="3200" dirty="0">
              <a:solidFill>
                <a:schemeClr val="accent1">
                  <a:lumMod val="50000"/>
                </a:schemeClr>
              </a:solidFill>
            </a:endParaRPr>
          </a:p>
          <a:p>
            <a:pPr marL="5143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>
                  <a:lumMod val="25000"/>
                </a:schemeClr>
              </a:buClr>
              <a:buFont typeface="+mj-lt"/>
              <a:buAutoNum type="arabicPeriod"/>
            </a:pPr>
            <a:r>
              <a:rPr lang="en-US" sz="3200" b="1" i="0" u="none" strike="noStrike" cap="none" dirty="0" err="1" smtClean="0">
                <a:solidFill>
                  <a:schemeClr val="accent1">
                    <a:lumMod val="50000"/>
                  </a:schemeClr>
                </a:solidFill>
                <a:sym typeface="Arial"/>
              </a:rPr>
              <a:t>Каким</a:t>
            </a:r>
            <a:r>
              <a:rPr lang="en-US" sz="3200" b="1" i="0" u="none" strike="noStrike" cap="none" dirty="0" smtClean="0">
                <a:solidFill>
                  <a:schemeClr val="accent1">
                    <a:lumMod val="50000"/>
                  </a:schemeClr>
                </a:solidFill>
                <a:sym typeface="Arial"/>
              </a:rPr>
              <a:t> </a:t>
            </a:r>
            <a:r>
              <a:rPr lang="en-US" sz="3200" b="1" i="0" u="none" strike="noStrike" cap="none" dirty="0" err="1">
                <a:solidFill>
                  <a:schemeClr val="accent1">
                    <a:lumMod val="50000"/>
                  </a:schemeClr>
                </a:solidFill>
                <a:sym typeface="Arial"/>
              </a:rPr>
              <a:t>был</a:t>
            </a:r>
            <a:r>
              <a:rPr lang="en-US" sz="3200" b="1" i="0" u="none" strike="noStrike" cap="none" dirty="0">
                <a:solidFill>
                  <a:schemeClr val="accent1">
                    <a:lumMod val="50000"/>
                  </a:schemeClr>
                </a:solidFill>
                <a:sym typeface="Arial"/>
              </a:rPr>
              <a:t> </a:t>
            </a:r>
            <a:r>
              <a:rPr lang="en-US" sz="3200" b="1" i="0" u="none" strike="noStrike" cap="none" dirty="0" err="1">
                <a:solidFill>
                  <a:schemeClr val="accent1">
                    <a:lumMod val="50000"/>
                  </a:schemeClr>
                </a:solidFill>
                <a:sym typeface="Arial"/>
              </a:rPr>
              <a:t>маршрут</a:t>
            </a:r>
            <a:r>
              <a:rPr lang="en-US" sz="3200" b="1" i="0" u="none" strike="noStrike" cap="none" dirty="0">
                <a:solidFill>
                  <a:schemeClr val="accent1">
                    <a:lumMod val="50000"/>
                  </a:schemeClr>
                </a:solidFill>
                <a:sym typeface="Arial"/>
              </a:rPr>
              <a:t> «</a:t>
            </a:r>
            <a:r>
              <a:rPr lang="en-US" sz="3200" b="1" i="0" u="none" strike="noStrike" cap="none" dirty="0" err="1">
                <a:solidFill>
                  <a:schemeClr val="accent1">
                    <a:lumMod val="50000"/>
                  </a:schemeClr>
                </a:solidFill>
                <a:sym typeface="Arial"/>
              </a:rPr>
              <a:t>Великого</a:t>
            </a:r>
            <a:r>
              <a:rPr lang="en-US" sz="3200" b="1" i="0" u="none" strike="noStrike" cap="none" dirty="0">
                <a:solidFill>
                  <a:schemeClr val="accent1">
                    <a:lumMod val="50000"/>
                  </a:schemeClr>
                </a:solidFill>
                <a:sym typeface="Arial"/>
              </a:rPr>
              <a:t> </a:t>
            </a:r>
            <a:r>
              <a:rPr lang="en-US" sz="3200" b="1" i="0" u="none" strike="noStrike" cap="none" dirty="0" err="1">
                <a:solidFill>
                  <a:schemeClr val="accent1">
                    <a:lumMod val="50000"/>
                  </a:schemeClr>
                </a:solidFill>
                <a:sym typeface="Arial"/>
              </a:rPr>
              <a:t>посольства</a:t>
            </a:r>
            <a:r>
              <a:rPr lang="en-US" sz="3200" b="1" i="0" u="none" strike="noStrike" cap="none" dirty="0">
                <a:solidFill>
                  <a:schemeClr val="accent1">
                    <a:lumMod val="50000"/>
                  </a:schemeClr>
                </a:solidFill>
                <a:sym typeface="Arial"/>
              </a:rPr>
              <a:t>».</a:t>
            </a:r>
            <a:endParaRPr sz="3200" dirty="0">
              <a:solidFill>
                <a:schemeClr val="accent1">
                  <a:lumMod val="50000"/>
                </a:schemeClr>
              </a:solidFill>
            </a:endParaRPr>
          </a:p>
          <a:p>
            <a:pPr marL="5143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>
                  <a:lumMod val="25000"/>
                </a:schemeClr>
              </a:buClr>
              <a:buFont typeface="+mj-lt"/>
              <a:buAutoNum type="arabicPeriod"/>
            </a:pPr>
            <a:r>
              <a:rPr lang="en-US" sz="3200" b="1" i="0" u="none" strike="noStrike" cap="none" dirty="0" err="1" smtClean="0">
                <a:solidFill>
                  <a:schemeClr val="accent1">
                    <a:lumMod val="50000"/>
                  </a:schemeClr>
                </a:solidFill>
                <a:sym typeface="Arial"/>
              </a:rPr>
              <a:t>Итоги</a:t>
            </a:r>
            <a:r>
              <a:rPr lang="en-US" sz="3200" b="1" i="0" u="none" strike="noStrike" cap="none" dirty="0" smtClean="0">
                <a:solidFill>
                  <a:schemeClr val="accent1">
                    <a:lumMod val="50000"/>
                  </a:schemeClr>
                </a:solidFill>
                <a:sym typeface="Arial"/>
              </a:rPr>
              <a:t> </a:t>
            </a:r>
            <a:r>
              <a:rPr lang="en-US" sz="3200" b="1" i="0" u="none" strike="noStrike" cap="none" dirty="0">
                <a:solidFill>
                  <a:schemeClr val="accent1">
                    <a:lumMod val="50000"/>
                  </a:schemeClr>
                </a:solidFill>
                <a:sym typeface="Arial"/>
              </a:rPr>
              <a:t>«</a:t>
            </a:r>
            <a:r>
              <a:rPr lang="en-US" sz="3200" b="1" i="0" u="none" strike="noStrike" cap="none" dirty="0" err="1">
                <a:solidFill>
                  <a:schemeClr val="accent1">
                    <a:lumMod val="50000"/>
                  </a:schemeClr>
                </a:solidFill>
                <a:sym typeface="Arial"/>
              </a:rPr>
              <a:t>Великого</a:t>
            </a:r>
            <a:r>
              <a:rPr lang="en-US" sz="3200" b="1" i="0" u="none" strike="noStrike" cap="none" dirty="0">
                <a:solidFill>
                  <a:schemeClr val="accent1">
                    <a:lumMod val="50000"/>
                  </a:schemeClr>
                </a:solidFill>
                <a:sym typeface="Arial"/>
              </a:rPr>
              <a:t> </a:t>
            </a:r>
            <a:r>
              <a:rPr lang="en-US" sz="3200" b="1" i="0" u="none" strike="noStrike" cap="none" dirty="0" err="1">
                <a:solidFill>
                  <a:schemeClr val="accent1">
                    <a:lumMod val="50000"/>
                  </a:schemeClr>
                </a:solidFill>
                <a:sym typeface="Arial"/>
              </a:rPr>
              <a:t>посольства</a:t>
            </a:r>
            <a:r>
              <a:rPr lang="en-US" sz="3200" b="1" i="0" u="none" strike="noStrike" cap="none" dirty="0">
                <a:solidFill>
                  <a:schemeClr val="accent1">
                    <a:lumMod val="50000"/>
                  </a:schemeClr>
                </a:solidFill>
                <a:sym typeface="Arial"/>
              </a:rPr>
              <a:t>».</a:t>
            </a:r>
            <a:endParaRPr sz="3200" dirty="0">
              <a:solidFill>
                <a:schemeClr val="accent1">
                  <a:lumMod val="50000"/>
                </a:schemeClr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b="1" i="0" u="none" strike="noStrike" cap="none" dirty="0">
              <a:solidFill>
                <a:schemeClr val="accent1">
                  <a:lumMod val="50000"/>
                </a:schemeClr>
              </a:solidFill>
              <a:sym typeface="Arial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592</TotalTime>
  <Words>531</Words>
  <Application>Microsoft Office PowerPoint</Application>
  <PresentationFormat>Экран (4:3)</PresentationFormat>
  <Paragraphs>52</Paragraphs>
  <Slides>13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Arial</vt:lpstr>
      <vt:lpstr>Constantia</vt:lpstr>
      <vt:lpstr>Garamond</vt:lpstr>
      <vt:lpstr>Corsiva</vt:lpstr>
      <vt:lpstr>Wingdings 2</vt:lpstr>
      <vt:lpstr>Times New Roman</vt:lpstr>
      <vt:lpstr>Domine</vt:lpstr>
      <vt:lpstr>Бумажная</vt:lpstr>
      <vt:lpstr>Презентация PowerPoint</vt:lpstr>
      <vt:lpstr>Тема урока:          Царь- реформатор</vt:lpstr>
      <vt:lpstr>План урока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Великое посольство (1697-1698 гг.)</vt:lpstr>
      <vt:lpstr>Презентация PowerPoint</vt:lpstr>
      <vt:lpstr>В.И.Суриков «Утро стрелецкой казни»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         Царь-реформатор</dc:title>
  <dc:creator>Ольга</dc:creator>
  <cp:lastModifiedBy>Ольга</cp:lastModifiedBy>
  <cp:revision>3</cp:revision>
  <dcterms:modified xsi:type="dcterms:W3CDTF">2023-06-08T17:44:10Z</dcterms:modified>
</cp:coreProperties>
</file>