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86" r:id="rId6"/>
    <p:sldId id="266" r:id="rId7"/>
    <p:sldId id="270" r:id="rId8"/>
    <p:sldId id="287" r:id="rId9"/>
    <p:sldId id="275" r:id="rId10"/>
    <p:sldId id="279" r:id="rId11"/>
    <p:sldId id="277" r:id="rId12"/>
    <p:sldId id="280" r:id="rId13"/>
    <p:sldId id="288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E60000"/>
    <a:srgbClr val="00321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2231" autoAdjust="0"/>
  </p:normalViewPr>
  <p:slideViewPr>
    <p:cSldViewPr>
      <p:cViewPr varScale="1">
        <p:scale>
          <a:sx n="67" d="100"/>
          <a:sy n="67" d="100"/>
        </p:scale>
        <p:origin x="-14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3" y="3307357"/>
            <a:ext cx="7117181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3" y="4777380"/>
            <a:ext cx="7117181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1">
                <a:solidFill>
                  <a:schemeClr val="tx2">
                    <a:lumMod val="25000"/>
                  </a:schemeClr>
                </a:solidFill>
              </a:defRPr>
            </a:lvl1pPr>
            <a:lvl2pPr marL="457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9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8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1"/>
            </a:lvl1pPr>
            <a:lvl2pPr marL="457260" indent="0">
              <a:buNone/>
              <a:defRPr sz="1201"/>
            </a:lvl2pPr>
            <a:lvl3pPr marL="914523" indent="0">
              <a:buNone/>
              <a:defRPr sz="1001"/>
            </a:lvl3pPr>
            <a:lvl4pPr marL="1371783" indent="0">
              <a:buNone/>
              <a:defRPr sz="899"/>
            </a:lvl4pPr>
            <a:lvl5pPr marL="1829044" indent="0">
              <a:buNone/>
              <a:defRPr sz="899"/>
            </a:lvl5pPr>
            <a:lvl6pPr marL="2286307" indent="0">
              <a:buNone/>
              <a:defRPr sz="899"/>
            </a:lvl6pPr>
            <a:lvl7pPr marL="2743567" indent="0">
              <a:buNone/>
              <a:defRPr sz="899"/>
            </a:lvl7pPr>
            <a:lvl8pPr marL="3200830" indent="0">
              <a:buNone/>
              <a:defRPr sz="899"/>
            </a:lvl8pPr>
            <a:lvl9pPr marL="3658090" indent="0">
              <a:buNone/>
              <a:defRPr sz="89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8" y="1436863"/>
            <a:ext cx="1086654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3" name="Oval 32"/>
          <p:cNvSpPr/>
          <p:nvPr/>
        </p:nvSpPr>
        <p:spPr>
          <a:xfrm>
            <a:off x="5650542" y="1411793"/>
            <a:ext cx="830364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1" name="Oval 30"/>
          <p:cNvSpPr/>
          <p:nvPr/>
        </p:nvSpPr>
        <p:spPr>
          <a:xfrm>
            <a:off x="5424146" y="1811313"/>
            <a:ext cx="489587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8" name="Oval 27"/>
          <p:cNvSpPr/>
          <p:nvPr/>
        </p:nvSpPr>
        <p:spPr>
          <a:xfrm>
            <a:off x="4718764" y="2083428"/>
            <a:ext cx="256602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0" name="Oval 29"/>
          <p:cNvSpPr/>
          <p:nvPr/>
        </p:nvSpPr>
        <p:spPr>
          <a:xfrm>
            <a:off x="6132093" y="993077"/>
            <a:ext cx="256602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40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5" name="Oval 34"/>
          <p:cNvSpPr/>
          <p:nvPr/>
        </p:nvSpPr>
        <p:spPr>
          <a:xfrm>
            <a:off x="6148800" y="1060595"/>
            <a:ext cx="197440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1" y="1600200"/>
            <a:ext cx="3429001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4" y="1807361"/>
            <a:ext cx="7123081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2" y="675723"/>
            <a:ext cx="1472963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4" y="675725"/>
            <a:ext cx="5467558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5362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4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1">
                <a:solidFill>
                  <a:schemeClr val="tx2">
                    <a:lumMod val="25000"/>
                  </a:schemeClr>
                </a:solidFill>
              </a:defRPr>
            </a:lvl1pPr>
            <a:lvl2pPr marL="457260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78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904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630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356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8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809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675726"/>
            <a:ext cx="7123081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4" y="1809750"/>
            <a:ext cx="3471276" cy="4051301"/>
          </a:xfrm>
        </p:spPr>
        <p:txBody>
          <a:bodyPr>
            <a:normAutofit/>
          </a:bodyPr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60" indent="0">
              <a:buNone/>
              <a:defRPr sz="2001" b="1"/>
            </a:lvl2pPr>
            <a:lvl3pPr marL="914523" indent="0">
              <a:buNone/>
              <a:defRPr sz="1801" b="1"/>
            </a:lvl3pPr>
            <a:lvl4pPr marL="1371783" indent="0">
              <a:buNone/>
              <a:defRPr sz="1600" b="1"/>
            </a:lvl4pPr>
            <a:lvl5pPr marL="1829044" indent="0">
              <a:buNone/>
              <a:defRPr sz="1600" b="1"/>
            </a:lvl5pPr>
            <a:lvl6pPr marL="2286307" indent="0">
              <a:buNone/>
              <a:defRPr sz="1600" b="1"/>
            </a:lvl6pPr>
            <a:lvl7pPr marL="2743567" indent="0">
              <a:buNone/>
              <a:defRPr sz="1600" b="1"/>
            </a:lvl7pPr>
            <a:lvl8pPr marL="3200830" indent="0">
              <a:buNone/>
              <a:defRPr sz="1600" b="1"/>
            </a:lvl8pPr>
            <a:lvl9pPr marL="365809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4" y="2389191"/>
            <a:ext cx="3471276" cy="3471861"/>
          </a:xfrm>
        </p:spPr>
        <p:txBody>
          <a:bodyPr>
            <a:normAutofit/>
          </a:bodyPr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6" y="1812927"/>
            <a:ext cx="313307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60" indent="0">
              <a:buNone/>
              <a:defRPr sz="2001" b="1"/>
            </a:lvl2pPr>
            <a:lvl3pPr marL="914523" indent="0">
              <a:buNone/>
              <a:defRPr sz="1801" b="1"/>
            </a:lvl3pPr>
            <a:lvl4pPr marL="1371783" indent="0">
              <a:buNone/>
              <a:defRPr sz="1600" b="1"/>
            </a:lvl4pPr>
            <a:lvl5pPr marL="1829044" indent="0">
              <a:buNone/>
              <a:defRPr sz="1600" b="1"/>
            </a:lvl5pPr>
            <a:lvl6pPr marL="2286307" indent="0">
              <a:buNone/>
              <a:defRPr sz="1600" b="1"/>
            </a:lvl6pPr>
            <a:lvl7pPr marL="2743567" indent="0">
              <a:buNone/>
              <a:defRPr sz="1600" b="1"/>
            </a:lvl7pPr>
            <a:lvl8pPr marL="3200830" indent="0">
              <a:buNone/>
              <a:defRPr sz="1600" b="1"/>
            </a:lvl8pPr>
            <a:lvl9pPr marL="365809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91"/>
            <a:ext cx="3471276" cy="3471861"/>
          </a:xfrm>
        </p:spPr>
        <p:txBody>
          <a:bodyPr>
            <a:normAutofit/>
          </a:bodyPr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446089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5" y="446089"/>
            <a:ext cx="4279868" cy="5414963"/>
          </a:xfrm>
        </p:spPr>
        <p:txBody>
          <a:bodyPr>
            <a:normAutofit/>
          </a:bodyPr>
          <a:lstStyle>
            <a:lvl5pPr>
              <a:defRPr/>
            </a:lvl5pPr>
            <a:lvl6pPr marL="2514935" indent="-228631">
              <a:buClr>
                <a:schemeClr val="tx2"/>
              </a:buClr>
              <a:buSzPct val="101000"/>
              <a:buFont typeface="Courier New" pitchFamily="49" charset="0"/>
              <a:buChar char="o"/>
              <a:defRPr sz="1201"/>
            </a:lvl6pPr>
            <a:lvl7pPr marL="297219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7pPr>
            <a:lvl8pPr marL="3429458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8pPr>
            <a:lvl9pPr marL="3886721" indent="-228631">
              <a:buClr>
                <a:schemeClr val="tx2"/>
              </a:buClr>
              <a:buFont typeface="Courier New" pitchFamily="49" charset="0"/>
              <a:buChar char="o"/>
              <a:defRPr sz="1201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4" y="1631951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1"/>
            </a:lvl1pPr>
            <a:lvl2pPr marL="457260" indent="0">
              <a:buNone/>
              <a:defRPr sz="1201"/>
            </a:lvl2pPr>
            <a:lvl3pPr marL="914523" indent="0">
              <a:buNone/>
              <a:defRPr sz="1001"/>
            </a:lvl3pPr>
            <a:lvl4pPr marL="1371783" indent="0">
              <a:buNone/>
              <a:defRPr sz="899"/>
            </a:lvl4pPr>
            <a:lvl5pPr marL="1829044" indent="0">
              <a:buNone/>
              <a:defRPr sz="899"/>
            </a:lvl5pPr>
            <a:lvl6pPr marL="2286307" indent="0">
              <a:buNone/>
              <a:defRPr sz="899"/>
            </a:lvl6pPr>
            <a:lvl7pPr marL="2743567" indent="0">
              <a:buNone/>
              <a:defRPr sz="899"/>
            </a:lvl7pPr>
            <a:lvl8pPr marL="3200830" indent="0">
              <a:buNone/>
              <a:defRPr sz="899"/>
            </a:lvl8pPr>
            <a:lvl9pPr marL="3658090" indent="0">
              <a:buNone/>
              <a:defRPr sz="89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8" y="66321"/>
            <a:ext cx="2575510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60" rtl="0" eaLnBrk="1" latinLnBrk="0" hangingPunct="1"/>
                  <a:endParaRPr lang="en-US" sz="18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60" rtl="0" eaLnBrk="1" latinLnBrk="0" hangingPunct="1"/>
                  <a:endParaRPr lang="en-US" sz="18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60" rtl="0" eaLnBrk="1" latinLnBrk="0" hangingPunct="1"/>
                  <a:endParaRPr lang="en-US" sz="18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60" rtl="0" eaLnBrk="1" latinLnBrk="0" hangingPunct="1"/>
                  <a:endParaRPr lang="en-US" sz="18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60" rtl="0" eaLnBrk="1" latinLnBrk="0" hangingPunct="1"/>
                  <a:endParaRPr lang="en-US" sz="180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1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60" rtl="0" eaLnBrk="1" latinLnBrk="0" hangingPunct="1"/>
              <a:endParaRPr lang="en-US" sz="1801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4" y="675726"/>
            <a:ext cx="7125112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4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5" y="5951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FD9B-9C3C-4395-B332-F56B2A4A6DC1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6" y="5951812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9" y="5951812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75062-5B7A-42C2-9169-C77101F0A2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45726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46" indent="-342946" algn="l" defTabSz="457260" rtl="0" eaLnBrk="1" latinLnBrk="0" hangingPunct="1">
        <a:spcBef>
          <a:spcPct val="20000"/>
        </a:spcBef>
        <a:spcAft>
          <a:spcPts val="599"/>
        </a:spcAft>
        <a:buClr>
          <a:schemeClr val="tx2"/>
        </a:buClr>
        <a:buFont typeface="Wingdings 2" charset="2"/>
        <a:buChar char=""/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743050" indent="-285787" algn="l" defTabSz="457260" rtl="0" eaLnBrk="1" latinLnBrk="0" hangingPunct="1">
        <a:spcBef>
          <a:spcPct val="20000"/>
        </a:spcBef>
        <a:spcAft>
          <a:spcPts val="599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52" indent="-228631" algn="l" defTabSz="457260" rtl="0" eaLnBrk="1" latinLnBrk="0" hangingPunct="1">
        <a:spcBef>
          <a:spcPct val="20000"/>
        </a:spcBef>
        <a:spcAft>
          <a:spcPts val="599"/>
        </a:spcAft>
        <a:buClr>
          <a:schemeClr val="tx2"/>
        </a:buClr>
        <a:buFont typeface="Wingdings 2" charset="2"/>
        <a:buChar char=""/>
        <a:defRPr sz="1399" kern="1200">
          <a:solidFill>
            <a:schemeClr val="tx1"/>
          </a:solidFill>
          <a:latin typeface="+mn-lt"/>
          <a:ea typeface="+mn-ea"/>
          <a:cs typeface="+mn-cs"/>
        </a:defRPr>
      </a:lvl3pPr>
      <a:lvl4pPr marL="1600415" indent="-228631" algn="l" defTabSz="457260" rtl="0" eaLnBrk="1" latinLnBrk="0" hangingPunct="1">
        <a:spcBef>
          <a:spcPct val="20000"/>
        </a:spcBef>
        <a:spcAft>
          <a:spcPts val="599"/>
        </a:spcAft>
        <a:buClr>
          <a:schemeClr val="tx2"/>
        </a:buClr>
        <a:buFont typeface="Wingdings 2" charset="2"/>
        <a:buChar char=""/>
        <a:defRPr sz="12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675" indent="-228631" algn="l" defTabSz="457260" rtl="0" eaLnBrk="1" latinLnBrk="0" hangingPunct="1">
        <a:spcBef>
          <a:spcPct val="20000"/>
        </a:spcBef>
        <a:spcAft>
          <a:spcPts val="599"/>
        </a:spcAft>
        <a:buClr>
          <a:schemeClr val="tx2"/>
        </a:buClr>
        <a:buFont typeface="Wingdings 2" charset="2"/>
        <a:buChar char=""/>
        <a:defRPr sz="12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935" indent="-228631" algn="l" defTabSz="457260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2198" indent="-228631" algn="l" defTabSz="457260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458" indent="-228631" algn="l" defTabSz="457260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721" indent="-228631" algn="l" defTabSz="457260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60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523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783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044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307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567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830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8090" algn="l" defTabSz="457260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09443" y="404664"/>
            <a:ext cx="7667013" cy="504058"/>
          </a:xfrm>
        </p:spPr>
        <p:txBody>
          <a:bodyPr/>
          <a:lstStyle/>
          <a:p>
            <a:pPr algn="ctr"/>
            <a:r>
              <a:rPr lang="ru-RU" sz="2800" b="1" dirty="0">
                <a:latin typeface="Gungsuh" pitchFamily="18" charset="-127"/>
                <a:ea typeface="Gungsuh" pitchFamily="18" charset="-127"/>
              </a:rPr>
              <a:t>История елочных </a:t>
            </a:r>
            <a:r>
              <a:rPr lang="ru-RU" sz="2800" b="1" dirty="0" smtClean="0">
                <a:latin typeface="Gungsuh" pitchFamily="18" charset="-127"/>
                <a:ea typeface="Gungsuh" pitchFamily="18" charset="-127"/>
              </a:rPr>
              <a:t>игрушек</a:t>
            </a:r>
            <a:br>
              <a:rPr lang="ru-RU" sz="2800" b="1" dirty="0" smtClean="0">
                <a:latin typeface="Gungsuh" pitchFamily="18" charset="-127"/>
                <a:ea typeface="Gungsuh" pitchFamily="18" charset="-127"/>
              </a:rPr>
            </a:br>
            <a:endParaRPr lang="ru-RU" sz="2800" b="1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2863354" cy="286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345" y="3911200"/>
            <a:ext cx="2808465" cy="28084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5-конечная звезда 8"/>
          <p:cNvSpPr/>
          <p:nvPr/>
        </p:nvSpPr>
        <p:spPr>
          <a:xfrm>
            <a:off x="166028" y="2393128"/>
            <a:ext cx="914400" cy="914400"/>
          </a:xfrm>
          <a:prstGeom prst="star5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sp>
        <p:nvSpPr>
          <p:cNvPr id="12" name="4-конечная звезда 11"/>
          <p:cNvSpPr/>
          <p:nvPr/>
        </p:nvSpPr>
        <p:spPr>
          <a:xfrm>
            <a:off x="4067945" y="4174152"/>
            <a:ext cx="914400" cy="914400"/>
          </a:xfrm>
          <a:prstGeom prst="star4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sp>
        <p:nvSpPr>
          <p:cNvPr id="13" name="4-конечная звезда 12"/>
          <p:cNvSpPr/>
          <p:nvPr/>
        </p:nvSpPr>
        <p:spPr>
          <a:xfrm>
            <a:off x="249022" y="188641"/>
            <a:ext cx="914400" cy="914400"/>
          </a:xfrm>
          <a:prstGeom prst="star4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pic>
        <p:nvPicPr>
          <p:cNvPr id="14" name="Picture 4" descr="1261241660_f_1101339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9" y="4205108"/>
            <a:ext cx="2569049" cy="2310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675c3e455e4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8851" y="1555323"/>
            <a:ext cx="4316414" cy="223361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5-конечная звезда 1"/>
          <p:cNvSpPr/>
          <p:nvPr/>
        </p:nvSpPr>
        <p:spPr>
          <a:xfrm>
            <a:off x="3773180" y="5805265"/>
            <a:ext cx="914400" cy="914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sp>
        <p:nvSpPr>
          <p:cNvPr id="3" name="5-конечная звезда 2"/>
          <p:cNvSpPr/>
          <p:nvPr/>
        </p:nvSpPr>
        <p:spPr>
          <a:xfrm>
            <a:off x="3298467" y="5163917"/>
            <a:ext cx="457201" cy="566819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</p:spTree>
    <p:extLst>
      <p:ext uri="{BB962C8B-B14F-4D97-AF65-F5344CB8AC3E}">
        <p14:creationId xmlns="" xmlns:p14="http://schemas.microsoft.com/office/powerpoint/2010/main" val="19850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6" y="260647"/>
            <a:ext cx="8928993" cy="504056"/>
          </a:xfrm>
        </p:spPr>
        <p:txBody>
          <a:bodyPr>
            <a:noAutofit/>
          </a:bodyPr>
          <a:lstStyle/>
          <a:p>
            <a:r>
              <a:rPr lang="ru-RU" sz="2801" b="1" dirty="0"/>
              <a:t>Игрушки на сельскохозяйственную и сказочные темы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052737"/>
            <a:ext cx="3888432" cy="2448272"/>
          </a:xfrm>
        </p:spPr>
        <p:txBody>
          <a:bodyPr>
            <a:noAutofit/>
          </a:bodyPr>
          <a:lstStyle/>
          <a:p>
            <a:r>
              <a:rPr lang="ru-RU" sz="1801" b="1" dirty="0" smtClean="0"/>
              <a:t>Изготавливались игрушки в</a:t>
            </a:r>
            <a:r>
              <a:rPr lang="ru-RU" sz="1801" b="1" dirty="0"/>
              <a:t> виде фруктов, ягод и овощей (разумеется, несъедобных). Появились и сказочные персонажи: Айболит, Дед Мороз, Снегурочка, </a:t>
            </a:r>
            <a:r>
              <a:rPr lang="ru-RU" sz="1801" b="1" dirty="0" err="1"/>
              <a:t>Чиполлино</a:t>
            </a:r>
            <a:r>
              <a:rPr lang="ru-RU" sz="1801" b="1" dirty="0"/>
              <a:t>, различные звери: белочки, медведи, зайцы</a:t>
            </a:r>
            <a:endParaRPr lang="ru-RU" sz="1801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5" name="Picture 4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5" y="3143248"/>
            <a:ext cx="2863455" cy="3714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ЁЛОЧ ИГР СССР================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28670"/>
            <a:ext cx="3656903" cy="273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1228" b="11904"/>
          <a:stretch>
            <a:fillRect/>
          </a:stretch>
        </p:blipFill>
        <p:spPr>
          <a:xfrm>
            <a:off x="4500562" y="3857628"/>
            <a:ext cx="3938744" cy="285752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64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34556" cy="1243035"/>
          </a:xfrm>
        </p:spPr>
        <p:txBody>
          <a:bodyPr/>
          <a:lstStyle/>
          <a:p>
            <a:pPr algn="ctr"/>
            <a:r>
              <a:rPr lang="ru-RU" dirty="0"/>
              <a:t>В честь полетов в космос выпустили космонавтов, игрушечные спутники и ракеты.</a:t>
            </a:r>
            <a:r>
              <a:rPr lang="ru-RU" sz="4000" dirty="0"/>
              <a:t> </a:t>
            </a:r>
          </a:p>
        </p:txBody>
      </p:sp>
      <p:pic>
        <p:nvPicPr>
          <p:cNvPr id="265220" name="Picture 4" descr="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8926" y="1357298"/>
            <a:ext cx="2835634" cy="335758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5221" name="Picture 5" descr="138757--37771516-200-uc96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714488"/>
            <a:ext cx="2498605" cy="3286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5222" name="Picture 6" descr="138757--37771532-200-ufa4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2500298" cy="4249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5223" name="Picture 7" descr="80744343_67971527_9sdnl_5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927600"/>
            <a:ext cx="3022601" cy="193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3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79" cy="936104"/>
          </a:xfrm>
        </p:spPr>
        <p:txBody>
          <a:bodyPr/>
          <a:lstStyle/>
          <a:p>
            <a:r>
              <a:rPr lang="ru-RU" sz="2801" b="1" dirty="0"/>
              <a:t>Тогда же, в 50-х появилась мода на игрушки из стекляруса: бусы, композиции из стеклянных палочек </a:t>
            </a:r>
          </a:p>
        </p:txBody>
      </p:sp>
      <p:pic>
        <p:nvPicPr>
          <p:cNvPr id="4" name="Picture 5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3429024" cy="34750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979589"/>
            <a:ext cx="3717831" cy="29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 descr="33.jpg (640×480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071546"/>
            <a:ext cx="3690967" cy="2768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675c3e455e4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643446"/>
            <a:ext cx="4279585" cy="2214554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6362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esktop\елочные игрушки\дом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5908342" cy="528641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857884" y="857232"/>
            <a:ext cx="2633862" cy="4051437"/>
          </a:xfrm>
        </p:spPr>
        <p:txBody>
          <a:bodyPr/>
          <a:lstStyle/>
          <a:p>
            <a:r>
              <a:rPr lang="ru-RU" dirty="0" smtClean="0"/>
              <a:t>В 70-80е годы становятся популярными новогодние игрушки в виде шишек, колокольчиков и домиков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27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3" y="333377"/>
            <a:ext cx="8313770" cy="1462088"/>
          </a:xfrm>
        </p:spPr>
        <p:txBody>
          <a:bodyPr/>
          <a:lstStyle/>
          <a:p>
            <a:pPr algn="ctr"/>
            <a:r>
              <a:rPr lang="ru-RU" sz="4000" dirty="0"/>
              <a:t> </a:t>
            </a:r>
            <a:r>
              <a:rPr lang="ru-RU" dirty="0"/>
              <a:t>В семидесятые вместо непременной звезды появляются множество верхушек-пик </a:t>
            </a:r>
            <a:endParaRPr lang="ru-RU" sz="4000" dirty="0"/>
          </a:p>
        </p:txBody>
      </p:sp>
      <p:pic>
        <p:nvPicPr>
          <p:cNvPr id="264196" name="Picture 4" descr="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1714488"/>
            <a:ext cx="3071834" cy="462581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4199" name="Picture 7" descr="005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071678"/>
            <a:ext cx="3980066" cy="4086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27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7125112" cy="924475"/>
          </a:xfrm>
        </p:spPr>
        <p:txBody>
          <a:bodyPr/>
          <a:lstStyle/>
          <a:p>
            <a:pPr algn="ctr"/>
            <a:r>
              <a:rPr lang="ru-RU" sz="3601" dirty="0" smtClean="0"/>
              <a:t>Современная ёлочная игрушка</a:t>
            </a:r>
            <a:endParaRPr lang="ru-RU" sz="3601" dirty="0"/>
          </a:p>
        </p:txBody>
      </p:sp>
      <p:pic>
        <p:nvPicPr>
          <p:cNvPr id="266244" name="Picture 4" descr="138757--37771495-200-u7824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57232"/>
            <a:ext cx="3606794" cy="270381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45" name="Picture 5" descr="IMGP99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857364"/>
            <a:ext cx="2734944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47" name="Picture 7" descr="00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142984"/>
            <a:ext cx="2452706" cy="24527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48" name="Picture 8" descr="00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3538622" cy="26432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49" name="Picture 9" descr="0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143380"/>
            <a:ext cx="2098874" cy="2214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91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4" y="116632"/>
            <a:ext cx="7125112" cy="720081"/>
          </a:xfrm>
        </p:spPr>
        <p:txBody>
          <a:bodyPr/>
          <a:lstStyle/>
          <a:p>
            <a:r>
              <a:rPr lang="ru-RU" dirty="0" smtClean="0"/>
              <a:t>Елочная игрушка своими руками</a:t>
            </a:r>
            <a:endParaRPr lang="ru-RU" dirty="0"/>
          </a:p>
        </p:txBody>
      </p:sp>
      <p:pic>
        <p:nvPicPr>
          <p:cNvPr id="1026" name="Picture 2" descr="http://tutoriale.igorette.com/wp-content/uploads/2011/12/cum-sa-faci-stelute-din-hart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0" y="836713"/>
            <a:ext cx="2938296" cy="2203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razy-hand.ru/wp-content/gallery/shari/03da7_felt_christmas_ornaments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36713"/>
            <a:ext cx="2680772" cy="2271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h.files.7ja.ru/7ya-photo/2011/12/14/13238800381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071546"/>
            <a:ext cx="2414588" cy="321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елочные шары своими рукам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93" y="4005065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8-tub-ru.yandex.net/i?id=252540350-52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734" y="4005065"/>
            <a:ext cx="2333625" cy="2381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5-конечная звезда 2"/>
          <p:cNvSpPr/>
          <p:nvPr/>
        </p:nvSpPr>
        <p:spPr>
          <a:xfrm>
            <a:off x="3275855" y="836713"/>
            <a:ext cx="720081" cy="6317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4-конечная звезда 3"/>
          <p:cNvSpPr/>
          <p:nvPr/>
        </p:nvSpPr>
        <p:spPr>
          <a:xfrm>
            <a:off x="3851923" y="5733258"/>
            <a:ext cx="914400" cy="9144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sp>
        <p:nvSpPr>
          <p:cNvPr id="5" name="4-конечная звезда 4"/>
          <p:cNvSpPr/>
          <p:nvPr/>
        </p:nvSpPr>
        <p:spPr>
          <a:xfrm>
            <a:off x="734028" y="3138301"/>
            <a:ext cx="792089" cy="689806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1"/>
          </a:p>
        </p:txBody>
      </p:sp>
      <p:pic>
        <p:nvPicPr>
          <p:cNvPr id="11" name="Picture 10" descr="http://im4-tub-ru.yandex.net/i?id=401806263-30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714860"/>
            <a:ext cx="2357454" cy="2143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23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7866260" cy="665741"/>
          </a:xfrm>
        </p:spPr>
        <p:txBody>
          <a:bodyPr/>
          <a:lstStyle/>
          <a:p>
            <a:r>
              <a:rPr lang="ru-RU" dirty="0">
                <a:latin typeface="Arial Black" pitchFamily="34" charset="0"/>
              </a:rPr>
              <a:t>Когда же стали украшать елку новогодними шарами?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071546"/>
            <a:ext cx="6624737" cy="798357"/>
          </a:xfrm>
        </p:spPr>
        <p:txBody>
          <a:bodyPr>
            <a:normAutofit fontScale="92500" lnSpcReduction="20000"/>
          </a:bodyPr>
          <a:lstStyle/>
          <a:p>
            <a:r>
              <a:rPr lang="ru-RU" sz="2001" dirty="0">
                <a:latin typeface="Arial Black" pitchFamily="34" charset="0"/>
              </a:rPr>
              <a:t>первые елочные шарики были сделаны в 1848 году в местечке </a:t>
            </a:r>
            <a:r>
              <a:rPr lang="ru-RU" sz="2001" dirty="0" err="1">
                <a:latin typeface="Arial Black" pitchFamily="34" charset="0"/>
              </a:rPr>
              <a:t>Лауша</a:t>
            </a:r>
            <a:r>
              <a:rPr lang="ru-RU" sz="2001" dirty="0">
                <a:latin typeface="Arial Black" pitchFamily="34" charset="0"/>
              </a:rPr>
              <a:t> в Тюрингии (Германия). </a:t>
            </a:r>
          </a:p>
        </p:txBody>
      </p:sp>
      <p:pic>
        <p:nvPicPr>
          <p:cNvPr id="144388" name="Picture 4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615" y="1785926"/>
            <a:ext cx="4397386" cy="385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5" descr="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23602"/>
            <a:ext cx="4572000" cy="39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35991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7" y="332658"/>
            <a:ext cx="3202547" cy="936104"/>
          </a:xfrm>
        </p:spPr>
        <p:txBody>
          <a:bodyPr/>
          <a:lstStyle/>
          <a:p>
            <a:r>
              <a:rPr lang="ru-RU" b="1" dirty="0" smtClean="0"/>
              <a:t>Новый год во времена Петра </a:t>
            </a:r>
            <a:r>
              <a:rPr lang="en-US" b="1" dirty="0" smtClean="0"/>
              <a:t>I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556792"/>
            <a:ext cx="3734339" cy="374441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1" y="1412776"/>
            <a:ext cx="2891720" cy="453650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1600" dirty="0"/>
              <a:t>С 1700 года введен у нас новый год. Петр I желая согласить с прочими европейскими народами начало года, отменил счисление от сотворения мира, и постановил указами 1699 года  ввести летоисчисление от Рождества Христова, год с 1-го января и писать гражданскими числами. Повелевалось новый год начать повсюду торжественным молебном, с колокольным звоном, пушечною и ружейною </a:t>
            </a:r>
            <a:r>
              <a:rPr lang="ru-RU" sz="1600" dirty="0" err="1"/>
              <a:t>пальбою</a:t>
            </a:r>
            <a:r>
              <a:rPr lang="ru-RU" sz="1600" dirty="0"/>
              <a:t>, и чтобы все, с наступлением праздника, поздравляли друг друга; в Москве же готовились встретить его с особыми обрядами. Накануне нового года улицы посыпали ельником, а дома украшали зелеными ветвями.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8086" y="928670"/>
            <a:ext cx="5129690" cy="514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194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9" y="404662"/>
            <a:ext cx="8352927" cy="720081"/>
          </a:xfrm>
        </p:spPr>
        <p:txBody>
          <a:bodyPr>
            <a:noAutofit/>
          </a:bodyPr>
          <a:lstStyle/>
          <a:p>
            <a:r>
              <a:rPr lang="ru-RU" sz="2801" b="1" dirty="0">
                <a:solidFill>
                  <a:schemeClr val="tx1">
                    <a:lumMod val="65000"/>
                  </a:schemeClr>
                </a:solidFill>
              </a:rPr>
              <a:t>      </a:t>
            </a:r>
            <a:r>
              <a:rPr lang="ru-RU" sz="2801" b="1" dirty="0"/>
              <a:t>Как украшали елку в старину </a:t>
            </a:r>
            <a:br>
              <a:rPr lang="ru-RU" sz="2801" b="1" dirty="0"/>
            </a:br>
            <a:r>
              <a:rPr lang="ru-RU" sz="2801" b="1" dirty="0"/>
              <a:t>                   наши предки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1714488"/>
            <a:ext cx="3390647" cy="3888432"/>
          </a:xfrm>
        </p:spPr>
        <p:txBody>
          <a:bodyPr>
            <a:normAutofit/>
          </a:bodyPr>
          <a:lstStyle/>
          <a:p>
            <a:r>
              <a:rPr lang="ru-RU" sz="1801" dirty="0" smtClean="0"/>
              <a:t>Ёлку </a:t>
            </a:r>
            <a:r>
              <a:rPr lang="ru-RU" sz="1801" dirty="0" err="1" smtClean="0"/>
              <a:t>урашали</a:t>
            </a:r>
            <a:r>
              <a:rPr lang="ru-RU" sz="1801" dirty="0" smtClean="0"/>
              <a:t> яблоками; позолоченными орехами, сластями, фруктами</a:t>
            </a:r>
            <a:endParaRPr lang="ru-RU" dirty="0"/>
          </a:p>
        </p:txBody>
      </p:sp>
      <p:pic>
        <p:nvPicPr>
          <p:cNvPr id="8" name="Picture 2" descr="D:\мое видео\Incomplete1\щелкунчик.gif"/>
          <p:cNvPicPr>
            <a:picLocks noGrp="1" noChangeAspect="1" noChangeArrowheads="1" noCrop="1"/>
          </p:cNvPicPr>
          <p:nvPr>
            <p:ph type="pic" sz="quarter" idx="14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167" b="1167"/>
          <a:stretch>
            <a:fillRect/>
          </a:stretch>
        </p:blipFill>
        <p:spPr bwMode="auto">
          <a:xfrm>
            <a:off x="3000364" y="1142984"/>
            <a:ext cx="5929354" cy="550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3948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71670" y="285728"/>
            <a:ext cx="4000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Помимо стекла игрушки делали из картона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00100" y="714356"/>
            <a:ext cx="6357982" cy="592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1293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/>
            </a:r>
            <a:br>
              <a:rPr lang="ru-RU" sz="2400" b="1" dirty="0"/>
            </a:br>
            <a:endParaRPr lang="ru-RU" sz="2801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0"/>
            <a:ext cx="3168350" cy="5452088"/>
          </a:xfrm>
        </p:spPr>
        <p:txBody>
          <a:bodyPr>
            <a:normAutofit fontScale="92500" lnSpcReduction="10000"/>
          </a:bodyPr>
          <a:lstStyle/>
          <a:p>
            <a:pPr marL="0" lvl="8" indent="0" fontAlgn="base">
              <a:lnSpc>
                <a:spcPct val="90000"/>
              </a:lnSpc>
              <a:spcAft>
                <a:spcPct val="0"/>
              </a:spcAft>
              <a:buClr>
                <a:srgbClr val="00B0F0"/>
              </a:buClr>
              <a:buSzPct val="95000"/>
              <a:buNone/>
              <a:defRPr/>
            </a:pPr>
            <a:r>
              <a:rPr lang="ru-RU" sz="2001" b="1" dirty="0"/>
              <a:t>Но Новый год сделали советским праздником — соответственно, изменились и новогодние игрушки. Фигурки детей, клоунов, балерин, птиц, животных, фруктов и овощей, конечно, остались. А вместо ангелов появились пионеры, буденовцы, красноармейцы, женщины в красных косынках. Эра воздухоплавания отразилась на елках игрушками-дирижаблями с надписью «СССР», самолетиками, парашютами с крошечными парашютистами.</a:t>
            </a:r>
          </a:p>
        </p:txBody>
      </p:sp>
      <p:pic>
        <p:nvPicPr>
          <p:cNvPr id="7" name="Содержимое 4" descr="http://www.openspace.ru/m/photo/2008/12/26/9sdnl_500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571480"/>
            <a:ext cx="3603464" cy="300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 descr="ЁЛОЧНЫЕ ИГРУШКИ СССР!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90" y="3757753"/>
            <a:ext cx="2635210" cy="31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5" descr="ЁЛОЧНЫЕ ИГРУШКИ СССР!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57166"/>
            <a:ext cx="190101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Documents and Settings\User01\Мои документы\Мои рисунки\ссср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154932"/>
            <a:ext cx="3786214" cy="270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1181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125112" cy="924475"/>
          </a:xfrm>
        </p:spPr>
        <p:txBody>
          <a:bodyPr/>
          <a:lstStyle/>
          <a:p>
            <a:r>
              <a:rPr lang="ru-RU" dirty="0" smtClean="0"/>
              <a:t>Военная новогодняя игрушка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img.beta.rian.ru/images/20233/84/202338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857232"/>
            <a:ext cx="3873329" cy="27146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00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3729" y="214290"/>
            <a:ext cx="3820271" cy="25458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956" y="3010297"/>
            <a:ext cx="4850044" cy="384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00034" y="3300727"/>
            <a:ext cx="3148029" cy="35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608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060848"/>
            <a:ext cx="4752528" cy="36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80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7786742" cy="10001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Во время войны игрушки было не купить, поэтому изготавливали их из бросового материала. Особенно популярны были шары из перегоревших лампочек.</a:t>
            </a:r>
            <a:endParaRPr lang="ru-RU" sz="1600" dirty="0"/>
          </a:p>
        </p:txBody>
      </p:sp>
      <p:pic>
        <p:nvPicPr>
          <p:cNvPr id="6" name="Содержимое 4" descr="4898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1714488"/>
            <a:ext cx="7211456" cy="47863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08912" cy="924475"/>
          </a:xfrm>
        </p:spPr>
        <p:txBody>
          <a:bodyPr/>
          <a:lstStyle/>
          <a:p>
            <a:r>
              <a:rPr lang="ru-RU" dirty="0" smtClean="0"/>
              <a:t>Ватные игрушки делали до середины    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50-х годов</a:t>
            </a:r>
            <a:endParaRPr lang="ru-RU" dirty="0"/>
          </a:p>
        </p:txBody>
      </p:sp>
      <p:pic>
        <p:nvPicPr>
          <p:cNvPr id="4" name="Picture 6" descr="2d366205a6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00042"/>
            <a:ext cx="3834348" cy="2786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138757--38696967-200-u59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357562"/>
            <a:ext cx="2456821" cy="3275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138757--38696941-200-u192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357538"/>
            <a:ext cx="2625348" cy="3500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138757--38696943-200-uf876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357298"/>
            <a:ext cx="2625348" cy="3500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09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447</TotalTime>
  <Words>256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Winter</vt:lpstr>
      <vt:lpstr>История елочных игрушек </vt:lpstr>
      <vt:lpstr>Когда же стали украшать елку новогодними шарами? </vt:lpstr>
      <vt:lpstr>Новый год во времена Петра I</vt:lpstr>
      <vt:lpstr>      Как украшали елку в старину                     наши предки</vt:lpstr>
      <vt:lpstr>Слайд 5</vt:lpstr>
      <vt:lpstr> </vt:lpstr>
      <vt:lpstr>Военная новогодняя игрушка</vt:lpstr>
      <vt:lpstr>Слайд 8</vt:lpstr>
      <vt:lpstr>Ватные игрушки делали до середины                                                                     50-х годов</vt:lpstr>
      <vt:lpstr>Игрушки на сельскохозяйственную и сказочные темы</vt:lpstr>
      <vt:lpstr>В честь полетов в космос выпустили космонавтов, игрушечные спутники и ракеты. </vt:lpstr>
      <vt:lpstr>Тогда же, в 50-х появилась мода на игрушки из стекляруса: бусы, композиции из стеклянных палочек </vt:lpstr>
      <vt:lpstr>Слайд 13</vt:lpstr>
      <vt:lpstr> В семидесятые вместо непременной звезды появляются множество верхушек-пик </vt:lpstr>
      <vt:lpstr>Современная ёлочная игрушка</vt:lpstr>
      <vt:lpstr>Елочная игрушка своими руками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Сашулькин</dc:creator>
  <cp:lastModifiedBy>User</cp:lastModifiedBy>
  <cp:revision>36</cp:revision>
  <dcterms:created xsi:type="dcterms:W3CDTF">2012-12-09T15:12:06Z</dcterms:created>
  <dcterms:modified xsi:type="dcterms:W3CDTF">2023-12-19T03:59:58Z</dcterms:modified>
</cp:coreProperties>
</file>