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7" r:id="rId3"/>
    <p:sldId id="282" r:id="rId4"/>
    <p:sldId id="273" r:id="rId5"/>
    <p:sldId id="261" r:id="rId6"/>
    <p:sldId id="283" r:id="rId7"/>
    <p:sldId id="276" r:id="rId8"/>
    <p:sldId id="284" r:id="rId9"/>
    <p:sldId id="266" r:id="rId10"/>
    <p:sldId id="275" r:id="rId11"/>
    <p:sldId id="286" r:id="rId12"/>
    <p:sldId id="264" r:id="rId13"/>
    <p:sldId id="272" r:id="rId14"/>
    <p:sldId id="277" r:id="rId15"/>
    <p:sldId id="290" r:id="rId16"/>
    <p:sldId id="287" r:id="rId17"/>
    <p:sldId id="288" r:id="rId18"/>
    <p:sldId id="292" r:id="rId19"/>
    <p:sldId id="293" r:id="rId20"/>
    <p:sldId id="289" r:id="rId21"/>
    <p:sldId id="265" r:id="rId22"/>
    <p:sldId id="278" r:id="rId23"/>
    <p:sldId id="268" r:id="rId24"/>
    <p:sldId id="295" r:id="rId25"/>
    <p:sldId id="270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0E74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307" autoAdjust="0"/>
  </p:normalViewPr>
  <p:slideViewPr>
    <p:cSldViewPr>
      <p:cViewPr varScale="1">
        <p:scale>
          <a:sx n="82" d="100"/>
          <a:sy n="82" d="100"/>
        </p:scale>
        <p:origin x="147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0E8A9-AE3C-4E1E-8E1E-17E3D827B50B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5749-009A-49E8-8EC2-4B9F6153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8.gif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8.gif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8.gif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br>
              <a:rPr lang="ru-RU" sz="3600" b="1" i="1" dirty="0">
                <a:solidFill>
                  <a:srgbClr val="7030A0"/>
                </a:solidFill>
                <a:cs typeface="Browallia New" pitchFamily="34" charset="-34"/>
              </a:rPr>
            </a:br>
            <a:r>
              <a:rPr lang="ru-RU" sz="53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 New" pitchFamily="34" charset="-34"/>
              </a:rPr>
              <a:t>Презентация проекта</a:t>
            </a:r>
            <a:br>
              <a:rPr lang="ru-RU" sz="53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 New" pitchFamily="34" charset="-34"/>
              </a:rPr>
            </a:br>
            <a:r>
              <a:rPr lang="ru-RU" sz="53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 New" pitchFamily="34" charset="-34"/>
              </a:rPr>
              <a:t>«МЕТЕОСТАНЦИЯ»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92325"/>
            <a:ext cx="7615262" cy="46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                </a:t>
            </a:r>
            <a:r>
              <a:rPr lang="ru-RU" b="1" i="1" dirty="0">
                <a:solidFill>
                  <a:srgbClr val="0070C0"/>
                </a:solidFill>
              </a:rPr>
              <a:t>М Б Д О У  </a:t>
            </a:r>
            <a:r>
              <a:rPr lang="ru-RU" sz="2200" b="1" i="1" dirty="0">
                <a:solidFill>
                  <a:srgbClr val="0070C0"/>
                </a:solidFill>
              </a:rPr>
              <a:t>Детский сад  </a:t>
            </a:r>
            <a:r>
              <a:rPr lang="ru-RU" b="1" i="1" dirty="0">
                <a:solidFill>
                  <a:srgbClr val="0070C0"/>
                </a:solidFill>
              </a:rPr>
              <a:t>№50/35</a:t>
            </a:r>
            <a:endParaRPr lang="ru-RU" sz="2600" b="1" i="1" dirty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ru-RU" sz="2400" i="1" dirty="0">
                <a:solidFill>
                  <a:srgbClr val="002060"/>
                </a:solidFill>
              </a:rPr>
              <a:t>        </a:t>
            </a:r>
          </a:p>
          <a:p>
            <a:pPr algn="r">
              <a:buNone/>
            </a:pPr>
            <a:endParaRPr lang="ru-RU" sz="2400" i="1" dirty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7030A0"/>
                </a:solidFill>
              </a:rPr>
              <a:t>Выполнила:           воспитатель высшей  квалификационной категории</a:t>
            </a:r>
          </a:p>
          <a:p>
            <a:pPr algn="r">
              <a:buNone/>
            </a:pPr>
            <a:r>
              <a:rPr lang="ru-RU" sz="2400" b="1" i="1" dirty="0">
                <a:solidFill>
                  <a:srgbClr val="7030A0"/>
                </a:solidFill>
              </a:rPr>
              <a:t>Мухина Светлана Анатольевна</a:t>
            </a:r>
          </a:p>
          <a:p>
            <a:pPr algn="r">
              <a:buNone/>
            </a:pPr>
            <a:r>
              <a:rPr lang="ru-RU" sz="2400" b="1" i="1" dirty="0">
                <a:solidFill>
                  <a:srgbClr val="7030A0"/>
                </a:solidFill>
              </a:rPr>
              <a:t>в соавторстве с </a:t>
            </a:r>
            <a:r>
              <a:rPr lang="ru-RU" sz="2400" b="1" i="1" dirty="0" err="1">
                <a:solidFill>
                  <a:srgbClr val="7030A0"/>
                </a:solidFill>
              </a:rPr>
              <a:t>Тахировой</a:t>
            </a:r>
            <a:r>
              <a:rPr lang="ru-RU" sz="2400" b="1" i="1" dirty="0">
                <a:solidFill>
                  <a:srgbClr val="7030A0"/>
                </a:solidFill>
              </a:rPr>
              <a:t> Г.Л. </a:t>
            </a:r>
          </a:p>
          <a:p>
            <a:pPr algn="ctr">
              <a:buNone/>
            </a:pPr>
            <a:endParaRPr lang="ru-RU" sz="2400" b="1" i="1" dirty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2400" b="1" i="1" dirty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2400" b="1" i="1" dirty="0">
                <a:solidFill>
                  <a:srgbClr val="7030A0"/>
                </a:solidFill>
              </a:rPr>
              <a:t>г. Красногорск         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142984"/>
            <a:ext cx="7786742" cy="1714512"/>
          </a:xfrm>
        </p:spPr>
        <p:txBody>
          <a:bodyPr>
            <a:noAutofit/>
          </a:bodyPr>
          <a:lstStyle/>
          <a:p>
            <a:br>
              <a:rPr lang="ru-RU" sz="3200" b="1" i="1" dirty="0">
                <a:solidFill>
                  <a:srgbClr val="7030A0"/>
                </a:solidFill>
              </a:rPr>
            </a:b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2800" b="1" i="1" dirty="0">
                <a:solidFill>
                  <a:srgbClr val="7030A0"/>
                </a:solidFill>
              </a:rPr>
              <a:t>строительство метеодомика и изготовление приборов </a:t>
            </a:r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>Для наблюдения за погодой были использованы традиционные приборы (компас, термометр) и приборы, изготовленные из подручного материала совместно с детьми и родителями (дождемер, гигрометр, ветряной рукав, барометр, солнечные часы). </a:t>
            </a:r>
            <a:br>
              <a:rPr lang="ru-RU" sz="2000" dirty="0"/>
            </a:br>
            <a:br>
              <a:rPr lang="ru-RU" sz="2000" dirty="0"/>
            </a:b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2214554"/>
            <a:ext cx="4429156" cy="71438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6905"/>
            <a:ext cx="321471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2000" dirty="0"/>
            </a:br>
            <a:endParaRPr lang="ru-RU" dirty="0"/>
          </a:p>
        </p:txBody>
      </p:sp>
      <p:pic>
        <p:nvPicPr>
          <p:cNvPr id="14338" name="Picture 2" descr="Основание игрового домика"/>
          <p:cNvPicPr>
            <a:picLocks noChangeAspect="1" noChangeArrowheads="1"/>
          </p:cNvPicPr>
          <p:nvPr/>
        </p:nvPicPr>
        <p:blipFill>
          <a:blip r:embed="rId3"/>
          <a:srcRect t="9062" r="15479" b="52968"/>
          <a:stretch>
            <a:fillRect/>
          </a:stretch>
        </p:blipFill>
        <p:spPr bwMode="auto">
          <a:xfrm rot="717144">
            <a:off x="5874887" y="3584586"/>
            <a:ext cx="3093623" cy="201859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4340" name="Picture 4" descr="Работа с деревом"/>
          <p:cNvPicPr>
            <a:picLocks noChangeAspect="1" noChangeArrowheads="1"/>
          </p:cNvPicPr>
          <p:nvPr/>
        </p:nvPicPr>
        <p:blipFill>
          <a:blip r:embed="rId4"/>
          <a:srcRect l="8743" t="25225" r="6788" b="9896"/>
          <a:stretch>
            <a:fillRect/>
          </a:stretch>
        </p:blipFill>
        <p:spPr bwMode="auto">
          <a:xfrm rot="20994849">
            <a:off x="128976" y="3450335"/>
            <a:ext cx="2843351" cy="1723894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2844" y="0"/>
            <a:ext cx="90011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все начиналось:</a:t>
            </a:r>
            <a:br>
              <a:rPr lang="ru-RU" sz="5400" b="1" i="1" dirty="0">
                <a:solidFill>
                  <a:srgbClr val="0070C0"/>
                </a:solidFill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14342" name="Picture 6" descr="Детская площадка своими руками фото пошаговая инструкция из дерева"/>
          <p:cNvPicPr>
            <a:picLocks noChangeAspect="1" noChangeArrowheads="1"/>
          </p:cNvPicPr>
          <p:nvPr/>
        </p:nvPicPr>
        <p:blipFill>
          <a:blip r:embed="rId5"/>
          <a:srcRect t="20245" r="21947" b="14095"/>
          <a:stretch>
            <a:fillRect/>
          </a:stretch>
        </p:blipFill>
        <p:spPr bwMode="auto">
          <a:xfrm>
            <a:off x="3357554" y="4143380"/>
            <a:ext cx="2071702" cy="235745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86742" cy="1643050"/>
          </a:xfrm>
        </p:spPr>
        <p:txBody>
          <a:bodyPr>
            <a:noAutofit/>
          </a:bodyPr>
          <a:lstStyle/>
          <a:p>
            <a:br>
              <a:rPr lang="ru-RU" sz="3200" b="1" i="1" dirty="0">
                <a:solidFill>
                  <a:srgbClr val="7030A0"/>
                </a:solidFill>
              </a:rPr>
            </a:b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Оборудование метеостанции</a:t>
            </a:r>
            <a:br>
              <a:rPr lang="ru-RU" sz="3200" b="1" i="1" dirty="0">
                <a:solidFill>
                  <a:srgbClr val="7030A0"/>
                </a:solidFill>
              </a:rPr>
            </a:b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2214554"/>
            <a:ext cx="4429156" cy="7143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Флюгер и ветряной рукав</a:t>
            </a:r>
            <a:endParaRPr lang="ru-RU" sz="28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  <a:p>
            <a:pPr>
              <a:buNone/>
            </a:pPr>
            <a:endParaRPr lang="ru-RU" sz="2000" i="1" dirty="0">
              <a:solidFill>
                <a:srgbClr val="6600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6905"/>
            <a:ext cx="321471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Высокий деревянный шест с флюгером и ветряным рукавом прикреплен на </a:t>
            </a:r>
            <a:r>
              <a:rPr lang="ru-RU" sz="2400" b="1" dirty="0" err="1">
                <a:solidFill>
                  <a:srgbClr val="7030A0"/>
                </a:solidFill>
              </a:rPr>
              <a:t>метеодомик</a:t>
            </a:r>
            <a:r>
              <a:rPr lang="ru-RU" sz="2400" b="1" dirty="0">
                <a:solidFill>
                  <a:srgbClr val="7030A0"/>
                </a:solidFill>
              </a:rPr>
              <a:t>.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Это приборы  служат для определения направления и силы ветра. </a:t>
            </a:r>
            <a:br>
              <a:rPr lang="ru-RU" sz="2400" b="1" dirty="0">
                <a:solidFill>
                  <a:srgbClr val="7030A0"/>
                </a:solidFill>
              </a:rPr>
            </a:br>
            <a:br>
              <a:rPr lang="ru-RU" sz="2000" dirty="0"/>
            </a:br>
            <a:endParaRPr lang="ru-RU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 r="13953" b="8038"/>
          <a:stretch>
            <a:fillRect/>
          </a:stretch>
        </p:blipFill>
        <p:spPr bwMode="auto">
          <a:xfrm>
            <a:off x="5072066" y="2143116"/>
            <a:ext cx="3571900" cy="4357718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r="13953" b="8038"/>
          <a:stretch>
            <a:fillRect/>
          </a:stretch>
        </p:blipFill>
        <p:spPr bwMode="auto">
          <a:xfrm>
            <a:off x="5019290" y="2213946"/>
            <a:ext cx="3571900" cy="4357718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 r="13953" b="8038"/>
          <a:stretch>
            <a:fillRect/>
          </a:stretch>
        </p:blipFill>
        <p:spPr bwMode="auto">
          <a:xfrm>
            <a:off x="5000628" y="2214554"/>
            <a:ext cx="3571900" cy="4357718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 r="13953" b="8038"/>
          <a:stretch>
            <a:fillRect/>
          </a:stretch>
        </p:blipFill>
        <p:spPr bwMode="auto">
          <a:xfrm>
            <a:off x="5000596" y="2213946"/>
            <a:ext cx="3571900" cy="4357718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Живой барометр</a:t>
            </a:r>
            <a:br>
              <a:rPr lang="ru-RU" sz="2200" dirty="0"/>
            </a:br>
            <a:r>
              <a:rPr lang="ru-RU" sz="2000" b="1" dirty="0">
                <a:solidFill>
                  <a:srgbClr val="7030A0"/>
                </a:solidFill>
              </a:rPr>
              <a:t>Охотники Сибири давно заметили, что ветви хвойных деревьев опускаются перед дождем или снегом и поднимаются перед ясной погодой. Эта способность сохраняется и у сухих еловых ветвей, что позволяет делать из них простейшие, долго работающие барометры.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6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643050"/>
            <a:ext cx="1714512" cy="1357322"/>
          </a:xfrm>
          <a:prstGeom prst="rect">
            <a:avLst/>
          </a:prstGeom>
          <a:noFill/>
        </p:spPr>
      </p:pic>
      <p:pic>
        <p:nvPicPr>
          <p:cNvPr id="7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928934"/>
            <a:ext cx="1199448" cy="10855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 l="2723" t="18831" r="28717" b="27598"/>
          <a:stretch>
            <a:fillRect/>
          </a:stretch>
        </p:blipFill>
        <p:spPr bwMode="auto">
          <a:xfrm rot="10800000">
            <a:off x="3071802" y="1928802"/>
            <a:ext cx="3286148" cy="192580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3571868" y="4071942"/>
            <a:ext cx="45720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Для определения влажности воздуха нам служит – подвешенная сосновая шишка.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 Этот прибор называется гигрометр. Если воздух сухой -  шишка раскрывается, если влажный – закрывается. 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Содержимое 4" descr="D:\рабочая\IMG_5773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4429132"/>
            <a:ext cx="2286016" cy="1714512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5643602" cy="6715148"/>
          </a:xfrm>
        </p:spPr>
        <p:txBody>
          <a:bodyPr>
            <a:noAutofit/>
          </a:bodyPr>
          <a:lstStyle/>
          <a:p>
            <a:pPr algn="l"/>
            <a:b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Солнечные часы</a:t>
            </a:r>
            <a:br>
              <a:rPr lang="ru-RU" sz="2800" dirty="0"/>
            </a:br>
            <a:r>
              <a:rPr lang="ru-RU" sz="2000" b="1" dirty="0">
                <a:solidFill>
                  <a:srgbClr val="7030A0"/>
                </a:solidFill>
              </a:rPr>
              <a:t>На крыше домика расположены солнечные часы - древнейшее приспособление для определения времени, они состоят из циферблата и стержня, тень которого, перемещаясь по циферблату вследствие движения солнца, показывает солнечное время .</a:t>
            </a:r>
            <a:br>
              <a:rPr lang="ru-RU" sz="2000" b="1" dirty="0">
                <a:solidFill>
                  <a:srgbClr val="7030A0"/>
                </a:solidFill>
              </a:rPr>
            </a:br>
            <a:br>
              <a:rPr lang="ru-RU" sz="1800" dirty="0">
                <a:solidFill>
                  <a:srgbClr val="002060"/>
                </a:solidFill>
              </a:rPr>
            </a:b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Дождемер</a:t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>На специальном кронштейне, прикрепленном неподвижно к домику, установлен детский дождемер. Он выполнен из пластиковой канистры, имеющей плоское дно и отрезанного из прозрачной пластиковой канистры «горлышка», которое, как обыкновенная лейка, установлен в измерительную емкость. Дождемер служит для измерения количества осадков.</a:t>
            </a:r>
            <a:br>
              <a:rPr lang="ru-RU" sz="2000" dirty="0">
                <a:solidFill>
                  <a:srgbClr val="002060"/>
                </a:solidFill>
              </a:rPr>
            </a:br>
            <a:br>
              <a:rPr lang="ru-RU" sz="1800" dirty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2086" r="40863" b="41651"/>
          <a:stretch>
            <a:fillRect/>
          </a:stretch>
        </p:blipFill>
        <p:spPr bwMode="auto">
          <a:xfrm rot="767387">
            <a:off x="5804262" y="225540"/>
            <a:ext cx="2348829" cy="2776547"/>
          </a:xfrm>
          <a:prstGeom prst="round2Same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/>
          <a:srcRect l="25581" t="31570" r="18178" b="32827"/>
          <a:stretch>
            <a:fillRect/>
          </a:stretch>
        </p:blipFill>
        <p:spPr bwMode="auto">
          <a:xfrm>
            <a:off x="5929322" y="3500438"/>
            <a:ext cx="2714644" cy="292895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500042"/>
            <a:ext cx="1714512" cy="1357322"/>
          </a:xfrm>
          <a:prstGeom prst="rect">
            <a:avLst/>
          </a:prstGeom>
          <a:noFill/>
        </p:spPr>
      </p:pic>
      <p:pic>
        <p:nvPicPr>
          <p:cNvPr id="7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3929066"/>
            <a:ext cx="1199448" cy="1085500"/>
          </a:xfrm>
          <a:prstGeom prst="rect">
            <a:avLst/>
          </a:prstGeom>
          <a:noFill/>
        </p:spPr>
      </p:pic>
      <p:pic>
        <p:nvPicPr>
          <p:cNvPr id="8" name="Рисунок 7" descr="Картинки по запросу дождемер своими руками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712" y="5605731"/>
            <a:ext cx="1167288" cy="125226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57686" cy="642918"/>
          </a:xfrm>
        </p:spPr>
        <p:txBody>
          <a:bodyPr>
            <a:noAutofit/>
          </a:bodyPr>
          <a:lstStyle/>
          <a:p>
            <a:pPr algn="l"/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           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      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Термометр</a:t>
            </a:r>
            <a:br>
              <a:rPr lang="ru-RU" sz="2800" b="1" dirty="0">
                <a:solidFill>
                  <a:srgbClr val="7030A0"/>
                </a:solidFill>
              </a:rPr>
            </a:br>
            <a:br>
              <a:rPr lang="ru-RU" sz="2000" dirty="0">
                <a:solidFill>
                  <a:srgbClr val="002060"/>
                </a:solidFill>
              </a:rPr>
            </a:br>
            <a:br>
              <a:rPr lang="ru-RU" sz="1800" dirty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43438" y="4429132"/>
            <a:ext cx="4214842" cy="219709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 </a:t>
            </a:r>
            <a:r>
              <a:rPr lang="ru-RU" sz="3500" b="1" dirty="0">
                <a:solidFill>
                  <a:srgbClr val="7030A0"/>
                </a:solidFill>
              </a:rPr>
              <a:t>Самодельные метеорологические приборы были изготовлены родителями детей старшей группы. Папы наших детей рассказали детям о том, какой прибор они изготовили  и для чего он служит.</a:t>
            </a:r>
          </a:p>
          <a:p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1904" t="33929" r="47619" b="19643"/>
          <a:stretch>
            <a:fillRect/>
          </a:stretch>
        </p:blipFill>
        <p:spPr bwMode="auto">
          <a:xfrm>
            <a:off x="5286380" y="714356"/>
            <a:ext cx="264320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20" y="571481"/>
            <a:ext cx="435771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Необходимая вещь на метеостанции это - термометр. Он позволяет детям при помощи воспитателя определять температуру окружающего воздуха и изучать такие понятия как «холодно», «тепло», «жарко» и т.д. </a:t>
            </a: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Один термометр повесили под крышей домика, чтобы определить температуру воздуха в тени, а другой – на стенке, под прямыми солнечными лучами, для определения температуры воздуха на солнце.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31751" name="Picture 7" descr="Снежинка с градусником векторы, стоковая векторная графика Снежинка с  градусником, рисунки | Depositphotos®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5143512"/>
            <a:ext cx="1500174" cy="1500198"/>
          </a:xfrm>
          <a:prstGeom prst="round2Same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Это наша лаборатория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Georgia" pitchFamily="18" charset="0"/>
              </a:rPr>
              <a:t>Для эффективности реализации проекта мы организовали свою лабораторию в группе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sz="2200" dirty="0">
                <a:solidFill>
                  <a:srgbClr val="FF0000"/>
                </a:solidFill>
                <a:latin typeface="+mn-lt"/>
              </a:rPr>
            </a:br>
            <a:br>
              <a:rPr lang="ru-RU" sz="2200" b="1" dirty="0">
                <a:solidFill>
                  <a:srgbClr val="002060"/>
                </a:solidFill>
                <a:latin typeface="+mn-lt"/>
              </a:rPr>
            </a:br>
            <a:br>
              <a:rPr lang="ru-RU" sz="2700" b="1" dirty="0">
                <a:solidFill>
                  <a:srgbClr val="002060"/>
                </a:solidFill>
                <a:latin typeface="+mn-lt"/>
              </a:rPr>
            </a:br>
            <a:endParaRPr lang="ru-RU" sz="27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500174"/>
            <a:ext cx="2143140" cy="2214578"/>
          </a:xfrm>
          <a:prstGeom prst="snip2Same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429108"/>
            <a:ext cx="3929090" cy="242889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7407" y="1571612"/>
            <a:ext cx="3076593" cy="2500330"/>
          </a:xfrm>
          <a:prstGeom prst="round2Same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571984"/>
            <a:ext cx="3786214" cy="22860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14282" y="1571612"/>
            <a:ext cx="3428992" cy="2539997"/>
          </a:xfrm>
          <a:prstGeom prst="round2Same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274638"/>
            <a:ext cx="8901146" cy="2225668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sz="2200" dirty="0">
                <a:solidFill>
                  <a:srgbClr val="002060"/>
                </a:solidFill>
              </a:rPr>
            </a:br>
            <a:br>
              <a:rPr lang="ru-RU" sz="2000" dirty="0"/>
            </a:br>
            <a:br>
              <a:rPr lang="ru-RU" sz="2200" dirty="0"/>
            </a:b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0" y="285728"/>
            <a:ext cx="8658196" cy="71438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dirty="0">
                <a:solidFill>
                  <a:srgbClr val="002060"/>
                </a:solidFill>
              </a:rPr>
              <a:t>      </a:t>
            </a:r>
            <a:r>
              <a:rPr lang="ru-RU" sz="1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опыты и эксперименты</a:t>
            </a:r>
            <a:r>
              <a:rPr lang="ru-RU" sz="12800" b="1" i="1" dirty="0">
                <a:solidFill>
                  <a:srgbClr val="7030A0"/>
                </a:solidFill>
              </a:rPr>
              <a:t> </a:t>
            </a:r>
          </a:p>
          <a:p>
            <a:pPr algn="r">
              <a:buNone/>
            </a:pPr>
            <a:endParaRPr lang="ru-RU" sz="2600" b="1" i="1" dirty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sz="2600" b="1" i="1" dirty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sz="2600" b="1" i="1" dirty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sz="2600" b="1" i="1" dirty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ru-RU" sz="7200" b="1" i="1" dirty="0">
                <a:solidFill>
                  <a:srgbClr val="7030A0"/>
                </a:solidFill>
              </a:rPr>
              <a:t>«Я и туча, и туман,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И ручей, и океан,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И летаю, и бегу,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И стеклянной быть могу.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(Вода.)</a:t>
            </a:r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sz="7200" b="1" dirty="0">
                <a:solidFill>
                  <a:srgbClr val="0070C0"/>
                </a:solidFill>
              </a:rPr>
              <a:t>       </a:t>
            </a:r>
            <a:r>
              <a:rPr lang="ru-RU" sz="11200" b="1" dirty="0">
                <a:solidFill>
                  <a:srgbClr val="0070C0"/>
                </a:solidFill>
              </a:rPr>
              <a:t>С водой</a:t>
            </a:r>
          </a:p>
          <a:p>
            <a:pPr>
              <a:buNone/>
            </a:pPr>
            <a:r>
              <a:rPr lang="ru-RU" sz="7200" b="1" i="1" dirty="0">
                <a:solidFill>
                  <a:srgbClr val="0070C0"/>
                </a:solidFill>
              </a:rPr>
              <a:t>      </a:t>
            </a:r>
            <a:r>
              <a:rPr lang="ru-RU" sz="7200" b="1" i="1" dirty="0">
                <a:solidFill>
                  <a:srgbClr val="7030A0"/>
                </a:solidFill>
              </a:rPr>
              <a:t>Это всё – эксперименты –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Интересные моменты!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Всё, всё, всё хотим узнать!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Нужно всё зарисовать!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Как наш опыт получился,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Сколько времени он длился?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Удивляемся всему:</a:t>
            </a:r>
            <a:br>
              <a:rPr lang="ru-RU" sz="7200" b="1" i="1" dirty="0">
                <a:solidFill>
                  <a:srgbClr val="7030A0"/>
                </a:solidFill>
              </a:rPr>
            </a:br>
            <a:r>
              <a:rPr lang="ru-RU" sz="7200" b="1" i="1" dirty="0">
                <a:solidFill>
                  <a:srgbClr val="7030A0"/>
                </a:solidFill>
              </a:rPr>
              <a:t>Как? Зачем? И почему?</a:t>
            </a:r>
            <a:r>
              <a:rPr lang="ru-RU" sz="9600" b="1" i="1" dirty="0">
                <a:solidFill>
                  <a:srgbClr val="7030A0"/>
                </a:solidFill>
              </a:rPr>
              <a:t>                                                                       </a:t>
            </a:r>
          </a:p>
        </p:txBody>
      </p:sp>
      <p:pic>
        <p:nvPicPr>
          <p:cNvPr id="10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714356"/>
            <a:ext cx="1153999" cy="1071570"/>
          </a:xfrm>
          <a:prstGeom prst="rect">
            <a:avLst/>
          </a:prstGeom>
          <a:noFill/>
        </p:spPr>
      </p:pic>
      <p:pic>
        <p:nvPicPr>
          <p:cNvPr id="11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857232"/>
            <a:ext cx="1285884" cy="1214446"/>
          </a:xfrm>
          <a:prstGeom prst="rect">
            <a:avLst/>
          </a:prstGeom>
          <a:noFill/>
        </p:spPr>
      </p:pic>
      <p:pic>
        <p:nvPicPr>
          <p:cNvPr id="3" name="Picture 2" descr="Конспект занятия по экспериментальной деятельности в старшей группе  Удивительные превращения воды&amp;quot; - дошкольное образование, уроки"/>
          <p:cNvPicPr>
            <a:picLocks noChangeAspect="1" noChangeArrowheads="1"/>
          </p:cNvPicPr>
          <p:nvPr/>
        </p:nvPicPr>
        <p:blipFill>
          <a:blip r:embed="rId5"/>
          <a:srcRect l="13889" t="14815"/>
          <a:stretch>
            <a:fillRect/>
          </a:stretch>
        </p:blipFill>
        <p:spPr bwMode="auto">
          <a:xfrm>
            <a:off x="3500430" y="4786322"/>
            <a:ext cx="2214578" cy="1643074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4822" name="Picture 6" descr="Экспериментирование в детском саду. Опыты с водой. - PDF Free Downloa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2285992"/>
            <a:ext cx="2405079" cy="1803809"/>
          </a:xfrm>
          <a:prstGeom prst="round2Diag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4824" name="Picture 8" descr="Конспект занятия «Опыты с водой» в подготовительной группе. Воспитателям  детских садов,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7"/>
          <a:srcRect l="1931" t="5148" r="17023" b="9903"/>
          <a:stretch>
            <a:fillRect/>
          </a:stretch>
        </p:blipFill>
        <p:spPr bwMode="auto">
          <a:xfrm>
            <a:off x="6500826" y="4071942"/>
            <a:ext cx="2454869" cy="1928826"/>
          </a:xfrm>
          <a:prstGeom prst="round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4826" name="Picture 10" descr="https://212d.ru/site_ds/files/83/images/672-fbe7d1a1395407970faa986e2c9ade5b.JPG"/>
          <p:cNvPicPr>
            <a:picLocks noChangeAspect="1" noChangeArrowheads="1"/>
          </p:cNvPicPr>
          <p:nvPr/>
        </p:nvPicPr>
        <p:blipFill>
          <a:blip r:embed="rId8" cstate="print"/>
          <a:srcRect t="18182"/>
          <a:stretch>
            <a:fillRect/>
          </a:stretch>
        </p:blipFill>
        <p:spPr bwMode="auto">
          <a:xfrm>
            <a:off x="285720" y="4929174"/>
            <a:ext cx="2857520" cy="1928826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sz="2200" dirty="0">
                <a:solidFill>
                  <a:srgbClr val="002060"/>
                </a:solidFill>
              </a:rPr>
            </a:br>
            <a:br>
              <a:rPr lang="ru-RU" sz="2000" dirty="0"/>
            </a:br>
            <a:br>
              <a:rPr lang="ru-RU" sz="2200" dirty="0"/>
            </a:b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0"/>
            <a:ext cx="8003232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>
                <a:solidFill>
                  <a:srgbClr val="002060"/>
                </a:solidFill>
              </a:rPr>
              <a:t>      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ОПЫТЫ С ВОЗДУХОМ:</a:t>
            </a:r>
            <a:endParaRPr lang="ru-RU" sz="18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1800" b="1" dirty="0">
                <a:solidFill>
                  <a:srgbClr val="7030A0"/>
                </a:solidFill>
              </a:rPr>
              <a:t>                                 которые нам доказывали, что воздух есть везде.</a:t>
            </a:r>
          </a:p>
          <a:p>
            <a:pPr>
              <a:buNone/>
            </a:pPr>
            <a:endParaRPr lang="ru-RU" sz="17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  <a:cs typeface="Times New Roman" panose="02020603050405020304" pitchFamily="18" charset="0"/>
              </a:rPr>
              <a:t>1.Опустим один конец трубочки в воду, </a:t>
            </a: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  <a:cs typeface="Times New Roman" panose="02020603050405020304" pitchFamily="18" charset="0"/>
              </a:rPr>
              <a:t>а в  другой подуем.</a:t>
            </a: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  <a:cs typeface="Times New Roman" panose="02020603050405020304" pitchFamily="18" charset="0"/>
              </a:rPr>
              <a:t> Что увидим? (Пузырьки воздуха)</a:t>
            </a:r>
          </a:p>
          <a:p>
            <a:pPr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2. Воздух нельзя </a:t>
            </a: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пощупать </a:t>
            </a: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пальцами,  </a:t>
            </a: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он очень легкий как пар!</a:t>
            </a: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Воздухом можно надуть </a:t>
            </a: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воздушный шарик!!!  </a:t>
            </a:r>
          </a:p>
          <a:p>
            <a:pPr algn="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</a:rPr>
              <a:t>3.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быстрее упадет?</a:t>
            </a: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Камушек упал быстрее, чем бумага. </a:t>
            </a: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бумаги опирается на воздух и   </a:t>
            </a:r>
          </a:p>
          <a:p>
            <a:pPr>
              <a:buNone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задерживается в падении!!!</a:t>
            </a:r>
            <a:r>
              <a:rPr lang="ru-RU" sz="1600" b="1" dirty="0">
                <a:solidFill>
                  <a:srgbClr val="7030A0"/>
                </a:solidFill>
              </a:rPr>
              <a:t>                                                                         </a:t>
            </a:r>
          </a:p>
          <a:p>
            <a:pPr>
              <a:buNone/>
            </a:pPr>
            <a:endParaRPr lang="ru-RU" sz="17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10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90001" y="0"/>
            <a:ext cx="1153999" cy="1071570"/>
          </a:xfrm>
          <a:prstGeom prst="rect">
            <a:avLst/>
          </a:prstGeom>
          <a:noFill/>
        </p:spPr>
      </p:pic>
      <p:pic>
        <p:nvPicPr>
          <p:cNvPr id="11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0"/>
            <a:ext cx="1285884" cy="1214446"/>
          </a:xfrm>
          <a:prstGeom prst="rect">
            <a:avLst/>
          </a:prstGeom>
          <a:noFill/>
        </p:spPr>
      </p:pic>
      <p:pic>
        <p:nvPicPr>
          <p:cNvPr id="35842" name="Picture 2" descr="Конспект занятия по окружающему миру в старшей группе опыты и эксперименты с воздухом «Воздух вокруг нас»"/>
          <p:cNvPicPr>
            <a:picLocks noChangeAspect="1" noChangeArrowheads="1"/>
          </p:cNvPicPr>
          <p:nvPr/>
        </p:nvPicPr>
        <p:blipFill>
          <a:blip r:embed="rId5"/>
          <a:srcRect l="4950" t="7441" r="20801" b="33027"/>
          <a:stretch>
            <a:fillRect/>
          </a:stretch>
        </p:blipFill>
        <p:spPr bwMode="auto">
          <a:xfrm>
            <a:off x="4142137" y="1071570"/>
            <a:ext cx="3384376" cy="1805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2562862"/>
            <a:ext cx="3590056" cy="2392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t="6452" r="25000"/>
          <a:stretch>
            <a:fillRect/>
          </a:stretch>
        </p:blipFill>
        <p:spPr>
          <a:xfrm>
            <a:off x="4452528" y="4625571"/>
            <a:ext cx="3168352" cy="2297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sz="2200" dirty="0">
                <a:solidFill>
                  <a:srgbClr val="002060"/>
                </a:solidFill>
              </a:rPr>
            </a:br>
            <a:br>
              <a:rPr lang="ru-RU" sz="2000" dirty="0"/>
            </a:br>
            <a:br>
              <a:rPr lang="ru-RU" sz="2200" dirty="0"/>
            </a:b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>
                <a:solidFill>
                  <a:srgbClr val="002060"/>
                </a:solidFill>
              </a:rPr>
              <a:t>      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РУЧНОЙ ТРУД:</a:t>
            </a:r>
            <a:endParaRPr lang="ru-RU" sz="18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1800" b="1" dirty="0">
                <a:solidFill>
                  <a:srgbClr val="7030A0"/>
                </a:solidFill>
              </a:rPr>
              <a:t>                                 </a:t>
            </a:r>
          </a:p>
          <a:p>
            <a:pPr>
              <a:buNone/>
            </a:pPr>
            <a:r>
              <a:rPr lang="ru-RU" sz="1700" b="1" dirty="0">
                <a:solidFill>
                  <a:srgbClr val="7030A0"/>
                </a:solidFill>
                <a:cs typeface="Times New Roman" panose="02020603050405020304" pitchFamily="18" charset="0"/>
              </a:rPr>
              <a:t>                                                    </a:t>
            </a:r>
            <a:r>
              <a:rPr lang="ru-RU" sz="2400" b="1" dirty="0">
                <a:solidFill>
                  <a:srgbClr val="7030A0"/>
                </a:solidFill>
                <a:cs typeface="Times New Roman" panose="02020603050405020304" pitchFamily="18" charset="0"/>
              </a:rPr>
              <a:t>Изготовление вертушек </a:t>
            </a:r>
          </a:p>
          <a:p>
            <a:pPr>
              <a:buNone/>
            </a:pPr>
            <a:r>
              <a:rPr lang="ru-RU" sz="2400" b="1" dirty="0">
                <a:solidFill>
                  <a:srgbClr val="7030A0"/>
                </a:solidFill>
                <a:cs typeface="Times New Roman" panose="02020603050405020304" pitchFamily="18" charset="0"/>
              </a:rPr>
              <a:t>                      </a:t>
            </a:r>
            <a:r>
              <a:rPr lang="ru-RU" sz="2400" b="1" dirty="0">
                <a:solidFill>
                  <a:srgbClr val="7030A0"/>
                </a:solidFill>
              </a:rPr>
              <a:t>Цель: формировать представление о вертушке.</a:t>
            </a:r>
            <a:endParaRPr lang="ru-RU" sz="24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4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 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7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10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90001" y="0"/>
            <a:ext cx="1153999" cy="1071570"/>
          </a:xfrm>
          <a:prstGeom prst="rect">
            <a:avLst/>
          </a:prstGeom>
          <a:noFill/>
        </p:spPr>
      </p:pic>
      <p:pic>
        <p:nvPicPr>
          <p:cNvPr id="11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0"/>
            <a:ext cx="1285884" cy="1214446"/>
          </a:xfrm>
          <a:prstGeom prst="rect">
            <a:avLst/>
          </a:prstGeom>
          <a:noFill/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99" y="2060848"/>
            <a:ext cx="4352483" cy="2448272"/>
          </a:xfrm>
          <a:prstGeom prst="round2Same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05064"/>
            <a:ext cx="4735016" cy="2663447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sz="2200" dirty="0">
                <a:solidFill>
                  <a:srgbClr val="002060"/>
                </a:solidFill>
              </a:rPr>
            </a:br>
            <a:br>
              <a:rPr lang="ru-RU" sz="2000" dirty="0"/>
            </a:br>
            <a:br>
              <a:rPr lang="ru-RU" sz="2200" dirty="0"/>
            </a:b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>
                <a:solidFill>
                  <a:srgbClr val="002060"/>
                </a:solidFill>
              </a:rPr>
              <a:t>      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РИСОВАНИЕ: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7030A0"/>
                </a:solidFill>
              </a:rPr>
              <a:t>Нетрадиционная техника рисования "</a:t>
            </a:r>
            <a:r>
              <a:rPr lang="ru-RU" sz="1800" b="1" dirty="0" err="1">
                <a:solidFill>
                  <a:srgbClr val="7030A0"/>
                </a:solidFill>
              </a:rPr>
              <a:t>Кляксография</a:t>
            </a:r>
            <a:r>
              <a:rPr lang="ru-RU" sz="1800" b="1" dirty="0">
                <a:solidFill>
                  <a:srgbClr val="7030A0"/>
                </a:solidFill>
              </a:rPr>
              <a:t>" 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7030A0"/>
                </a:solidFill>
              </a:rPr>
              <a:t>(выдувание трубочкой) - это очередное волшебство уроков рисования.</a:t>
            </a:r>
          </a:p>
          <a:p>
            <a:pPr>
              <a:buNone/>
            </a:pPr>
            <a:r>
              <a:rPr lang="ru-RU" sz="1800" b="1" dirty="0">
                <a:solidFill>
                  <a:srgbClr val="7030A0"/>
                </a:solidFill>
              </a:rPr>
              <a:t>                                 </a:t>
            </a:r>
          </a:p>
          <a:p>
            <a:pPr>
              <a:buNone/>
            </a:pPr>
            <a:r>
              <a:rPr lang="ru-RU" sz="1700" b="1" dirty="0">
                <a:solidFill>
                  <a:srgbClr val="7030A0"/>
                </a:solidFill>
                <a:cs typeface="Times New Roman" panose="02020603050405020304" pitchFamily="18" charset="0"/>
              </a:rPr>
              <a:t>                                                    </a:t>
            </a:r>
            <a:endParaRPr lang="ru-RU" sz="24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ru-RU" sz="1600" b="1" dirty="0">
                <a:solidFill>
                  <a:srgbClr val="7030A0"/>
                </a:solidFill>
              </a:rPr>
              <a:t> 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7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10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90001" y="0"/>
            <a:ext cx="1153999" cy="1071570"/>
          </a:xfrm>
          <a:prstGeom prst="rect">
            <a:avLst/>
          </a:prstGeom>
          <a:noFill/>
        </p:spPr>
      </p:pic>
      <p:pic>
        <p:nvPicPr>
          <p:cNvPr id="11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85884" cy="1214446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143380"/>
            <a:ext cx="4267967" cy="2400731"/>
          </a:xfrm>
          <a:prstGeom prst="round2Diag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896" y="4143380"/>
            <a:ext cx="4104456" cy="2308757"/>
          </a:xfrm>
          <a:prstGeom prst="round2Diag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www.maam.ru/upload/blogs/ed4b3952623eb28a5d24cf59adfb9246.jpg.jpg"/>
          <p:cNvPicPr>
            <a:picLocks noChangeAspect="1" noChangeArrowheads="1"/>
          </p:cNvPicPr>
          <p:nvPr/>
        </p:nvPicPr>
        <p:blipFill>
          <a:blip r:embed="rId7"/>
          <a:srcRect l="18818" t="7538" r="11290" b="20854"/>
          <a:stretch>
            <a:fillRect/>
          </a:stretch>
        </p:blipFill>
        <p:spPr bwMode="auto">
          <a:xfrm>
            <a:off x="5214942" y="1643050"/>
            <a:ext cx="3214710" cy="2181607"/>
          </a:xfrm>
          <a:prstGeom prst="round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8" name="Picture 4" descr="https://www.maam.ru/upload/blogs/e3acd45983d701e51416768aef43b1ab.jpg.jpg"/>
          <p:cNvPicPr>
            <a:picLocks noChangeAspect="1" noChangeArrowheads="1"/>
          </p:cNvPicPr>
          <p:nvPr/>
        </p:nvPicPr>
        <p:blipFill>
          <a:blip r:embed="rId8"/>
          <a:srcRect l="4039" t="7318" r="9785" b="6707"/>
          <a:stretch>
            <a:fillRect/>
          </a:stretch>
        </p:blipFill>
        <p:spPr bwMode="auto">
          <a:xfrm>
            <a:off x="1000100" y="1638584"/>
            <a:ext cx="3027748" cy="2223486"/>
          </a:xfrm>
          <a:prstGeom prst="round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561" y="584981"/>
            <a:ext cx="5518159" cy="5661248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 fontAlgn="base"/>
            <a:r>
              <a:rPr lang="ru-RU" sz="49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 ПРОЕКТА:</a:t>
            </a:r>
            <a:br>
              <a:rPr lang="ru-RU" sz="49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70C0"/>
                </a:solidFill>
              </a:rPr>
              <a:t>Вид проекта: </a:t>
            </a:r>
            <a:r>
              <a:rPr lang="ru-RU" sz="2700" b="1" dirty="0">
                <a:solidFill>
                  <a:srgbClr val="7030A0"/>
                </a:solidFill>
              </a:rPr>
              <a:t>информационно – исследовательский.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70C0"/>
                </a:solidFill>
              </a:rPr>
              <a:t>Возраст детей</a:t>
            </a:r>
            <a:r>
              <a:rPr lang="ru-RU" sz="3100" dirty="0">
                <a:solidFill>
                  <a:srgbClr val="002060"/>
                </a:solidFill>
              </a:rPr>
              <a:t>: </a:t>
            </a:r>
            <a:r>
              <a:rPr lang="ru-RU" sz="2600" b="1" dirty="0">
                <a:solidFill>
                  <a:srgbClr val="7030A0"/>
                </a:solidFill>
              </a:rPr>
              <a:t>старший дошкольный возраст.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70C0"/>
                </a:solidFill>
              </a:rPr>
              <a:t>Продолжительность проекта:  </a:t>
            </a:r>
            <a:r>
              <a:rPr lang="ru-RU" sz="2700" b="1" dirty="0">
                <a:solidFill>
                  <a:srgbClr val="7030A0"/>
                </a:solidFill>
              </a:rPr>
              <a:t>краткосрочный (2 месяца).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70C0"/>
                </a:solidFill>
              </a:rPr>
              <a:t>По количеству участников: </a:t>
            </a:r>
            <a:r>
              <a:rPr lang="ru-RU" sz="2700" b="1" dirty="0">
                <a:solidFill>
                  <a:srgbClr val="7030A0"/>
                </a:solidFill>
              </a:rPr>
              <a:t>групповой</a:t>
            </a:r>
            <a:br>
              <a:rPr lang="ru-RU" sz="3100" dirty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70C0"/>
                </a:solidFill>
              </a:rPr>
              <a:t>Форма представления:  </a:t>
            </a:r>
            <a:r>
              <a:rPr lang="ru-RU" sz="2700" b="1" dirty="0">
                <a:solidFill>
                  <a:srgbClr val="7030A0"/>
                </a:solidFill>
              </a:rPr>
              <a:t>презентация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85795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>
                <a:solidFill>
                  <a:srgbClr val="002060"/>
                </a:solidFill>
              </a:rPr>
            </a:br>
            <a:br>
              <a:rPr lang="ru-RU" sz="2000" dirty="0"/>
            </a:b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552487"/>
            <a:ext cx="2892384" cy="3856512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sz="2200" dirty="0">
                <a:solidFill>
                  <a:srgbClr val="002060"/>
                </a:solidFill>
              </a:rPr>
            </a:br>
            <a:br>
              <a:rPr lang="ru-RU" sz="2000" dirty="0"/>
            </a:br>
            <a:br>
              <a:rPr lang="ru-RU" sz="2200" dirty="0"/>
            </a:b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>
                <a:solidFill>
                  <a:srgbClr val="002060"/>
                </a:solidFill>
              </a:rPr>
              <a:t>     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«Метеобюро»</a:t>
            </a:r>
          </a:p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  <a:ea typeface="Times New Roman"/>
              </a:rPr>
              <a:t>Цель игры: </a:t>
            </a:r>
            <a:r>
              <a:rPr lang="ru-RU" sz="2400" b="1" dirty="0">
                <a:solidFill>
                  <a:srgbClr val="7030A0"/>
                </a:solidFill>
                <a:ea typeface="Times New Roman"/>
              </a:rPr>
              <a:t>расширить знания детей о профессиях, связанных с исследованием погоды.</a:t>
            </a:r>
            <a:endParaRPr lang="ru-RU" sz="2400" b="1" dirty="0"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sz="1800" b="1" dirty="0">
                <a:solidFill>
                  <a:srgbClr val="7030A0"/>
                </a:solidFill>
              </a:rPr>
              <a:t>      Нашли информацию о метеостанциях и Гидрометцентрах в интернете.</a:t>
            </a:r>
          </a:p>
          <a:p>
            <a:pPr>
              <a:buNone/>
            </a:pPr>
            <a:r>
              <a:rPr lang="ru-RU" sz="1800" b="1" dirty="0">
                <a:solidFill>
                  <a:srgbClr val="7030A0"/>
                </a:solidFill>
              </a:rPr>
              <a:t>                           </a:t>
            </a:r>
          </a:p>
          <a:p>
            <a:pPr>
              <a:buNone/>
            </a:pPr>
            <a:endParaRPr lang="ru-RU" sz="17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sz="1700" b="1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10" name="Picture 4" descr="http://shkolapushnoj.edusite.ru/images/solnyish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15338" y="-76536"/>
            <a:ext cx="928662" cy="862329"/>
          </a:xfrm>
          <a:prstGeom prst="rect">
            <a:avLst/>
          </a:prstGeom>
          <a:noFill/>
        </p:spPr>
      </p:pic>
      <p:pic>
        <p:nvPicPr>
          <p:cNvPr id="11" name="Picture 6" descr="http://sunveter.ru/uploads/posts/2016-06/1465932478_dojd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0"/>
            <a:ext cx="689141" cy="650856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857364"/>
            <a:ext cx="3122528" cy="208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000240"/>
            <a:ext cx="3027186" cy="212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500570"/>
            <a:ext cx="3888432" cy="219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490" y="4355210"/>
            <a:ext cx="3237677" cy="219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71810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sz="2200" dirty="0">
                <a:solidFill>
                  <a:srgbClr val="002060"/>
                </a:solidFill>
              </a:rPr>
            </a:br>
            <a:br>
              <a:rPr lang="ru-RU" sz="2000" dirty="0"/>
            </a:br>
            <a:br>
              <a:rPr lang="ru-RU" sz="2200" dirty="0"/>
            </a:b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0" y="0"/>
            <a:ext cx="8929718" cy="3714752"/>
          </a:xfrm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4100" dirty="0"/>
              <a:t> </a:t>
            </a:r>
            <a:r>
              <a:rPr lang="ru-RU" sz="41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Открыли свое «Метеобюро»</a:t>
            </a:r>
            <a:endParaRPr lang="ru-RU" sz="2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buNone/>
            </a:pPr>
            <a:r>
              <a:rPr lang="ru-RU" sz="2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показания приборов фиксировали в дневнике погоды, где могли проследить и сделать свой метеопрогноз.</a:t>
            </a:r>
          </a:p>
          <a:p>
            <a:pPr algn="ctr">
              <a:buNone/>
            </a:pPr>
            <a:r>
              <a:rPr lang="ru-RU" sz="2600" b="1" dirty="0">
                <a:solidFill>
                  <a:srgbClr val="0070C0"/>
                </a:solidFill>
              </a:rPr>
              <a:t>Мы погоду наблюдаем</a:t>
            </a:r>
          </a:p>
          <a:p>
            <a:pPr algn="ctr">
              <a:buNone/>
            </a:pPr>
            <a:r>
              <a:rPr lang="ru-RU" sz="2600" b="1" dirty="0">
                <a:solidFill>
                  <a:srgbClr val="0070C0"/>
                </a:solidFill>
              </a:rPr>
              <a:t>В календаре природы отмечаем. </a:t>
            </a:r>
          </a:p>
          <a:p>
            <a:pPr>
              <a:buNone/>
            </a:pPr>
            <a:r>
              <a:rPr lang="en-US" sz="2600" b="1" dirty="0">
                <a:solidFill>
                  <a:srgbClr val="7030A0"/>
                </a:solidFill>
              </a:rPr>
              <a:t>      </a:t>
            </a:r>
            <a:endParaRPr lang="ru-RU" sz="2600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 l="11570" r="7439"/>
          <a:stretch>
            <a:fillRect/>
          </a:stretch>
        </p:blipFill>
        <p:spPr bwMode="auto">
          <a:xfrm rot="20971775">
            <a:off x="916647" y="4897530"/>
            <a:ext cx="2928958" cy="170855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/>
          <a:srcRect l="3571" t="2839" r="8928"/>
          <a:stretch>
            <a:fillRect/>
          </a:stretch>
        </p:blipFill>
        <p:spPr bwMode="auto">
          <a:xfrm rot="404797">
            <a:off x="5894063" y="3105347"/>
            <a:ext cx="3132271" cy="218782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Picture 2" descr="C:\Users\0\Desktop\9lO8Zrl2_H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5357802"/>
            <a:ext cx="2000264" cy="1500198"/>
          </a:xfrm>
          <a:prstGeom prst="round2Same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Picture 2" descr="C:\Users\0\Desktop\99tQDT5sUK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2928934"/>
            <a:ext cx="1875248" cy="2381239"/>
          </a:xfrm>
          <a:prstGeom prst="round2Diag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501618">
            <a:off x="265250" y="3086015"/>
            <a:ext cx="2240247" cy="2049919"/>
          </a:xfrm>
          <a:prstGeom prst="round2DiagRect">
            <a:avLst/>
          </a:prstGeom>
          <a:noFill/>
          <a:ln w="57150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rmAutofit fontScale="90000"/>
          </a:bodyPr>
          <a:lstStyle/>
          <a:p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Дидактические игры «Времена года» </a:t>
            </a:r>
            <a:br>
              <a:rPr lang="ru-RU" sz="28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с </a:t>
            </a:r>
            <a:r>
              <a:rPr lang="ru-RU" sz="24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использованием  </a:t>
            </a:r>
            <a:r>
              <a:rPr lang="ru-RU" sz="2400" b="1" dirty="0" err="1">
                <a:solidFill>
                  <a:srgbClr val="0070C0"/>
                </a:solidFill>
                <a:latin typeface="+mn-lt"/>
                <a:cs typeface="Times New Roman" pitchFamily="18" charset="0"/>
              </a:rPr>
              <a:t>мнемодорожки</a:t>
            </a:r>
            <a:r>
              <a:rPr lang="ru-RU" sz="24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 «Времена года»</a:t>
            </a:r>
            <a:br>
              <a:rPr lang="ru-RU" sz="24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ru-RU" sz="2200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200" b="1" dirty="0" err="1">
                <a:solidFill>
                  <a:srgbClr val="7030A0"/>
                </a:solidFill>
                <a:latin typeface="+mn-lt"/>
                <a:cs typeface="Times New Roman" pitchFamily="18" charset="0"/>
              </a:rPr>
              <a:t>Мнемодорожка</a:t>
            </a:r>
            <a:r>
              <a:rPr lang="ru-RU" sz="2200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 «Времена года» - способствует закреплению знаний о   сезонных изменениях в природе и составлению рассказа о временах года </a:t>
            </a:r>
            <a:br>
              <a:rPr lang="ru-RU" sz="2200" b="1" dirty="0">
                <a:solidFill>
                  <a:srgbClr val="0070C0"/>
                </a:solidFill>
                <a:latin typeface="+mn-lt"/>
              </a:rPr>
            </a:br>
            <a:br>
              <a:rPr lang="ru-RU" sz="2200" b="1" dirty="0">
                <a:solidFill>
                  <a:srgbClr val="002060"/>
                </a:solidFill>
                <a:latin typeface="+mn-lt"/>
              </a:rPr>
            </a:br>
            <a:br>
              <a:rPr lang="ru-RU" sz="2700" b="1" dirty="0">
                <a:solidFill>
                  <a:srgbClr val="002060"/>
                </a:solidFill>
                <a:latin typeface="+mn-lt"/>
              </a:rPr>
            </a:br>
            <a:endParaRPr lang="ru-RU" sz="27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" name="Picture 2" descr="C:\Users\0\Desktop\1U6RDUinS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572008"/>
            <a:ext cx="2500362" cy="1875272"/>
          </a:xfrm>
          <a:prstGeom prst="rect">
            <a:avLst/>
          </a:prstGeom>
          <a:noFill/>
        </p:spPr>
      </p:pic>
      <p:pic>
        <p:nvPicPr>
          <p:cNvPr id="11" name="Picture 2" descr="C:\Users\0\Desktop\sEthJGfQW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3143272" cy="2000288"/>
          </a:xfrm>
          <a:prstGeom prst="rect">
            <a:avLst/>
          </a:prstGeom>
          <a:noFill/>
        </p:spPr>
      </p:pic>
      <p:pic>
        <p:nvPicPr>
          <p:cNvPr id="12" name="Picture 2" descr="C:\Users\0\Desktop\MKO839gob1w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5" y="2071677"/>
            <a:ext cx="2500331" cy="1963627"/>
          </a:xfrm>
          <a:prstGeom prst="rect">
            <a:avLst/>
          </a:prstGeom>
          <a:noFill/>
        </p:spPr>
      </p:pic>
      <p:pic>
        <p:nvPicPr>
          <p:cNvPr id="13" name="Picture 2" descr="C:\Users\0\Desktop\zg6qmFCCzC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2000240"/>
            <a:ext cx="2643205" cy="1928826"/>
          </a:xfrm>
          <a:prstGeom prst="rect">
            <a:avLst/>
          </a:prstGeom>
          <a:noFill/>
        </p:spPr>
      </p:pic>
      <p:pic>
        <p:nvPicPr>
          <p:cNvPr id="19" name="Picture 2" descr="C:\Users\0\Desktop\r3ENbngqBAc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2071678"/>
            <a:ext cx="2286016" cy="1714512"/>
          </a:xfrm>
          <a:prstGeom prst="rect">
            <a:avLst/>
          </a:prstGeom>
          <a:noFill/>
        </p:spPr>
      </p:pic>
      <p:pic>
        <p:nvPicPr>
          <p:cNvPr id="20" name="Picture 2" descr="C:\Users\0\Desktop\I6bWJOvQZA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68" y="4643446"/>
            <a:ext cx="2428892" cy="1898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332"/>
            <a:ext cx="8229600" cy="1839908"/>
          </a:xfrm>
        </p:spPr>
        <p:txBody>
          <a:bodyPr>
            <a:normAutofit fontScale="90000"/>
          </a:bodyPr>
          <a:lstStyle/>
          <a:p>
            <a:br>
              <a:rPr lang="ru-RU" sz="2200" dirty="0">
                <a:solidFill>
                  <a:srgbClr val="FF0000"/>
                </a:solidFill>
                <a:latin typeface="+mn-lt"/>
              </a:rPr>
            </a:b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НАША БИБЛИОТЕКА</a:t>
            </a:r>
            <a:br>
              <a:rPr lang="ru-RU" sz="2200" b="1" dirty="0">
                <a:solidFill>
                  <a:srgbClr val="002060"/>
                </a:solidFill>
                <a:latin typeface="+mn-lt"/>
              </a:rPr>
            </a:br>
            <a:r>
              <a:rPr lang="ru-RU" sz="2200" b="1" dirty="0">
                <a:solidFill>
                  <a:srgbClr val="7030A0"/>
                </a:solidFill>
                <a:latin typeface="+mn-lt"/>
              </a:rPr>
              <a:t>У нас на полках много книг.</a:t>
            </a:r>
            <a:br>
              <a:rPr lang="ru-RU" sz="2200" b="1" dirty="0">
                <a:solidFill>
                  <a:srgbClr val="7030A0"/>
                </a:solidFill>
                <a:latin typeface="+mn-lt"/>
              </a:rPr>
            </a:br>
            <a:r>
              <a:rPr lang="ru-RU" sz="2200" b="1" dirty="0">
                <a:solidFill>
                  <a:srgbClr val="7030A0"/>
                </a:solidFill>
                <a:latin typeface="+mn-lt"/>
              </a:rPr>
              <a:t>Они ведут нас в мир природы.</a:t>
            </a:r>
            <a:br>
              <a:rPr lang="ru-RU" sz="2200" b="1" dirty="0">
                <a:solidFill>
                  <a:srgbClr val="7030A0"/>
                </a:solidFill>
                <a:latin typeface="+mn-lt"/>
              </a:rPr>
            </a:br>
            <a:r>
              <a:rPr lang="ru-RU" sz="2200" b="1" dirty="0">
                <a:solidFill>
                  <a:srgbClr val="7030A0"/>
                </a:solidFill>
                <a:latin typeface="+mn-lt"/>
              </a:rPr>
              <a:t>Откроем каждую из них –</a:t>
            </a:r>
            <a:br>
              <a:rPr lang="ru-RU" sz="2200" b="1" dirty="0">
                <a:solidFill>
                  <a:srgbClr val="7030A0"/>
                </a:solidFill>
                <a:latin typeface="+mn-lt"/>
              </a:rPr>
            </a:br>
            <a:r>
              <a:rPr lang="ru-RU" sz="2200" b="1" dirty="0">
                <a:solidFill>
                  <a:srgbClr val="7030A0"/>
                </a:solidFill>
                <a:latin typeface="+mn-lt"/>
              </a:rPr>
              <a:t>Зверюшки, травы и погода.</a:t>
            </a:r>
            <a:br>
              <a:rPr lang="ru-RU" sz="2700" b="1" dirty="0">
                <a:solidFill>
                  <a:srgbClr val="7030A0"/>
                </a:solidFill>
                <a:latin typeface="+mn-lt"/>
              </a:rPr>
            </a:br>
            <a:endParaRPr lang="ru-RU" sz="2700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2000240"/>
            <a:ext cx="8115328" cy="41259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71678"/>
            <a:ext cx="4291007" cy="214314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500570"/>
            <a:ext cx="4214842" cy="21431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24" y="2035947"/>
            <a:ext cx="3643338" cy="228601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6591" y="4545420"/>
            <a:ext cx="3500463" cy="214312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472518" cy="5286412"/>
          </a:xfrm>
        </p:spPr>
        <p:txBody>
          <a:bodyPr/>
          <a:lstStyle/>
          <a:p>
            <a:pPr algn="ct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5D608C0-112B-4F40-B265-AED9FFD51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0" y="0"/>
            <a:ext cx="910354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740506-F008-46DF-965F-CFD3767C5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918" y="2972023"/>
            <a:ext cx="3718882" cy="36457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CED892-E705-43CF-A917-7B255CCE6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41" y="2999406"/>
            <a:ext cx="4359018" cy="36457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246049-A0A4-4C9B-8D0D-44C98516A8C6}"/>
              </a:ext>
            </a:extLst>
          </p:cNvPr>
          <p:cNvSpPr txBox="1"/>
          <p:nvPr/>
        </p:nvSpPr>
        <p:spPr>
          <a:xfrm>
            <a:off x="755576" y="265844"/>
            <a:ext cx="7632848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результаты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7030A0"/>
                </a:solidFill>
              </a:rPr>
              <a:t>Таким образом, наши цели и задачи были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7030A0"/>
                </a:solidFill>
              </a:rPr>
              <a:t>реализованы с помощью  проектно- исследовательской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7030A0"/>
                </a:solidFill>
              </a:rPr>
              <a:t>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475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dirty="0"/>
              <a:t>     </a:t>
            </a:r>
            <a:r>
              <a:rPr lang="ru-RU" sz="3800" b="1" i="1" dirty="0">
                <a:solidFill>
                  <a:srgbClr val="7030A0"/>
                </a:solidFill>
              </a:rPr>
              <a:t>Наблюдения и исследовательская деятельность на метеостанции помогли детям получить естественнонаучные знания, проявляли любознательность, самостоятельно давали объяснения явлениям неживой природы. За время реализации проекта у детей значительно повысился уровень развития познавательной сферы, улучшились практические навыки пользования метеорологическими приборами и навыки фиксации результатов наблюдений.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759005"/>
            <a:ext cx="7776864" cy="2841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-387424"/>
            <a:ext cx="51125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89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>
                <a:solidFill>
                  <a:srgbClr val="0070C0"/>
                </a:solidFill>
              </a:rPr>
              <a:t>     </a:t>
            </a:r>
            <a:r>
              <a:rPr lang="ru-RU" sz="3600" b="1" i="1" dirty="0">
                <a:solidFill>
                  <a:srgbClr val="0070C0"/>
                </a:solidFill>
              </a:rPr>
              <a:t>1. </a:t>
            </a:r>
            <a:r>
              <a:rPr lang="ru-RU" sz="3600" b="1" i="1" dirty="0">
                <a:solidFill>
                  <a:srgbClr val="7030A0"/>
                </a:solidFill>
              </a:rPr>
              <a:t>Знакомый старшим дошкольникам процесс наблюдения за явлениями погоды можно сделать интересным, оборудовав на территории дошкольного учреждения метеорологическую станцию. </a:t>
            </a:r>
          </a:p>
          <a:p>
            <a:pPr>
              <a:buNone/>
            </a:pPr>
            <a:endParaRPr lang="ru-RU" sz="3600" b="1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i="1" dirty="0">
                <a:solidFill>
                  <a:srgbClr val="7030A0"/>
                </a:solidFill>
              </a:rPr>
              <a:t>     </a:t>
            </a:r>
            <a:r>
              <a:rPr lang="ru-RU" sz="3600" b="1" i="1" dirty="0">
                <a:solidFill>
                  <a:srgbClr val="0070C0"/>
                </a:solidFill>
              </a:rPr>
              <a:t>2. </a:t>
            </a:r>
            <a:r>
              <a:rPr lang="ru-RU" sz="3600" b="1" i="1" dirty="0">
                <a:solidFill>
                  <a:srgbClr val="7030A0"/>
                </a:solidFill>
              </a:rPr>
              <a:t>Занятия юных метеорологов, которые дети воспринимают как новую интересную ролевую игру, помогут познакомить их с метеорологическими приборами и способами их применения на практике.</a:t>
            </a:r>
          </a:p>
          <a:p>
            <a:pPr>
              <a:buNone/>
            </a:pPr>
            <a:endParaRPr lang="ru-RU" sz="3600" b="1" i="1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600" b="1" i="1" dirty="0">
                <a:solidFill>
                  <a:srgbClr val="7030A0"/>
                </a:solidFill>
              </a:rPr>
              <a:t>      </a:t>
            </a:r>
            <a:r>
              <a:rPr lang="ru-RU" sz="3600" b="1" i="1" dirty="0">
                <a:solidFill>
                  <a:srgbClr val="0070C0"/>
                </a:solidFill>
              </a:rPr>
              <a:t>3. </a:t>
            </a:r>
            <a:r>
              <a:rPr lang="ru-RU" sz="3600" b="1" i="1" dirty="0">
                <a:solidFill>
                  <a:srgbClr val="7030A0"/>
                </a:solidFill>
              </a:rPr>
              <a:t>У детей в ходе организованной деятельности будут развиваться умения выявлять проблему,  наблюдать,  проводить эксперименты, анализировать, обобщать.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972452" cy="5857916"/>
          </a:xfrm>
        </p:spPr>
        <p:txBody>
          <a:bodyPr>
            <a:normAutofit fontScale="90000"/>
          </a:bodyPr>
          <a:lstStyle/>
          <a:p>
            <a:r>
              <a:rPr lang="ru-RU" sz="6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</a:t>
            </a:r>
            <a:br>
              <a:rPr lang="ru-RU" sz="2400" b="1" i="1" dirty="0">
                <a:solidFill>
                  <a:srgbClr val="7030A0"/>
                </a:solidFill>
              </a:rPr>
            </a:br>
            <a:r>
              <a:rPr lang="ru-RU" dirty="0"/>
              <a:t> </a:t>
            </a:r>
            <a:r>
              <a:rPr lang="ru-RU" b="1" i="1" dirty="0">
                <a:solidFill>
                  <a:srgbClr val="7030A0"/>
                </a:solidFill>
              </a:rPr>
              <a:t>у дошкольников не сформированы знания о погоде, недостаточно условий для практики организации наблюдений за явлениями погоды с использованием измерительных приборов.</a:t>
            </a:r>
            <a:br>
              <a:rPr lang="ru-RU" b="1" dirty="0"/>
            </a:b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4000" dirty="0">
              <a:solidFill>
                <a:srgbClr val="002060"/>
              </a:solidFill>
            </a:endParaRPr>
          </a:p>
          <a:p>
            <a:r>
              <a:rPr lang="ru-RU" sz="4000" b="1" dirty="0">
                <a:solidFill>
                  <a:srgbClr val="7030A0"/>
                </a:solidFill>
              </a:rPr>
              <a:t>создание условий для познавательной и исследовательской деятельности старших дошкольников на участке;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формирование у дошкольников элементарных представлений о погоде, её предвестниках, способах прогнозирования и её значении в жизни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007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000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4000" dirty="0">
              <a:solidFill>
                <a:srgbClr val="002060"/>
              </a:solidFill>
            </a:endParaRPr>
          </a:p>
          <a:p>
            <a:r>
              <a:rPr lang="ru-RU" sz="9600" b="1" i="1" dirty="0">
                <a:solidFill>
                  <a:srgbClr val="7030A0"/>
                </a:solidFill>
              </a:rPr>
              <a:t> </a:t>
            </a:r>
            <a:r>
              <a:rPr lang="ru-RU" sz="9600" b="1" dirty="0">
                <a:solidFill>
                  <a:srgbClr val="7030A0"/>
                </a:solidFill>
              </a:rPr>
              <a:t>создание метеостанции на участке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 познакомить с профессией метеоролога;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 формировать представление о значении погоды в жизни человека, растительного и животного мира (народные приметы о погоде);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 познакомить детей с назначением метеорологической станции;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познакомить детей с приборами – помощниками: термометром, флюгером, дождемером, барометром, компасом,  ветряным рукавом;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 обучение детей снятию показаний приборов, сравнению их между собой;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формировать представления о четырех частях света.</a:t>
            </a:r>
          </a:p>
          <a:p>
            <a:r>
              <a:rPr lang="ru-RU" sz="9600" b="1" dirty="0">
                <a:solidFill>
                  <a:srgbClr val="7030A0"/>
                </a:solidFill>
              </a:rPr>
              <a:t>формировать и совершенствовать знания детей о экспериментальной деятельности с помощью пескотерапии, сказкотерапии.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ПЛАНИРУЕМЫЕ РЕЗУЛЬТАТЫ: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786346"/>
          </a:xfrm>
        </p:spPr>
        <p:txBody>
          <a:bodyPr>
            <a:normAutofit/>
          </a:bodyPr>
          <a:lstStyle/>
          <a:p>
            <a:pPr lvl="0" fontAlgn="base"/>
            <a:r>
              <a:rPr lang="ru-RU" b="1" i="1" dirty="0">
                <a:solidFill>
                  <a:srgbClr val="7030A0"/>
                </a:solidFill>
              </a:rPr>
              <a:t>развить умение работать с приборами, составлять прогноз погоды;</a:t>
            </a:r>
          </a:p>
          <a:p>
            <a:pPr lvl="0" fontAlgn="base"/>
            <a:r>
              <a:rPr lang="ru-RU" b="1" i="1" dirty="0">
                <a:solidFill>
                  <a:srgbClr val="7030A0"/>
                </a:solidFill>
              </a:rPr>
              <a:t>иметь простейшие представления о температуре воздуха, о давлении, о  направлении  и силы ветра, о частях света;</a:t>
            </a:r>
          </a:p>
          <a:p>
            <a:pPr lvl="0" fontAlgn="base"/>
            <a:r>
              <a:rPr lang="ru-RU" b="1" i="1" dirty="0">
                <a:solidFill>
                  <a:srgbClr val="7030A0"/>
                </a:solidFill>
              </a:rPr>
              <a:t>знать приметы, пословицы, поговорки о погоде;</a:t>
            </a:r>
          </a:p>
          <a:p>
            <a:pPr lvl="0" fontAlgn="base">
              <a:buNone/>
            </a:pPr>
            <a:endParaRPr lang="ru-RU" b="1" i="1" dirty="0">
              <a:solidFill>
                <a:srgbClr val="7030A0"/>
              </a:solidFill>
            </a:endParaRPr>
          </a:p>
          <a:p>
            <a:pPr lvl="0" fontAlgn="base">
              <a:buNone/>
            </a:pPr>
            <a:endParaRPr lang="ru-RU" b="1" i="1" dirty="0">
              <a:solidFill>
                <a:srgbClr val="7030A0"/>
              </a:solidFill>
            </a:endParaRPr>
          </a:p>
          <a:p>
            <a:pPr fontAlgn="base">
              <a:buNone/>
            </a:pPr>
            <a:endParaRPr lang="ru-RU" b="1" i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86800" cy="5500726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endParaRPr lang="ru-RU" b="1" i="1" dirty="0">
              <a:solidFill>
                <a:srgbClr val="7030A0"/>
              </a:solidFill>
            </a:endParaRPr>
          </a:p>
          <a:p>
            <a:pPr algn="ctr" fontAlgn="base">
              <a:buNone/>
            </a:pPr>
            <a:r>
              <a:rPr lang="ru-RU" sz="5100" b="1" u="sng" dirty="0">
                <a:solidFill>
                  <a:srgbClr val="0070C0"/>
                </a:solidFill>
              </a:rPr>
              <a:t>Подготовительный</a:t>
            </a:r>
            <a:endParaRPr lang="ru-RU" sz="5100" b="1" dirty="0">
              <a:solidFill>
                <a:srgbClr val="0070C0"/>
              </a:solidFill>
            </a:endParaRP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обозначение цели проекта;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постановка задачи данного проекта;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определение сроков проведения проекта;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составление плана работы над проектом.</a:t>
            </a:r>
          </a:p>
          <a:p>
            <a:pPr algn="ctr" fontAlgn="base">
              <a:buNone/>
            </a:pPr>
            <a:r>
              <a:rPr lang="ru-RU" sz="5100" b="1" u="sng" dirty="0">
                <a:solidFill>
                  <a:srgbClr val="0070C0"/>
                </a:solidFill>
              </a:rPr>
              <a:t>Основной</a:t>
            </a:r>
            <a:endParaRPr lang="ru-RU" sz="5100" b="1" dirty="0">
              <a:solidFill>
                <a:srgbClr val="0070C0"/>
              </a:solidFill>
            </a:endParaRP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изготовление приборов – помощников;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работа на метеостанции, с календарем природы и с дневником наблюдений;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проведение опытов и экспериментов с водой, воздухом; сюжетно- ролевая  игра «Метеобюро»; дидактическая игра «Прогноз погоды»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чтение художественной литературы, заучивание стихов, загадок;</a:t>
            </a: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просмотр презентации о народных приметах погоды.</a:t>
            </a:r>
            <a:endParaRPr lang="ru-RU" dirty="0">
              <a:solidFill>
                <a:srgbClr val="7030A0"/>
              </a:solidFill>
            </a:endParaRPr>
          </a:p>
          <a:p>
            <a:pPr algn="ctr" fontAlgn="base">
              <a:buNone/>
            </a:pPr>
            <a:r>
              <a:rPr lang="ru-RU" sz="5100" b="1" u="sng" dirty="0">
                <a:solidFill>
                  <a:srgbClr val="0070C0"/>
                </a:solidFill>
              </a:rPr>
              <a:t>Заключительный</a:t>
            </a:r>
            <a:endParaRPr lang="ru-RU" sz="5100" b="1" dirty="0">
              <a:solidFill>
                <a:srgbClr val="0070C0"/>
              </a:solidFill>
            </a:endParaRPr>
          </a:p>
          <a:p>
            <a:pPr lvl="0" fontAlgn="base"/>
            <a:r>
              <a:rPr lang="ru-RU" b="1" dirty="0">
                <a:solidFill>
                  <a:srgbClr val="7030A0"/>
                </a:solidFill>
              </a:rPr>
              <a:t>подготовка отчета с презентацией.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84976" cy="3024336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7030A0"/>
                </a:solidFill>
              </a:rPr>
            </a:br>
            <a:br>
              <a:rPr lang="ru-RU" b="1" dirty="0">
                <a:solidFill>
                  <a:srgbClr val="7030A0"/>
                </a:solidFill>
              </a:rPr>
            </a:br>
            <a:br>
              <a:rPr lang="ru-RU" b="1" dirty="0">
                <a:solidFill>
                  <a:srgbClr val="7030A0"/>
                </a:solidFill>
              </a:rPr>
            </a:br>
            <a:r>
              <a:rPr lang="ru-RU" sz="4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метеостанция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sz="3100" b="1" i="1" dirty="0">
                <a:solidFill>
                  <a:srgbClr val="7030A0"/>
                </a:solidFill>
              </a:rPr>
              <a:t>Для расширения исследовательской экспериментальной деятельности детей в детском образовательном учреждении оборудована 						  метеорологическая станция. 				С созданием метеостанции 						появилась возможность 				уйти от стереотипов в 					наблюдении на прогулке и 					погрузить детей в мир 					исследований и открытий, 					сделать выводы, основанные 				на наблюдениях и 								экспериментах.</a:t>
            </a:r>
            <a:br>
              <a:rPr lang="ru-RU" sz="1800" dirty="0">
                <a:solidFill>
                  <a:srgbClr val="002060"/>
                </a:solidFill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9512" y="2132856"/>
            <a:ext cx="3787847" cy="45259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1368</Words>
  <Application>Microsoft Office PowerPoint</Application>
  <PresentationFormat>Экран (4:3)</PresentationFormat>
  <Paragraphs>152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Georgia</vt:lpstr>
      <vt:lpstr>Times New Roman</vt:lpstr>
      <vt:lpstr>Тема Office</vt:lpstr>
      <vt:lpstr> Презентация проекта «МЕТЕОСТАНЦИЯ»</vt:lpstr>
      <vt:lpstr>      ПАСПОРТ  ПРОЕКТА:  Вид проекта: информационно – исследовательский. Возраст детей: старший дошкольный возраст. Продолжительность проекта:  краткосрочный (2 месяца). По количеству участников: групповой Форма представления:  презентация </vt:lpstr>
      <vt:lpstr>Актуальность проекта:</vt:lpstr>
      <vt:lpstr>ПРОБЛЕМА:  у дошкольников не сформированы знания о погоде, недостаточно условий для практики организации наблюдений за явлениями погоды с использованием измерительных приборов. </vt:lpstr>
      <vt:lpstr>Цели:</vt:lpstr>
      <vt:lpstr>ЗАДАЧИ:</vt:lpstr>
      <vt:lpstr>ПЛАНИРУЕМЫЕ РЕЗУЛЬТАТЫ: </vt:lpstr>
      <vt:lpstr>РЕАЛИЗАЦИЯ ПРОЕКТА:</vt:lpstr>
      <vt:lpstr>   Наша метеостанция Для расширения исследовательской экспериментальной деятельности детей в детском образовательном учреждении оборудована         метеорологическая станция.     С созданием метеостанции       появилась возможность     уйти от стереотипов в      наблюдении на прогулке и      погрузить детей в мир      исследований и открытий,      сделать выводы, основанные     на наблюдениях и         экспериментах. </vt:lpstr>
      <vt:lpstr>  строительство метеодомика и изготовление приборов  Для наблюдения за погодой были использованы традиционные приборы (компас, термометр) и приборы, изготовленные из подручного материала совместно с детьми и родителями (дождемер, гигрометр, ветряной рукав, барометр, солнечные часы).   </vt:lpstr>
      <vt:lpstr> Оборудование метеостанции </vt:lpstr>
      <vt:lpstr>Живой барометр Охотники Сибири давно заметили, что ветви хвойных деревьев опускаются перед дождем или снегом и поднимаются перед ясной погодой. Эта способность сохраняется и у сухих еловых ветвей, что позволяет делать из них простейшие, долго работающие барометры.</vt:lpstr>
      <vt:lpstr> Солнечные часы На крыше домика расположены солнечные часы - древнейшее приспособление для определения времени, они состоят из циферблата и стержня, тень которого, перемещаясь по циферблату вследствие движения солнца, показывает солнечное время .   Дождемер На специальном кронштейне, прикрепленном неподвижно к домику, установлен детский дождемер. Он выполнен из пластиковой канистры, имеющей плоское дно и отрезанного из прозрачной пластиковой канистры «горлышка», которое, как обыкновенная лейка, установлен в измерительную емкость. Дождемер служит для измерения количества осадков.  </vt:lpstr>
      <vt:lpstr>                          Термометр   </vt:lpstr>
      <vt:lpstr>   Это наша лаборатория Для эффективности реализации проекта мы организовали свою лабораторию в группе    </vt:lpstr>
      <vt:lpstr>    </vt:lpstr>
      <vt:lpstr>    </vt:lpstr>
      <vt:lpstr>    </vt:lpstr>
      <vt:lpstr>    </vt:lpstr>
      <vt:lpstr>    </vt:lpstr>
      <vt:lpstr>    </vt:lpstr>
      <vt:lpstr>    Дидактические игры «Времена года»  с использованием  мнемодорожки «Времена года»  Мнемодорожка «Времена года» - способствует закреплению знаний о   сезонных изменениях в природе и составлению рассказа о временах года    </vt:lpstr>
      <vt:lpstr> НАША БИБЛИОТЕКА У нас на полках много книг. Они ведут нас в мир природы. Откроем каждую из них – Зверюшки, травы и погода. </vt:lpstr>
      <vt:lpstr>Презентация PowerPoint</vt:lpstr>
      <vt:lpstr>Оценка результатов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подходы в познавательно-исследовательской деятельности детей старшего дошкольного возраста</dc:title>
  <dc:creator>Admin</dc:creator>
  <cp:lastModifiedBy>Пользователь</cp:lastModifiedBy>
  <cp:revision>90</cp:revision>
  <dcterms:created xsi:type="dcterms:W3CDTF">2019-02-20T08:12:25Z</dcterms:created>
  <dcterms:modified xsi:type="dcterms:W3CDTF">2024-01-08T14:56:45Z</dcterms:modified>
</cp:coreProperties>
</file>