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5" r:id="rId6"/>
    <p:sldId id="263" r:id="rId7"/>
    <p:sldId id="264" r:id="rId8"/>
    <p:sldId id="262" r:id="rId9"/>
    <p:sldId id="266" r:id="rId10"/>
    <p:sldId id="269" r:id="rId11"/>
    <p:sldId id="268" r:id="rId12"/>
    <p:sldId id="271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38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Было  мин</c:v>
                </c:pt>
                <c:pt idx="1">
                  <c:v>Стало мин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160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Было  мин</c:v>
                </c:pt>
                <c:pt idx="1">
                  <c:v>Стало мин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Было  мин</c:v>
                </c:pt>
                <c:pt idx="1">
                  <c:v>Стало мин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5270144"/>
        <c:axId val="155308800"/>
      </c:barChart>
      <c:catAx>
        <c:axId val="155270144"/>
        <c:scaling>
          <c:orientation val="minMax"/>
        </c:scaling>
        <c:delete val="0"/>
        <c:axPos val="b"/>
        <c:majorTickMark val="out"/>
        <c:minorTickMark val="none"/>
        <c:tickLblPos val="nextTo"/>
        <c:crossAx val="155308800"/>
        <c:crosses val="autoZero"/>
        <c:auto val="1"/>
        <c:lblAlgn val="ctr"/>
        <c:lblOffset val="100"/>
        <c:noMultiLvlLbl val="0"/>
      </c:catAx>
      <c:valAx>
        <c:axId val="155308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270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6696744" cy="1470025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Лин-проект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«Оптимизация оперативного взаимодействия учителя-логопеда с родителями по автоматизации звуков  у детей в домашних условиях».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15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79512"/>
          </a:xfrm>
        </p:spPr>
        <p:txBody>
          <a:bodyPr/>
          <a:lstStyle/>
          <a:p>
            <a:r>
              <a:rPr lang="ru-RU" sz="3600" dirty="0" smtClean="0"/>
              <a:t>2 этап  проекта (основной)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90789"/>
            <a:ext cx="8229600" cy="8206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Выполнения плана мероприятий всеми участниками проекта </a:t>
            </a:r>
          </a:p>
        </p:txBody>
      </p:sp>
      <p:pic>
        <p:nvPicPr>
          <p:cNvPr id="1026" name="Picture 2" descr="C:\Users\Светлана\Desktop\16794860392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49792" y="-13106400"/>
            <a:ext cx="5034193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лана\Desktop\16794860392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754" y="2411477"/>
            <a:ext cx="3273136" cy="245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лана\Desktop\16794860393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83918"/>
            <a:ext cx="3431071" cy="238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08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6914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/>
              <a:t>План мероприятий по устранению проблем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1598614"/>
              </p:ext>
            </p:extLst>
          </p:nvPr>
        </p:nvGraphicFramePr>
        <p:xfrm>
          <a:off x="827584" y="1332037"/>
          <a:ext cx="7560840" cy="4681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152"/>
                <a:gridCol w="3042268"/>
                <a:gridCol w="1660750"/>
                <a:gridCol w="2119670"/>
              </a:tblGrid>
              <a:tr h="452054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Наименований мероприятий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087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1.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Сбор информации по данному вопросу. Опрос родителей</a:t>
                      </a:r>
                      <a:endParaRPr lang="ru-RU" sz="1600" dirty="0" smtClean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11.09.2023 г.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Учитель-логопед</a:t>
                      </a:r>
                    </a:p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Ковылина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С.А.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9831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2.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Передача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фото-</a:t>
                      </a:r>
                      <a:r>
                        <a:rPr lang="ru-RU" sz="1600" baseline="0" dirty="0" err="1" smtClean="0">
                          <a:latin typeface="Georgia" panose="02040502050405020303" pitchFamily="18" charset="0"/>
                        </a:rPr>
                        <a:t>инфомации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через социальные сети  всем участникам проекта</a:t>
                      </a:r>
                      <a:endParaRPr lang="ru-RU" sz="1600" dirty="0" smtClean="0">
                        <a:latin typeface="Georgia" panose="02040502050405020303" pitchFamily="18" charset="0"/>
                      </a:endParaRPr>
                    </a:p>
                    <a:p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09.10.2023 г.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Учитель-логопед Стрельникова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О.С.</a:t>
                      </a:r>
                    </a:p>
                    <a:p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Потапенко Н.Ю.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5176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3.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Индивидуальное общение с родителем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 по выполнению рекомендаций логопеда через социальные сети</a:t>
                      </a:r>
                      <a:endParaRPr lang="ru-RU" sz="1600" dirty="0" smtClean="0">
                        <a:latin typeface="Georgia" panose="02040502050405020303" pitchFamily="18" charset="0"/>
                      </a:endParaRPr>
                    </a:p>
                    <a:p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 09.10.2023 по 07.2023 г. 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Учителя-логопеды</a:t>
                      </a:r>
                    </a:p>
                    <a:p>
                      <a:r>
                        <a:rPr lang="ru-RU" sz="1600" dirty="0" err="1" smtClean="0">
                          <a:latin typeface="Georgia" panose="02040502050405020303" pitchFamily="18" charset="0"/>
                        </a:rPr>
                        <a:t>Ковыина</a:t>
                      </a:r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 С.А.</a:t>
                      </a:r>
                    </a:p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Стрельникова О.С.</a:t>
                      </a:r>
                    </a:p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Гесс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Ж.А.</a:t>
                      </a:r>
                    </a:p>
                    <a:p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Солнцева Е.М.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400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1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430" y="476672"/>
            <a:ext cx="8229600" cy="979512"/>
          </a:xfrm>
        </p:spPr>
        <p:txBody>
          <a:bodyPr/>
          <a:lstStyle/>
          <a:p>
            <a:r>
              <a:rPr lang="ru-RU" sz="3600" dirty="0"/>
              <a:t>3</a:t>
            </a:r>
            <a:r>
              <a:rPr lang="ru-RU" sz="3600" dirty="0" smtClean="0"/>
              <a:t> этап  проекта (заключительный)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085184"/>
            <a:ext cx="8229600" cy="604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         </a:t>
            </a:r>
            <a:endParaRPr lang="ru-RU" b="1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2748" y="1728035"/>
            <a:ext cx="1782669" cy="31159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728035"/>
            <a:ext cx="1872208" cy="30943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5030" y="1566794"/>
            <a:ext cx="1728192" cy="31215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16820"/>
            <a:ext cx="7848872" cy="61947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/>
              <a:t>Картирование  состояния после внесенных изменений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45276" y="4812881"/>
            <a:ext cx="2275184" cy="9623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Индивидуальное консультирование  в личных сообщениях </a:t>
            </a:r>
            <a:r>
              <a:rPr lang="ru-RU" sz="1200" b="1" dirty="0" smtClean="0">
                <a:solidFill>
                  <a:srgbClr val="FF0000"/>
                </a:solidFill>
              </a:rPr>
              <a:t>(от 5 мин)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861048"/>
            <a:ext cx="2232248" cy="9283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Систематическое выкладывание  речевого материала для закрепления поставленного звука </a:t>
            </a:r>
            <a:r>
              <a:rPr lang="ru-RU" sz="1200" b="1" dirty="0" smtClean="0">
                <a:solidFill>
                  <a:srgbClr val="FF0000"/>
                </a:solidFill>
              </a:rPr>
              <a:t>(2 мин)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340768"/>
            <a:ext cx="2190162" cy="94737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Создание единой группы в социальной сети  </a:t>
            </a:r>
            <a:r>
              <a:rPr lang="ru-RU" sz="1200" b="1" dirty="0" smtClean="0">
                <a:solidFill>
                  <a:srgbClr val="FF0000"/>
                </a:solidFill>
              </a:rPr>
              <a:t>( 5 мин)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45851" y="2170100"/>
            <a:ext cx="2295872" cy="900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Ознакомить родителей  с новой формой информирования </a:t>
            </a:r>
            <a:r>
              <a:rPr lang="ru-RU" sz="1200" b="1" dirty="0" smtClean="0">
                <a:solidFill>
                  <a:srgbClr val="FF0000"/>
                </a:solidFill>
              </a:rPr>
              <a:t>( 3 мин</a:t>
            </a:r>
            <a:r>
              <a:rPr lang="ru-RU" sz="1200" dirty="0" smtClean="0">
                <a:solidFill>
                  <a:schemeClr val="tx1"/>
                </a:solidFill>
              </a:rPr>
              <a:t>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697217" y="2457195"/>
            <a:ext cx="536553" cy="12603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5346594" y="2918600"/>
            <a:ext cx="1326812" cy="126039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5158830" y="5144245"/>
            <a:ext cx="536553" cy="12603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2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04664"/>
            <a:ext cx="8229600" cy="1051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Результат </a:t>
            </a:r>
            <a:r>
              <a:rPr lang="ru-RU" sz="2400" dirty="0" err="1" smtClean="0"/>
              <a:t>лин</a:t>
            </a:r>
            <a:r>
              <a:rPr lang="ru-RU" sz="2400" dirty="0" smtClean="0"/>
              <a:t>-проекта </a:t>
            </a:r>
            <a:endParaRPr lang="ru-RU" sz="24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043608" y="4653136"/>
            <a:ext cx="7128792" cy="12961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solidFill>
                  <a:schemeClr val="tx1"/>
                </a:solidFill>
              </a:rPr>
              <a:t>100%  информирование родителей, сокращение  времени  и материальных  затрат, все это позволило   оптимизировать  работу учителя-логопеда по  вопросам коррекции нарушенных звуков и вовлеченности родителей в коррекционную работу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ru-RU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889103318"/>
              </p:ext>
            </p:extLst>
          </p:nvPr>
        </p:nvGraphicFramePr>
        <p:xfrm>
          <a:off x="1475656" y="1844824"/>
          <a:ext cx="5442839" cy="2495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821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endParaRPr lang="ru-RU" sz="1400" u="sng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908720"/>
            <a:ext cx="6982691" cy="498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7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Рабочая группа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12776"/>
            <a:ext cx="7056784" cy="445395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Заведующий МБ ДОУ     Белова Светлана                      </a:t>
            </a:r>
          </a:p>
          <a:p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                                                 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Юрьевна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Учителя-логопеды:             </a:t>
            </a:r>
            <a:r>
              <a:rPr lang="ru-RU" sz="19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Ковылина </a:t>
            </a:r>
            <a:r>
              <a:rPr lang="ru-RU" sz="1900" dirty="0" smtClean="0">
                <a:latin typeface="Georgia" panose="02040502050405020303" pitchFamily="18" charset="0"/>
              </a:rPr>
              <a:t>С.А.</a:t>
            </a:r>
            <a:endParaRPr lang="ru-RU" sz="19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900" dirty="0" smtClean="0">
                <a:latin typeface="Georgia" panose="02040502050405020303" pitchFamily="18" charset="0"/>
              </a:rPr>
              <a:t>                                                           Стрельникова О.С.</a:t>
            </a:r>
            <a:endParaRPr lang="ru-RU" sz="19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9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         Гесс Ж.А.</a:t>
            </a:r>
            <a:endParaRPr lang="ru-RU" sz="19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19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        Солнцева Е.М.</a:t>
            </a:r>
          </a:p>
          <a:p>
            <a:pPr marL="0" indent="0">
              <a:buNone/>
            </a:pPr>
            <a:r>
              <a:rPr lang="ru-RU" sz="19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        Потапенко А.Ю.</a:t>
            </a:r>
          </a:p>
          <a:p>
            <a:pPr marL="0" indent="0">
              <a:buNone/>
            </a:pPr>
            <a:r>
              <a:rPr lang="ru-RU" sz="19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        Марченко </a:t>
            </a:r>
            <a:r>
              <a:rPr lang="ru-RU" sz="1900" dirty="0" smtClean="0">
                <a:latin typeface="Georgia" panose="02040502050405020303" pitchFamily="18" charset="0"/>
              </a:rPr>
              <a:t>Н.Я.</a:t>
            </a:r>
            <a:endParaRPr lang="ru-RU" sz="19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7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979512"/>
          </a:xfrm>
        </p:spPr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416824" cy="403244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ru-RU" sz="2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Посещая регулярно занятия логопеда, звукопроизношение </a:t>
            </a:r>
            <a:r>
              <a:rPr lang="ru-RU" sz="2200" dirty="0" smtClean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ребенка  </a:t>
            </a: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может приобрести характер «кабинетной речи», когда в кабинете логопеда (или при просьбе повторить правильно) звуки получаются чёткими, а в произвольной речи эти же звуки ребёнок произносит искажённо. Это свидетельствует о том, что процесс коррекции звукопроизношения находится на этапе «автоматизации». Скорость прохождения этого этапа зависит от частоты выполнения домашних заданий, направленных на автоматизацию поставленных звуков. </a:t>
            </a:r>
            <a:endParaRPr lang="en-US" sz="2200" dirty="0" smtClean="0">
              <a:solidFill>
                <a:schemeClr val="tx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В </a:t>
            </a: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идеале необходимы ежедневные </a:t>
            </a:r>
            <a:r>
              <a:rPr lang="ru-RU" sz="2200" dirty="0" smtClean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занятия  дома  </a:t>
            </a:r>
            <a:r>
              <a:rPr lang="ru-RU" sz="2200" dirty="0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по автоматизации хотя бы по 5-15 минут в день.</a:t>
            </a:r>
          </a:p>
        </p:txBody>
      </p:sp>
    </p:spTree>
    <p:extLst>
      <p:ext uri="{BB962C8B-B14F-4D97-AF65-F5344CB8AC3E}">
        <p14:creationId xmlns:p14="http://schemas.microsoft.com/office/powerpoint/2010/main" val="241730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596" y="548680"/>
            <a:ext cx="7486188" cy="5760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Картирование текущего состояния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86808" y="3658589"/>
            <a:ext cx="215185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Обратная связь с родителями по работе с нарушенными звуками (от 20 мин……)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00042" y="2564904"/>
            <a:ext cx="1944216" cy="6961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Оценивание выполнения задания  (20 мин)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9021" y="2606428"/>
            <a:ext cx="2151856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Ознакомление родителей  по выполнению  рекомендаций  (30 мин)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59162" y="1263512"/>
            <a:ext cx="1944216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Печать рекомендаций для каждого ребенка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(30 мин)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903784" y="4810693"/>
            <a:ext cx="7517904" cy="1426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</a:t>
            </a:r>
            <a:r>
              <a:rPr lang="ru-RU" sz="1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На данный момент  в ДОУ выстроена работа  по ознакомлению и  выполнению заданий по автоматизации звуков        в домашних условиях в виде печатной информации, которая вкладывается в  индивидуальные тетради воспитанников.  </a:t>
            </a:r>
            <a:endParaRPr lang="ru-RU" sz="1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1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Видео дает возможность родителям в офлайн формате  познакомиться  с правильным выполнением  задания   и  оперативно  взаимодействовать с логопедом.</a:t>
            </a:r>
            <a:endParaRPr lang="ru-RU" sz="1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0434" y="1359585"/>
            <a:ext cx="2151856" cy="8460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Отбор материала  по автоматизации нужного звука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( 30 мин)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Объект 14"/>
          <p:cNvSpPr txBox="1">
            <a:spLocks/>
          </p:cNvSpPr>
          <p:nvPr/>
        </p:nvSpPr>
        <p:spPr>
          <a:xfrm>
            <a:off x="796872" y="1988889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smtClean="0"/>
              <a:t>1</a:t>
            </a:r>
            <a:endParaRPr lang="ru-RU" sz="1200" dirty="0"/>
          </a:p>
        </p:txBody>
      </p:sp>
      <p:sp>
        <p:nvSpPr>
          <p:cNvPr id="18" name="Объект 14"/>
          <p:cNvSpPr txBox="1">
            <a:spLocks/>
          </p:cNvSpPr>
          <p:nvPr/>
        </p:nvSpPr>
        <p:spPr>
          <a:xfrm>
            <a:off x="903784" y="3213000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smtClean="0"/>
              <a:t>1</a:t>
            </a:r>
            <a:endParaRPr lang="ru-RU" sz="1200" dirty="0"/>
          </a:p>
        </p:txBody>
      </p:sp>
      <p:sp>
        <p:nvSpPr>
          <p:cNvPr id="19" name="Объект 14"/>
          <p:cNvSpPr txBox="1">
            <a:spLocks/>
          </p:cNvSpPr>
          <p:nvPr/>
        </p:nvSpPr>
        <p:spPr>
          <a:xfrm>
            <a:off x="5988407" y="1700881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smtClean="0"/>
              <a:t>1</a:t>
            </a:r>
            <a:endParaRPr lang="ru-RU" sz="1200" dirty="0"/>
          </a:p>
        </p:txBody>
      </p:sp>
      <p:sp>
        <p:nvSpPr>
          <p:cNvPr id="21" name="Объект 14"/>
          <p:cNvSpPr txBox="1">
            <a:spLocks/>
          </p:cNvSpPr>
          <p:nvPr/>
        </p:nvSpPr>
        <p:spPr>
          <a:xfrm>
            <a:off x="6765226" y="2924993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smtClean="0"/>
              <a:t>1</a:t>
            </a:r>
            <a:endParaRPr lang="ru-RU" sz="1200" dirty="0"/>
          </a:p>
        </p:txBody>
      </p:sp>
      <p:sp>
        <p:nvSpPr>
          <p:cNvPr id="22" name="Объект 14"/>
          <p:cNvSpPr txBox="1">
            <a:spLocks/>
          </p:cNvSpPr>
          <p:nvPr/>
        </p:nvSpPr>
        <p:spPr>
          <a:xfrm>
            <a:off x="3491880" y="4234678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dirty="0"/>
              <a:t>5</a:t>
            </a:r>
          </a:p>
        </p:txBody>
      </p:sp>
      <p:sp>
        <p:nvSpPr>
          <p:cNvPr id="23" name="Объект 14"/>
          <p:cNvSpPr txBox="1">
            <a:spLocks/>
          </p:cNvSpPr>
          <p:nvPr/>
        </p:nvSpPr>
        <p:spPr>
          <a:xfrm>
            <a:off x="5670859" y="4234677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200" dirty="0"/>
              <a:t>4</a:t>
            </a:r>
          </a:p>
        </p:txBody>
      </p:sp>
      <p:sp>
        <p:nvSpPr>
          <p:cNvPr id="24" name="Стрелка вправо 23"/>
          <p:cNvSpPr/>
          <p:nvPr/>
        </p:nvSpPr>
        <p:spPr>
          <a:xfrm>
            <a:off x="3292873" y="1720074"/>
            <a:ext cx="1063853" cy="12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6765226" y="1697057"/>
            <a:ext cx="1161299" cy="12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3347864" y="2926384"/>
            <a:ext cx="1760268" cy="148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7452320" y="2861974"/>
            <a:ext cx="748640" cy="12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4405250" y="1823095"/>
            <a:ext cx="514971" cy="57601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buNone/>
            </a:pPr>
            <a:r>
              <a:rPr 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38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2471"/>
            <a:ext cx="8229600" cy="7342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Пирамида проблем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316835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</a:t>
            </a:r>
            <a:r>
              <a:rPr lang="ru-RU" sz="16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Перечень проблем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0" indent="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Временные затраты на     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создания   печатных 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рекомендаций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2. Ознакомление родителей с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их выполнением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3. Материальные затраты на с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создание  рекомендаций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4. Длительная обратная связь  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5. Потеря времени при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повторном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консультировании  по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поводу выполнения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заданий  по коррекции </a:t>
            </a:r>
          </a:p>
          <a:p>
            <a:pPr marL="0" indent="0">
              <a:buNone/>
            </a:pP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      </a:t>
            </a:r>
            <a:r>
              <a:rPr lang="ru-RU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звука</a:t>
            </a:r>
          </a:p>
          <a:p>
            <a:pPr marL="228600" indent="-228600">
              <a:buAutoNum type="arabicPeriod" startAt="2"/>
            </a:pPr>
            <a:endParaRPr lang="ru-RU" sz="12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228600" indent="-228600">
              <a:buAutoNum type="arabicPeriod" startAt="2"/>
            </a:pPr>
            <a:endParaRPr lang="ru-RU" sz="12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21143" y="1371191"/>
            <a:ext cx="4563044" cy="404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ятно 1 11"/>
          <p:cNvSpPr/>
          <p:nvPr/>
        </p:nvSpPr>
        <p:spPr>
          <a:xfrm>
            <a:off x="4067944" y="4697451"/>
            <a:ext cx="720080" cy="8640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Пятно 1 12"/>
          <p:cNvSpPr/>
          <p:nvPr/>
        </p:nvSpPr>
        <p:spPr>
          <a:xfrm>
            <a:off x="4860032" y="5030470"/>
            <a:ext cx="720080" cy="8640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4" name="Пятно 1 13"/>
          <p:cNvSpPr/>
          <p:nvPr/>
        </p:nvSpPr>
        <p:spPr>
          <a:xfrm>
            <a:off x="5868144" y="5047980"/>
            <a:ext cx="720080" cy="8640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5" name="Пятно 1 14"/>
          <p:cNvSpPr/>
          <p:nvPr/>
        </p:nvSpPr>
        <p:spPr>
          <a:xfrm>
            <a:off x="6813612" y="5021087"/>
            <a:ext cx="720080" cy="8640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6" name="Пятно 1 15"/>
          <p:cNvSpPr/>
          <p:nvPr/>
        </p:nvSpPr>
        <p:spPr>
          <a:xfrm>
            <a:off x="7564107" y="4669032"/>
            <a:ext cx="720080" cy="86409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9535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проблем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367731"/>
              </p:ext>
            </p:extLst>
          </p:nvPr>
        </p:nvGraphicFramePr>
        <p:xfrm>
          <a:off x="827584" y="980728"/>
          <a:ext cx="7560840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/>
                <a:gridCol w="3780420"/>
              </a:tblGrid>
              <a:tr h="5866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Проблема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Способ</a:t>
                      </a:r>
                      <a:r>
                        <a:rPr lang="ru-RU" baseline="0" dirty="0" smtClean="0"/>
                        <a:t> решения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  <a:tr h="112778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Временные затраты на        создания   печатных    рекомендаций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Фото  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 </a:t>
                      </a:r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готового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  картинного  материала по автоматизации нарушенного звука 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  <a:tr h="867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Материальные затраты на создание  рекомендаций 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Передача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фото-</a:t>
                      </a:r>
                      <a:r>
                        <a:rPr lang="ru-RU" sz="1600" baseline="0" dirty="0" err="1" smtClean="0">
                          <a:latin typeface="Georgia" panose="02040502050405020303" pitchFamily="18" charset="0"/>
                        </a:rPr>
                        <a:t>инфомации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через социальные сети 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  <a:tr h="86752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Невозможность отработки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поставленного звука если ребенок не посещает детский сад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 Передача цифровой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информации</a:t>
                      </a:r>
                    </a:p>
                    <a:p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С видео комментариями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  <a:tr h="60726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Длительная обратная связь 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Индивидуальное общение с родителем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он-</a:t>
                      </a:r>
                      <a:r>
                        <a:rPr lang="ru-RU" sz="1600" baseline="0" dirty="0" err="1" smtClean="0">
                          <a:latin typeface="Georgia" panose="02040502050405020303" pitchFamily="18" charset="0"/>
                        </a:rPr>
                        <a:t>лайн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  <a:tr h="1127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Потеря времени при повторном консультировании  по поводу выполнения  заданий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Georgia" panose="02040502050405020303" pitchFamily="18" charset="0"/>
                        </a:rPr>
                        <a:t>Не</a:t>
                      </a:r>
                      <a:r>
                        <a:rPr lang="ru-RU" sz="1600" baseline="0" dirty="0" smtClean="0">
                          <a:latin typeface="Georgia" panose="02040502050405020303" pitchFamily="18" charset="0"/>
                        </a:rPr>
                        <a:t> возникает </a:t>
                      </a:r>
                      <a:endParaRPr lang="ru-RU" sz="1600" dirty="0"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chemeClr val="tx2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41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4807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b="1" dirty="0" smtClean="0"/>
              <a:t>Мониторинг  удовлетворенности родителей по форме получения информации 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5"/>
            <a:ext cx="7859216" cy="331236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На данный момент менее  40% процентов родителей качественно и своевременно выполняют рекомендации  логопеда по автоматизации  нарушений у детей. После  сбора информации было  выявлено, что некоторым родителям не очень  понятен  этот  процесс, возникают сомнения по правильности закрепления звука.  Предложение логопеда выкладывать  рекомендации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индивидуально в социальную сеть  Ват сап было встречено с энтузиазмом. 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8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632848" cy="7647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  этап  проекта (подготовительный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221088"/>
            <a:ext cx="6768752" cy="129614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Постановка цели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Разработка паспорта </a:t>
            </a:r>
            <a:r>
              <a:rPr lang="ru-RU" dirty="0" err="1" smtClean="0">
                <a:solidFill>
                  <a:schemeClr val="tx1"/>
                </a:solidFill>
              </a:rPr>
              <a:t>лин</a:t>
            </a:r>
            <a:r>
              <a:rPr lang="ru-RU" dirty="0" smtClean="0">
                <a:solidFill>
                  <a:schemeClr val="tx1"/>
                </a:solidFill>
              </a:rPr>
              <a:t>-проекта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Разработка плана мероприятий по проекту с указаниями сроков и ответственных</a:t>
            </a:r>
          </a:p>
          <a:p>
            <a:endParaRPr lang="ru-RU" dirty="0"/>
          </a:p>
        </p:txBody>
      </p:sp>
      <p:pic>
        <p:nvPicPr>
          <p:cNvPr id="2050" name="Picture 2" descr="C:\Users\Светлана\Desktop\16794860393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71878"/>
            <a:ext cx="3524334" cy="2646298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37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475</TotalTime>
  <Words>622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            Лин-проект  «Оптимизация оперативного взаимодействия учителя-логопеда с родителями по автоматизации звуков  у детей в домашних условиях». </vt:lpstr>
      <vt:lpstr>Презентация PowerPoint</vt:lpstr>
      <vt:lpstr>Рабочая группа проекта</vt:lpstr>
      <vt:lpstr>Актуальность </vt:lpstr>
      <vt:lpstr>Картирование текущего состояния</vt:lpstr>
      <vt:lpstr>Пирамида проблем</vt:lpstr>
      <vt:lpstr>Анализ проблем </vt:lpstr>
      <vt:lpstr>Мониторинг  удовлетворенности родителей по форме получения информации </vt:lpstr>
      <vt:lpstr>1  этап  проекта (подготовительный)</vt:lpstr>
      <vt:lpstr>2 этап  проекта (основной)</vt:lpstr>
      <vt:lpstr>План мероприятий по устранению проблем </vt:lpstr>
      <vt:lpstr>3 этап  проекта (заключительный)</vt:lpstr>
      <vt:lpstr>Картирование  состояния после внесенных изменений</vt:lpstr>
      <vt:lpstr>Результат лин-проекта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Лин-проект  «Оптимизация процесса еженедельного информирования  родителей (законных представителей) по вопросам формирования лексико-грамматических категорий у воспитанников и выполнению рекомендаций логопеда в домашних условиях».</dc:title>
  <dc:creator>Светлана</dc:creator>
  <cp:lastModifiedBy>Светлана</cp:lastModifiedBy>
  <cp:revision>48</cp:revision>
  <dcterms:created xsi:type="dcterms:W3CDTF">2023-03-13T11:48:14Z</dcterms:created>
  <dcterms:modified xsi:type="dcterms:W3CDTF">2024-01-11T16:46:18Z</dcterms:modified>
</cp:coreProperties>
</file>