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62" r:id="rId4"/>
    <p:sldId id="266" r:id="rId5"/>
    <p:sldId id="264" r:id="rId6"/>
    <p:sldId id="263" r:id="rId7"/>
    <p:sldId id="257" r:id="rId8"/>
    <p:sldId id="259" r:id="rId9"/>
    <p:sldId id="26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A608504A-4114-4C56-A479-F038ECB138CC}" type="datetimeFigureOut">
              <a:rPr lang="ru-RU" smtClean="0"/>
              <a:t>15.04.2018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9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45EE390-911A-41F1-BA40-B453638EC8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8504A-4114-4C56-A479-F038ECB138CC}" type="datetimeFigureOut">
              <a:rPr lang="ru-RU" smtClean="0"/>
              <a:t>15.04.2018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EE390-911A-41F1-BA40-B453638EC8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1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1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3"/>
            <a:ext cx="2209800" cy="365125"/>
          </a:xfrm>
        </p:spPr>
        <p:txBody>
          <a:bodyPr/>
          <a:lstStyle/>
          <a:p>
            <a:fld id="{A608504A-4114-4C56-A479-F038ECB138CC}" type="datetimeFigureOut">
              <a:rPr lang="ru-RU" smtClean="0"/>
              <a:t>15.04.2018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8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9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9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9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9" y="144463"/>
            <a:ext cx="533400" cy="244476"/>
          </a:xfrm>
        </p:spPr>
        <p:txBody>
          <a:bodyPr/>
          <a:lstStyle/>
          <a:p>
            <a:fld id="{245EE390-911A-41F1-BA40-B453638EC8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8504A-4114-4C56-A479-F038ECB138CC}" type="datetimeFigureOut">
              <a:rPr lang="ru-RU" smtClean="0"/>
              <a:t>15.04.2018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45EE390-911A-41F1-BA40-B453638EC87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1" y="2743201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8504A-4114-4C56-A479-F038ECB138CC}" type="datetimeFigureOut">
              <a:rPr lang="ru-RU" smtClean="0"/>
              <a:t>15.04.2018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245EE390-911A-41F1-BA40-B453638EC87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608504A-4114-4C56-A479-F038ECB138CC}" type="datetimeFigureOut">
              <a:rPr lang="ru-RU" smtClean="0"/>
              <a:t>15.04.2018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45EE390-911A-41F1-BA40-B453638EC876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1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608504A-4114-4C56-A479-F038ECB138CC}" type="datetimeFigureOut">
              <a:rPr lang="ru-RU" smtClean="0"/>
              <a:t>15.04.2018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45EE390-911A-41F1-BA40-B453638EC87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8504A-4114-4C56-A479-F038ECB138CC}" type="datetimeFigureOut">
              <a:rPr lang="ru-RU" smtClean="0"/>
              <a:t>15.04.2018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45EE390-911A-41F1-BA40-B453638EC8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8504A-4114-4C56-A479-F038ECB138CC}" type="datetimeFigureOut">
              <a:rPr lang="ru-RU" smtClean="0"/>
              <a:t>15.04.2018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45EE390-911A-41F1-BA40-B453638EC8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8504A-4114-4C56-A479-F038ECB138CC}" type="datetimeFigureOut">
              <a:rPr lang="ru-RU" smtClean="0"/>
              <a:t>15.04.2018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45EE390-911A-41F1-BA40-B453638EC87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1"/>
            <a:ext cx="2667000" cy="365125"/>
          </a:xfrm>
        </p:spPr>
        <p:txBody>
          <a:bodyPr rtlCol="0"/>
          <a:lstStyle/>
          <a:p>
            <a:fld id="{A608504A-4114-4C56-A479-F038ECB138CC}" type="datetimeFigureOut">
              <a:rPr lang="ru-RU" smtClean="0"/>
              <a:t>15.04.2018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245EE390-911A-41F1-BA40-B453638EC87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7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1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608504A-4114-4C56-A479-F038ECB138CC}" type="datetimeFigureOut">
              <a:rPr lang="ru-RU" smtClean="0"/>
              <a:t>15.04.2018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1" y="6248207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49" y="1280160"/>
            <a:ext cx="8553451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45EE390-911A-41F1-BA40-B453638EC87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duotone>
              <a:schemeClr val="bg2">
                <a:shade val="90000"/>
                <a:satMod val="140000"/>
              </a:schemeClr>
              <a:schemeClr val="bg2">
                <a:satMod val="120000"/>
              </a:schemeClr>
            </a:duotone>
            <a:lum/>
          </a:blip>
          <a:srcRect/>
          <a:tile tx="0" ty="0" sx="92000" sy="100000" flip="x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friendsrepublic.com.ua/images/mental.jpg"/>
          <p:cNvPicPr>
            <a:picLocks noChangeAspect="1" noChangeArrowheads="1"/>
          </p:cNvPicPr>
          <p:nvPr/>
        </p:nvPicPr>
        <p:blipFill>
          <a:blip r:embed="rId3"/>
          <a:srcRect t="37691"/>
          <a:stretch>
            <a:fillRect/>
          </a:stretch>
        </p:blipFill>
        <p:spPr bwMode="auto">
          <a:xfrm>
            <a:off x="928663" y="1643050"/>
            <a:ext cx="7202423" cy="39937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57158" y="428604"/>
            <a:ext cx="835824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Ментальная арифметика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duotone>
              <a:schemeClr val="bg2">
                <a:shade val="90000"/>
                <a:satMod val="140000"/>
              </a:schemeClr>
              <a:schemeClr val="bg2">
                <a:satMod val="120000"/>
              </a:schemeClr>
            </a:duotone>
            <a:lum/>
          </a:blip>
          <a:srcRect/>
          <a:tile tx="0" ty="0" sx="92000" sy="100000" flip="x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857232"/>
            <a:ext cx="8215370" cy="378565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i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Ментальная арифметика </a:t>
            </a:r>
            <a:r>
              <a:rPr lang="ru-RU" sz="40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 </a:t>
            </a:r>
            <a:r>
              <a:rPr lang="ru-RU" sz="40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40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высокоэффективная программа развития умственных способностей при помощи арифметических вычислений на счетах. </a:t>
            </a:r>
          </a:p>
        </p:txBody>
      </p:sp>
      <p:pic>
        <p:nvPicPr>
          <p:cNvPr id="5" name="Picture 6" descr="http://www.xxivek.moscowschool.ru/24MAR2018/mentalnaya_arifmetik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98314" y="4429132"/>
            <a:ext cx="2345686" cy="17375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/>
          <p:cNvSpPr txBox="1">
            <a:spLocks/>
          </p:cNvSpPr>
          <p:nvPr/>
        </p:nvSpPr>
        <p:spPr>
          <a:xfrm>
            <a:off x="765048" y="381000"/>
            <a:ext cx="8153400" cy="990600"/>
          </a:xfrm>
          <a:prstGeom prst="rect">
            <a:avLst/>
          </a:prstGeom>
        </p:spPr>
        <p:txBody>
          <a:bodyPr vert="horz" anchor="ctr"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Чем уникальна эта методика?</a:t>
            </a:r>
            <a:br>
              <a:rPr kumimoji="0" lang="ru-RU" sz="4400" b="1" i="0" u="none" strike="noStrike" kern="1200" cap="none" spc="0" normalizeH="0" baseline="0" noProof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1" name="Picture 2" descr="http://kalinka-podolsk.ru/wp-content/uploads/2017/08/%D0%9C%D0%901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28802"/>
            <a:ext cx="9144000" cy="3585308"/>
          </a:xfrm>
          <a:prstGeom prst="rect">
            <a:avLst/>
          </a:prstGeom>
          <a:noFill/>
        </p:spPr>
      </p:pic>
      <p:pic>
        <p:nvPicPr>
          <p:cNvPr id="4" name="Picture 8" descr="https://4.bp.blogspot.com/-yWrqBanYJ5Y/WHk2toHK4rI/AAAAAAAAFBo/Yj6JwOVZu3sI7uxIAQScOA4XY15KWIfygCLcB/s1600/%25D0%25A1%25D0%25BD%25D0%25B8%25D0%25BC%25D0%25BE%25D0%25BA14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 l="15681" t="21480" r="19622" b="19468"/>
          <a:stretch>
            <a:fillRect/>
          </a:stretch>
        </p:blipFill>
        <p:spPr bwMode="auto">
          <a:xfrm>
            <a:off x="3428992" y="5536194"/>
            <a:ext cx="1928826" cy="13218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357166"/>
            <a:ext cx="8153400" cy="862034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Чему учит ментальная арифметика</a:t>
            </a:r>
            <a:r>
              <a:rPr lang="ru-RU" dirty="0" smtClean="0">
                <a:solidFill>
                  <a:prstClr val="black"/>
                </a:solidFill>
              </a:rPr>
              <a:t/>
            </a:r>
            <a:br>
              <a:rPr lang="ru-RU" dirty="0" smtClean="0">
                <a:solidFill>
                  <a:prstClr val="black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2000240"/>
            <a:ext cx="8153400" cy="4095760"/>
          </a:xfrm>
        </p:spPr>
        <p:txBody>
          <a:bodyPr>
            <a:normAutofit fontScale="70000" lnSpcReduction="2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just">
              <a:buNone/>
            </a:pPr>
            <a:r>
              <a:rPr lang="ru-RU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• моментальный счёт многозначных чисел в уме,</a:t>
            </a:r>
          </a:p>
          <a:p>
            <a:pPr algn="just">
              <a:buNone/>
            </a:pPr>
            <a:r>
              <a:rPr lang="ru-RU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• быстрое освоение иностранных </a:t>
            </a:r>
            <a:r>
              <a:rPr lang="ru-RU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языков,</a:t>
            </a:r>
            <a:endParaRPr lang="ru-RU" b="1" dirty="0" smtClean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• усидчивость и самодисциплина,</a:t>
            </a:r>
          </a:p>
          <a:p>
            <a:pPr algn="just">
              <a:buNone/>
            </a:pPr>
            <a:r>
              <a:rPr lang="ru-RU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• концентрация внимания, тренировка фотографической памяти,</a:t>
            </a:r>
          </a:p>
          <a:p>
            <a:pPr algn="just">
              <a:buNone/>
            </a:pPr>
            <a:r>
              <a:rPr lang="ru-RU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• серьёзная экономия времени и сил при учёбе и подготовке домашних заданий,</a:t>
            </a:r>
          </a:p>
          <a:p>
            <a:pPr algn="just">
              <a:buNone/>
            </a:pPr>
            <a:r>
              <a:rPr lang="ru-RU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• повышение успеваемости по всем предметам,</a:t>
            </a:r>
          </a:p>
          <a:p>
            <a:pPr algn="just">
              <a:buNone/>
            </a:pPr>
            <a:r>
              <a:rPr lang="ru-RU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• уверенность в своих силах,</a:t>
            </a:r>
          </a:p>
          <a:p>
            <a:pPr algn="just">
              <a:buNone/>
            </a:pPr>
            <a:r>
              <a:rPr lang="ru-RU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b="1" dirty="0" err="1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креативное</a:t>
            </a:r>
            <a:r>
              <a:rPr lang="ru-RU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мышление,</a:t>
            </a:r>
          </a:p>
          <a:p>
            <a:pPr algn="just">
              <a:buNone/>
            </a:pPr>
            <a:r>
              <a:rPr lang="ru-RU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• тренировка навыка одновременного решения нескольких задач.</a:t>
            </a:r>
          </a:p>
          <a:p>
            <a:pPr algn="just"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 </a:t>
            </a:r>
          </a:p>
          <a:p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Picture 6" descr="http://www.xxivek.moscowschool.ru/24MAR2018/mentalnaya_arifmetik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98314" y="5120455"/>
            <a:ext cx="2345686" cy="17375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0" descr="http://zhasorken.kz/wp-content/uploads/2015/09/mental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905000"/>
            <a:ext cx="4343400" cy="46482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Прямоугольник 13"/>
          <p:cNvSpPr/>
          <p:nvPr/>
        </p:nvSpPr>
        <p:spPr>
          <a:xfrm>
            <a:off x="0" y="357166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Главное – не упустить время</a:t>
            </a:r>
            <a:r>
              <a:rPr lang="ru-RU" sz="3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36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28596" y="2000240"/>
            <a:ext cx="400052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Более серьезных результатов в ментальной арифметике достигнет  не взрослый, а ребенок 5-12 лет. Именно в этом возрасте мозг наиболее пластичен. Если упражняться на счетах одновременно начнут взрослый и ребенок — взрослый не достигнет тех же результатов, что и ребенок. Именно потому важно начать тренировать мозг вовремя.</a:t>
            </a:r>
            <a:endParaRPr lang="ru-RU" sz="20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bilimland.kz/images/blog/articles/anc-count-dev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928802"/>
            <a:ext cx="8621545" cy="3143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xn--90aebbdcs6c4amb6e.xn--p1ai/images/%D1%81%D1%87%D0%B5%D1%82%D1%8B_%D0%B0%D0%B1%D0%B0%D0%BA%D1%83%D1%81_%D1%81%D0%BE%D1%80%D0%BE%D0%B1%D0%B0%D0%BD_%D0%B0%D0%B1%D0%B0%D0%BA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285860"/>
            <a:ext cx="8143932" cy="442915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286000" y="214291"/>
            <a:ext cx="4572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4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Строение </a:t>
            </a:r>
            <a:r>
              <a:rPr lang="ru-RU" sz="4000" b="1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абакуса</a:t>
            </a:r>
            <a:r>
              <a:rPr lang="ru-RU" sz="4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84" name="Picture 12" descr="http://www.o-krohe.ru/images/article/orig/2018/01/schetnyj-material-dlya-obucheniya-detej-28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32" t="3698" r="961" b="164"/>
          <a:stretch>
            <a:fillRect/>
          </a:stretch>
        </p:blipFill>
        <p:spPr bwMode="auto">
          <a:xfrm>
            <a:off x="428596" y="1714488"/>
            <a:ext cx="8429684" cy="4286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6" descr="http://www.xxivek.moscowschool.ru/24MAR2018/mentalnaya_arifmetika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98314" y="5120455"/>
            <a:ext cx="2345686" cy="17375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dirty="0"/>
          </a:p>
        </p:txBody>
      </p:sp>
      <p:pic>
        <p:nvPicPr>
          <p:cNvPr id="30722" name="Picture 2" descr="https://kidsvisitor.com/media/event_images/0e/21/0e21d64402fca7a1d51f8051e23ab840ed75d05c.jpeg"/>
          <p:cNvPicPr>
            <a:picLocks noChangeAspect="1" noChangeArrowheads="1"/>
          </p:cNvPicPr>
          <p:nvPr/>
        </p:nvPicPr>
        <p:blipFill>
          <a:blip r:embed="rId2"/>
          <a:srcRect t="32813" b="28105"/>
          <a:stretch>
            <a:fillRect/>
          </a:stretch>
        </p:blipFill>
        <p:spPr bwMode="auto">
          <a:xfrm>
            <a:off x="0" y="1790484"/>
            <a:ext cx="9144000" cy="50675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Другая 9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548BB7"/>
      </a:accent1>
      <a:accent2>
        <a:srgbClr val="FFFF33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343</TotalTime>
  <Words>109</Words>
  <Application>Microsoft Office PowerPoint</Application>
  <PresentationFormat>Экран (4:3)</PresentationFormat>
  <Paragraphs>19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Обычная</vt:lpstr>
      <vt:lpstr>Слайд 1</vt:lpstr>
      <vt:lpstr>Слайд 2</vt:lpstr>
      <vt:lpstr>Слайд 3</vt:lpstr>
      <vt:lpstr>Чему учит ментальная арифметика </vt:lpstr>
      <vt:lpstr>Слайд 5</vt:lpstr>
      <vt:lpstr>Слайд 6</vt:lpstr>
      <vt:lpstr>Слайд 7</vt:lpstr>
      <vt:lpstr>Слайд 8</vt:lpstr>
      <vt:lpstr>Спасибо за внимание!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35</cp:revision>
  <dcterms:created xsi:type="dcterms:W3CDTF">2018-04-15T14:07:00Z</dcterms:created>
  <dcterms:modified xsi:type="dcterms:W3CDTF">2018-04-15T19:50:39Z</dcterms:modified>
</cp:coreProperties>
</file>