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96" r:id="rId1"/>
  </p:sldMasterIdLst>
  <p:sldIdLst>
    <p:sldId id="264" r:id="rId2"/>
    <p:sldId id="265" r:id="rId3"/>
    <p:sldId id="257" r:id="rId4"/>
    <p:sldId id="258" r:id="rId5"/>
    <p:sldId id="266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7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1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106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208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3427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934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92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067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83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40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21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16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294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643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93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10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9A7F1-835B-4809-92E5-5F09375ECC96}" type="datetimeFigureOut">
              <a:rPr lang="ru-RU" smtClean="0"/>
              <a:pPr/>
              <a:t>16.11.2023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3043F4-4B3D-4D2F-B324-FFD506617A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63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1859340"/>
            <a:ext cx="712879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</a:rPr>
              <a:t>«ДЕНЬ  ЗАЩИТНИКА  ОТЕЧЕСТВА»</a:t>
            </a:r>
            <a:endParaRPr lang="ru-RU" sz="2800" b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980728"/>
            <a:ext cx="807249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</a:rPr>
              <a:t>ЛЕКСИЧЕСКАЯ ТЕМА </a:t>
            </a:r>
          </a:p>
          <a:p>
            <a:pPr algn="ctr"/>
            <a:r>
              <a:rPr lang="ru-RU" sz="2400" b="1" i="1" dirty="0" smtClean="0">
                <a:solidFill>
                  <a:srgbClr val="00B050"/>
                </a:solidFill>
              </a:rPr>
              <a:t> «ДЕНЬ  ЗАЩИТНИКА  ОТЕЧЕСТВА»</a:t>
            </a:r>
          </a:p>
          <a:p>
            <a:endParaRPr lang="ru-RU" b="1" dirty="0" smtClean="0"/>
          </a:p>
          <a:p>
            <a:r>
              <a:rPr lang="ru-RU" sz="2400" b="1" i="1" dirty="0" smtClean="0">
                <a:solidFill>
                  <a:srgbClr val="00B050"/>
                </a:solidFill>
              </a:rPr>
              <a:t>Рекомендуется: рассказать ребенку о том, что это за праздник, кто такие защитники Отечества; вместе с ребенком рассмотреть помещенные в газетах и журналах фотографии, имеющие отношение к Армии; воспитывать уважение и любовь к Российской армии; познакомить ребенка с родами войск, военной техникой, военными профессиями (по картинкам и иллюстрациям).	</a:t>
            </a:r>
            <a:r>
              <a:rPr lang="ru-RU" sz="2000" dirty="0" smtClean="0"/>
              <a:t>				 </a:t>
            </a:r>
            <a:endParaRPr lang="ru-RU" sz="20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4" descr="Раскраска ветеран Детские раскраски, распечатать, скач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81" y="2183711"/>
            <a:ext cx="6500858" cy="38576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785786" y="714356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</a:rPr>
              <a:t>Ответить на вопрос.                                                                                                  –   Почему в этот день поздравляют всех мужчин и дарят им подарки? Сделать своими руками подарок для папы (дедушки, дяди).	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285728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rgbClr val="00B050"/>
              </a:solidFill>
            </a:endParaRP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Игра «Сосчитай» - согласование числительных с именами существительными.						                     1 танк		2 танка	  5 танков                                                      (самолет, ракета, автомат, вертолет, моряк, летчик, танкист, пограничник и т.д.)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Раскраска к 9 мая &quot;Танк&quot; - Родители и дети- я.р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284984"/>
            <a:ext cx="2643206" cy="1714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Админ - Семейный портал Родители и дети - parents-kids.ru Сайт для родителей. Сайт для детей. Сайт для родителей и детей..Хорош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284984"/>
            <a:ext cx="2881294" cy="17446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6" name="Picture 6" descr="Детские картинки для детей - галлерея изображений, иллюстраций, картинок для детей - раздел: Военная техника - Фото: Военная те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284984"/>
            <a:ext cx="2786050" cy="16970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8" name="Picture 8" descr="Раскраски для мальчиков для - Кредит для Вас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3284984"/>
            <a:ext cx="3000396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34" name="Picture 14" descr="Все категории - Страница 53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3284984"/>
            <a:ext cx="3214710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«Один – много»</a:t>
            </a:r>
            <a:endParaRPr lang="ru-RU" dirty="0"/>
          </a:p>
        </p:txBody>
      </p:sp>
      <p:pic>
        <p:nvPicPr>
          <p:cNvPr id="4" name="Picture 2" descr="Прикольные лозунги, картинки - видео-прико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527" y="1945275"/>
            <a:ext cx="2357454" cy="19621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0" descr="Профессии в картинках. - Полезности - Для детей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6535" y="1945275"/>
            <a:ext cx="2500330" cy="19288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2" descr="Открытки на kards.qip.ru - Открытки с тегом пограничник - День пограничника,ура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66733" y="1945275"/>
            <a:ext cx="2928958" cy="20097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18" descr="Ace Model :: Просмотр темы - ПОМОГИТЕ С ОКРАСКОЙ!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66997" y="1945275"/>
            <a:ext cx="2857520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4518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липарт Для 23 февраля в векторе на прозрачном фоне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500306"/>
            <a:ext cx="1981200" cy="435769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714357"/>
            <a:ext cx="76438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17488" algn="l"/>
              </a:tabLst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«Скажи иначе» — упражнение в подборе синонимов.</a:t>
            </a:r>
            <a:endParaRPr lang="ru-RU" b="1" i="1" dirty="0" smtClean="0">
              <a:solidFill>
                <a:srgbClr val="00B050"/>
              </a:solidFill>
              <a:latin typeface="Times New Roman" pitchFamily="18" charset="0"/>
              <a:ea typeface="Microsoft Sans Serif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7488" algn="l"/>
              </a:tabLst>
            </a:pPr>
            <a:r>
              <a:rPr lang="ru-RU" b="1" i="1" dirty="0" smtClean="0" bmk="">
                <a:solidFill>
                  <a:srgbClr val="00B050"/>
                </a:solidFill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Отечество</a:t>
            </a:r>
            <a:r>
              <a:rPr lang="ru-RU" b="1" i="1" dirty="0" smtClean="0" bmk="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— Отчизна, Родина.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7488" algn="l"/>
              </a:tabLst>
            </a:pPr>
            <a:r>
              <a:rPr lang="ru-RU" b="1" i="1" dirty="0" smtClean="0" bmk="">
                <a:solidFill>
                  <a:srgbClr val="00B050"/>
                </a:solidFill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Защитник отечества</a:t>
            </a:r>
            <a:r>
              <a:rPr lang="ru-RU" b="1" i="1" dirty="0" smtClean="0" bmk="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— боец, воин, солдат.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7488" algn="l"/>
              </a:tabLst>
            </a:pPr>
            <a:r>
              <a:rPr lang="ru-RU" b="1" i="1" dirty="0" smtClean="0" bmk="">
                <a:solidFill>
                  <a:srgbClr val="00B050"/>
                </a:solidFill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Защищать Родину</a:t>
            </a:r>
            <a:r>
              <a:rPr lang="ru-RU" b="1" i="1" dirty="0" smtClean="0" bmk="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— охранять, беречь.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7488" algn="l"/>
              </a:tabLst>
            </a:pPr>
            <a:r>
              <a:rPr lang="ru-RU" b="1" i="1" dirty="0" smtClean="0" bmk="">
                <a:solidFill>
                  <a:srgbClr val="00B050"/>
                </a:solidFill>
                <a:latin typeface="Times New Roman" pitchFamily="18" charset="0"/>
                <a:ea typeface="Microsoft Sans Serif" pitchFamily="34" charset="0"/>
                <a:cs typeface="Times New Roman" pitchFamily="18" charset="0"/>
              </a:rPr>
              <a:t>Храбрый солдат</a:t>
            </a:r>
            <a:r>
              <a:rPr lang="ru-RU" b="1" i="1" dirty="0" smtClean="0" bmk="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— смелый, бесстрашный, доблестный...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28604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</a:rPr>
              <a:t>Игра «Кто служит в Армии?» – образование имен существительных с помощью суффиксов «-чик-», «-</a:t>
            </a:r>
            <a:r>
              <a:rPr lang="ru-RU" sz="2000" b="1" i="1" dirty="0" err="1" smtClean="0">
                <a:solidFill>
                  <a:srgbClr val="00B050"/>
                </a:solidFill>
              </a:rPr>
              <a:t>ист</a:t>
            </a:r>
            <a:r>
              <a:rPr lang="ru-RU" sz="2000" b="1" i="1" dirty="0" smtClean="0">
                <a:solidFill>
                  <a:srgbClr val="00B050"/>
                </a:solidFill>
              </a:rPr>
              <a:t>-».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-чик-: ракетчик, летчик, зенитчик;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-</a:t>
            </a:r>
            <a:r>
              <a:rPr lang="ru-RU" sz="2000" b="1" i="1" dirty="0" err="1" smtClean="0">
                <a:solidFill>
                  <a:srgbClr val="00B050"/>
                </a:solidFill>
              </a:rPr>
              <a:t>ист</a:t>
            </a:r>
            <a:r>
              <a:rPr lang="ru-RU" sz="2000" b="1" i="1" dirty="0" smtClean="0">
                <a:solidFill>
                  <a:srgbClr val="00B050"/>
                </a:solidFill>
              </a:rPr>
              <a:t>-: танкист, артиллерист, связист т.д.	</a:t>
            </a:r>
            <a:endParaRPr lang="ru-RU" sz="2000" dirty="0"/>
          </a:p>
        </p:txBody>
      </p:sp>
      <p:pic>
        <p:nvPicPr>
          <p:cNvPr id="7" name="Picture 7" descr="C:\Users\Татьяна\Desktop\SAM_12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1653915" cy="28400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Picture 6" descr="C:\Users\Татьяна\Desktop\SAM_12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714488"/>
            <a:ext cx="1511039" cy="28400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5" descr="C:\Users\Татьяна\Desktop\SAM_12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1714488"/>
            <a:ext cx="1582477" cy="276860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" name="Picture 4" descr="C:\Users\Татьяна\Desktop\SAM_127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714488"/>
            <a:ext cx="1643074" cy="278608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</p:pic>
      <p:pic>
        <p:nvPicPr>
          <p:cNvPr id="11" name="Picture 3" descr="C:\Users\Татьяна\Desktop\SAM_12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4214818"/>
            <a:ext cx="1582477" cy="24288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" name="Picture 2" descr="C:\Users\Татьяна\Desktop\SAM_127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1714488"/>
            <a:ext cx="1582477" cy="27860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3" name="Picture 9" descr="C:\Users\Татьяна\Desktop\SAM_128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14678" y="4786322"/>
            <a:ext cx="3114668" cy="17843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" name="Picture 8" descr="C:\Users\Татьяна\Desktop\SAM_128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4143380"/>
            <a:ext cx="1500198" cy="25003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642918"/>
            <a:ext cx="80010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</a:rPr>
              <a:t>Литература:</a:t>
            </a:r>
          </a:p>
          <a:p>
            <a:pPr fontAlgn="base"/>
            <a:r>
              <a:rPr lang="ru-RU" sz="2000" b="1" i="1" dirty="0" err="1" smtClean="0">
                <a:solidFill>
                  <a:srgbClr val="00B050"/>
                </a:solidFill>
              </a:rPr>
              <a:t>Агранович</a:t>
            </a:r>
            <a:r>
              <a:rPr lang="ru-RU" sz="2000" b="1" i="1" dirty="0" smtClean="0">
                <a:solidFill>
                  <a:srgbClr val="00B050"/>
                </a:solidFill>
              </a:rPr>
              <a:t> З.Е. Сборник домашних заданий в помощь логопедам и родителям для преодоления лексико-грамматического недоразвития речи у дошкольников с ОНР. – СПб.: «ДЕТСТВО-ПРЕСС», 2002. – 128 с.</a:t>
            </a:r>
            <a:endParaRPr lang="ru-RU" sz="2000" dirty="0" smtClean="0">
              <a:solidFill>
                <a:srgbClr val="00B050"/>
              </a:solidFill>
            </a:endParaRPr>
          </a:p>
          <a:p>
            <a:pPr fontAlgn="base"/>
            <a:r>
              <a:rPr lang="ru-RU" sz="2000" b="1" i="1" dirty="0" smtClean="0">
                <a:solidFill>
                  <a:srgbClr val="00B050"/>
                </a:solidFill>
              </a:rPr>
              <a:t>Граб Л.М. Тематическое планирование коррекционной работы в логопедической группе для детей 5-6 лет с ОНР/ Л.М. Граб. – М.6 «Издательство Гном и Д», 2005. – 56 с.</a:t>
            </a:r>
            <a:endParaRPr lang="ru-RU" sz="2000" dirty="0" smtClean="0">
              <a:solidFill>
                <a:srgbClr val="00B050"/>
              </a:solidFill>
            </a:endParaRPr>
          </a:p>
          <a:p>
            <a:pPr fontAlgn="base"/>
            <a:r>
              <a:rPr lang="ru-RU" sz="2000" b="1" i="1" dirty="0" smtClean="0">
                <a:solidFill>
                  <a:srgbClr val="00B050"/>
                </a:solidFill>
              </a:rPr>
              <a:t> Смирнова Л.Н. Логопедия в детском саду. Занятия с детьми 6-7 лет с общим недоразвитием речи. Пособие для логопедов, дефектологов и воспитателей. – М.: «Мозаика-Синтез», 2007</a:t>
            </a:r>
            <a:r>
              <a:rPr lang="ru-RU" sz="2000" b="1" i="1" smtClean="0">
                <a:solidFill>
                  <a:srgbClr val="00B050"/>
                </a:solidFill>
              </a:rPr>
              <a:t>.–                      96 </a:t>
            </a:r>
            <a:r>
              <a:rPr lang="ru-RU" sz="2000" b="1" i="1" dirty="0" smtClean="0">
                <a:solidFill>
                  <a:srgbClr val="00B050"/>
                </a:solidFill>
              </a:rPr>
              <a:t>с.	</a:t>
            </a:r>
          </a:p>
          <a:p>
            <a:r>
              <a:rPr lang="ru-RU" sz="2000" b="1" i="1" dirty="0" smtClean="0">
                <a:solidFill>
                  <a:srgbClr val="00B050"/>
                </a:solidFill>
              </a:rPr>
              <a:t>	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145</TotalTime>
  <Words>305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«Один – много»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Елена Макеева</cp:lastModifiedBy>
  <cp:revision>24</cp:revision>
  <dcterms:created xsi:type="dcterms:W3CDTF">2015-02-15T04:25:15Z</dcterms:created>
  <dcterms:modified xsi:type="dcterms:W3CDTF">2023-11-16T12:24:24Z</dcterms:modified>
</cp:coreProperties>
</file>