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7" r:id="rId3"/>
    <p:sldId id="266" r:id="rId4"/>
    <p:sldId id="259" r:id="rId5"/>
    <p:sldId id="260" r:id="rId6"/>
    <p:sldId id="264" r:id="rId7"/>
    <p:sldId id="265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306" autoAdjust="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C6051-1121-45E8-962D-BDDD85014DB2}" type="datetimeFigureOut">
              <a:rPr lang="ru-RU" smtClean="0"/>
              <a:pPr/>
              <a:t>23.12.2022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102E7-9900-4ACC-BD27-9C998F2AE0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7812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C6051-1121-45E8-962D-BDDD85014DB2}" type="datetimeFigureOut">
              <a:rPr lang="ru-RU" smtClean="0"/>
              <a:pPr/>
              <a:t>23.12.2022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102E7-9900-4ACC-BD27-9C998F2AE0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82516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C6051-1121-45E8-962D-BDDD85014DB2}" type="datetimeFigureOut">
              <a:rPr lang="ru-RU" smtClean="0"/>
              <a:pPr/>
              <a:t>23.12.2022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102E7-9900-4ACC-BD27-9C998F2AE0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63793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C6051-1121-45E8-962D-BDDD85014DB2}" type="datetimeFigureOut">
              <a:rPr lang="ru-RU" smtClean="0"/>
              <a:pPr/>
              <a:t>23.12.2022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102E7-9900-4ACC-BD27-9C998F2AE0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4437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C6051-1121-45E8-962D-BDDD85014DB2}" type="datetimeFigureOut">
              <a:rPr lang="ru-RU" smtClean="0"/>
              <a:pPr/>
              <a:t>23.12.2022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102E7-9900-4ACC-BD27-9C998F2AE0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71781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C6051-1121-45E8-962D-BDDD85014DB2}" type="datetimeFigureOut">
              <a:rPr lang="ru-RU" smtClean="0"/>
              <a:pPr/>
              <a:t>23.12.2022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102E7-9900-4ACC-BD27-9C998F2AE0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23470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C6051-1121-45E8-962D-BDDD85014DB2}" type="datetimeFigureOut">
              <a:rPr lang="ru-RU" smtClean="0"/>
              <a:pPr/>
              <a:t>23.12.2022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102E7-9900-4ACC-BD27-9C998F2AE0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1989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C6051-1121-45E8-962D-BDDD85014DB2}" type="datetimeFigureOut">
              <a:rPr lang="ru-RU" smtClean="0"/>
              <a:pPr/>
              <a:t>23.12.2022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102E7-9900-4ACC-BD27-9C998F2AE0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45095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C6051-1121-45E8-962D-BDDD85014DB2}" type="datetimeFigureOut">
              <a:rPr lang="ru-RU" smtClean="0"/>
              <a:pPr/>
              <a:t>23.12.2022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102E7-9900-4ACC-BD27-9C998F2AE0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14474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C6051-1121-45E8-962D-BDDD85014DB2}" type="datetimeFigureOut">
              <a:rPr lang="ru-RU" smtClean="0"/>
              <a:pPr/>
              <a:t>23.12.2022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102E7-9900-4ACC-BD27-9C998F2AE0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6270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C6051-1121-45E8-962D-BDDD85014DB2}" type="datetimeFigureOut">
              <a:rPr lang="ru-RU" smtClean="0"/>
              <a:pPr/>
              <a:t>23.12.2022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102E7-9900-4ACC-BD27-9C998F2AE0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59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6C6051-1121-45E8-962D-BDDD85014DB2}" type="datetimeFigureOut">
              <a:rPr lang="ru-RU" smtClean="0"/>
              <a:pPr/>
              <a:t>23.12.2022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C102E7-9900-4ACC-BD27-9C998F2AE0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4902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honoteka.org/uploads/posts/2022-01/1642669327_98-phonoteka-org-p-sovremennii-fon-dlya-prezentatsii-9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3284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2633" y="4031631"/>
            <a:ext cx="3768491" cy="28263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115617" y="404664"/>
            <a:ext cx="7048322" cy="643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3200" b="1" dirty="0" smtClean="0"/>
              <a:t>Формирование </a:t>
            </a:r>
            <a:r>
              <a:rPr lang="ru-RU" sz="3200" b="1" dirty="0"/>
              <a:t>критического мышления</a:t>
            </a:r>
            <a:endParaRPr lang="ru-RU" sz="3200" dirty="0"/>
          </a:p>
          <a:p>
            <a:pPr algn="ctr"/>
            <a:r>
              <a:rPr lang="ru-RU" sz="3200" b="1" dirty="0"/>
              <a:t>у детей дошкольного возраста через прием</a:t>
            </a:r>
            <a:endParaRPr lang="ru-RU" sz="3200" dirty="0"/>
          </a:p>
          <a:p>
            <a:pPr algn="ctr"/>
            <a:r>
              <a:rPr lang="ru-RU" sz="4800" b="1" dirty="0"/>
              <a:t> «Кубик </a:t>
            </a:r>
            <a:r>
              <a:rPr lang="ru-RU" sz="4800" b="1" dirty="0" err="1"/>
              <a:t>Блума</a:t>
            </a:r>
            <a:r>
              <a:rPr lang="ru-RU" sz="4800" b="1" dirty="0" smtClean="0"/>
              <a:t>»</a:t>
            </a:r>
            <a:endParaRPr lang="en-US" sz="4800" b="1" dirty="0" smtClean="0"/>
          </a:p>
          <a:p>
            <a:pPr algn="ctr"/>
            <a:endParaRPr lang="en-US" sz="4800" b="1" dirty="0" smtClean="0"/>
          </a:p>
          <a:p>
            <a:pPr algn="ctr"/>
            <a:endParaRPr lang="ru-RU" sz="4800" b="1" dirty="0" smtClean="0"/>
          </a:p>
          <a:p>
            <a:pPr algn="ctr"/>
            <a:endParaRPr lang="ru-RU" sz="4800" dirty="0"/>
          </a:p>
          <a:p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3884395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phonoteka.org/uploads/posts/2022-01/1642669327_98-phonoteka-org-p-sovremennii-fon-dlya-prezentatsii-9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3284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55576" y="2136338"/>
            <a:ext cx="7848872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rgbClr val="000000"/>
                </a:solidFill>
                <a:latin typeface="Trebuchet MS" panose="020B0603020202020204" pitchFamily="34" charset="0"/>
              </a:rPr>
              <a:t>«Каковы бы ни были способности детей в раннем возрасте, без активной поддержки и специальных методов обучения они вряд ли достигли бы тех высот, покорив которые, стали знаменитыми».</a:t>
            </a:r>
          </a:p>
          <a:p>
            <a:pPr algn="ctr"/>
            <a:r>
              <a:rPr lang="ru-RU" sz="2800" b="1" i="1" dirty="0">
                <a:solidFill>
                  <a:srgbClr val="000000"/>
                </a:solidFill>
                <a:latin typeface="Trebuchet MS" panose="020B0603020202020204" pitchFamily="34" charset="0"/>
              </a:rPr>
              <a:t>Бенджамин </a:t>
            </a:r>
            <a:r>
              <a:rPr lang="ru-RU" sz="2800" b="1" i="1" dirty="0" err="1">
                <a:solidFill>
                  <a:srgbClr val="000000"/>
                </a:solidFill>
                <a:latin typeface="Trebuchet MS" panose="020B0603020202020204" pitchFamily="34" charset="0"/>
              </a:rPr>
              <a:t>Блум</a:t>
            </a:r>
            <a:endParaRPr lang="ru-RU" sz="2800" b="1" i="1" dirty="0">
              <a:solidFill>
                <a:srgbClr val="000000"/>
              </a:solidFill>
              <a:latin typeface="Trebuchet MS" panose="020B0603020202020204" pitchFamily="34" charset="0"/>
            </a:endParaRP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54581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phonoteka.org/uploads/posts/2022-01/1642669327_98-phonoteka-org-p-sovremennii-fon-dlya-prezentatsii-9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23284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99997" y="476672"/>
            <a:ext cx="7632848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Критическое мышление</a:t>
            </a:r>
            <a:r>
              <a:rPr lang="ru-RU" dirty="0">
                <a:solidFill>
                  <a:srgbClr val="000000"/>
                </a:solidFill>
                <a:latin typeface="Verdana" panose="020B0604030504040204" pitchFamily="34" charset="0"/>
              </a:rPr>
              <a:t> – это особая методика обучения, которая отвечает на вопрос: как учить мыслить. Ребёнок нуждается в критическом мышлении, оно помогает ему жить среди людей.</a:t>
            </a:r>
          </a:p>
          <a:p>
            <a:pPr algn="just"/>
            <a:r>
              <a:rPr lang="ru-RU" sz="24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 критического мышления</a:t>
            </a:r>
            <a:r>
              <a:rPr lang="ru-RU" dirty="0">
                <a:solidFill>
                  <a:srgbClr val="000000"/>
                </a:solidFill>
                <a:latin typeface="Verdana" panose="020B0604030504040204" pitchFamily="34" charset="0"/>
              </a:rPr>
              <a:t> – научить ребёнка использовать метод исследования в обучении, ставить перед собой вопросы, искать на них ответы и стараться, чтобы другие узнали о том, что новое он открыл для себя</a:t>
            </a:r>
            <a:endParaRPr lang="ru-RU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10706" t="16532" r="28970" b="20469"/>
          <a:stretch/>
        </p:blipFill>
        <p:spPr>
          <a:xfrm>
            <a:off x="1592085" y="3138074"/>
            <a:ext cx="6048672" cy="35515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23353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s://phonoteka.org/uploads/posts/2022-01/1642669327_98-phonoteka-org-p-sovremennii-fon-dlya-prezentatsii-9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23284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67717" y="288146"/>
            <a:ext cx="6744465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Кубик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Блума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методика использования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Понадобиться обычный бумажный куб, на гранях которого написано:</a:t>
            </a:r>
          </a:p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Назови.</a:t>
            </a:r>
          </a:p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Почему.</a:t>
            </a:r>
          </a:p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Объясни.</a:t>
            </a:r>
          </a:p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Предложи.</a:t>
            </a:r>
          </a:p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Придумай.</a:t>
            </a:r>
          </a:p>
        </p:txBody>
      </p:sp>
      <p:pic>
        <p:nvPicPr>
          <p:cNvPr id="13" name="Picture 2" descr="http://i0.wp.com/www.egtmatematik.com/wp-content/uploads/2016/04/Ekran-Resmi-2016-04-09-20.18.18-e1460222116304.png?resize=300%2C37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004467"/>
            <a:ext cx="2857500" cy="3609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8" descr="http://i.xn----7sbagbrdj9cgd0a.xn--p1ai/u/pic/8f/49a2debc5611e68359e17955198316/-/%D0%A0%D0%B0%D0%B7%D0%B2%D0%B5%D1%80%D1%82%D0%BA%D0%B0_%D0%BA%D1%83%D0%B1%D0%B0%20%282%2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639" y="3611081"/>
            <a:ext cx="4438822" cy="3014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796136" y="5614444"/>
            <a:ext cx="31683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Mistral" panose="03090702030407020403" pitchFamily="66" charset="0"/>
              </a:rPr>
              <a:t>Умеющие мыслить</a:t>
            </a:r>
          </a:p>
          <a:p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Mistral" panose="03090702030407020403" pitchFamily="66" charset="0"/>
              </a:rPr>
              <a:t>Умеют задавать вопросы</a:t>
            </a:r>
          </a:p>
          <a:p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Mistral" panose="03090702030407020403" pitchFamily="66" charset="0"/>
              </a:rPr>
              <a:t>                    </a:t>
            </a:r>
            <a:r>
              <a:rPr lang="ru-RU" dirty="0" err="1">
                <a:solidFill>
                  <a:schemeClr val="accent3">
                    <a:lumMod val="50000"/>
                  </a:schemeClr>
                </a:solidFill>
                <a:latin typeface="Mistral" panose="03090702030407020403" pitchFamily="66" charset="0"/>
              </a:rPr>
              <a:t>Алисон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Mistral" panose="03090702030407020403" pitchFamily="66" charset="0"/>
              </a:rPr>
              <a:t> Кинг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3048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phonoteka.org/uploads/posts/2022-01/1642669327_98-phonoteka-org-p-sovremennii-fon-dlya-prezentatsii-9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23284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67949" y="332656"/>
            <a:ext cx="8496944" cy="603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Классификация вопросов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Прием "Кубик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Блума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 уникален тем, что позволяет формулировать вопросы самого разного характера.</a:t>
            </a:r>
          </a:p>
          <a:p>
            <a:pPr lvl="0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Назови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Предполагает воспроизведение знаний. Это самые простые вопросы.  предлагается просто назвать предмет, явление, термин и т.д.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Данный блок можно разнообразить вариативными заданиями, которые помогают проверить самые общие знания по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теме.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Почему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Это блок вопросов позволяет сформулировать причинно-следственные связи, то есть описать процессы, которые происходят с указанным предметом, явлением.  </a:t>
            </a:r>
          </a:p>
          <a:p>
            <a:pPr lvl="0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Объясни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Это вопросы уточняющие. Они помогают увидеть проблему в разных аспектах и сфокусировать внимание на всех сторонах заданной проблемы.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Дополнительные фразы, которые помогут сформулировать вопросы этого блока:</a:t>
            </a:r>
          </a:p>
          <a:p>
            <a:pPr lvl="0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 действительно думаешь, что…</a:t>
            </a:r>
          </a:p>
          <a:p>
            <a:pPr lvl="0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 уверен, что…</a:t>
            </a:r>
          </a:p>
          <a:p>
            <a:pPr lvl="0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То есть, ребенок должен объяснить, как использовать то или иное знание на практике, для решения конкретных ситуаций.</a:t>
            </a:r>
          </a:p>
          <a:p>
            <a:pPr lvl="0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Придумай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 это вопросы творческие, которые содержат в себе элемент предположения, вымысла.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Например: Придумай, что будет, если на Земле исчезнут все источники пресной воды. </a:t>
            </a: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Поделись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 вопросы этого блока предназначены для активации мыслительной деятельности учащихся, учат их анализировать, выделять факты и следствия, 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оценивать значимость полученных сведений, акцентировать внимание на их оценке.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9966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phonoteka.org/uploads/posts/2022-01/1642669327_98-phonoteka-org-p-sovremennii-fon-dlya-prezentatsii-9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23284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00937" y="551516"/>
            <a:ext cx="3284984" cy="246373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82"/>
          <a:stretch/>
        </p:blipFill>
        <p:spPr>
          <a:xfrm rot="5400000">
            <a:off x="827393" y="3573207"/>
            <a:ext cx="3312750" cy="316835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356081" y="797257"/>
            <a:ext cx="5081803" cy="381135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970340" y="3788841"/>
            <a:ext cx="3443501" cy="2582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0103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phonoteka.org/uploads/posts/2022-01/1642669327_98-phonoteka-org-p-sovremennii-fon-dlya-prezentatsii-9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23284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19672" y="908720"/>
            <a:ext cx="619268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 , не знающий ничего, может научиться.</a:t>
            </a:r>
          </a:p>
          <a:p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Дело только в том, 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бы 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зажечь в нем желание познавать.</a:t>
            </a:r>
          </a:p>
          <a:p>
            <a:pPr algn="r"/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Д. Дидро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30940" y="3782654"/>
            <a:ext cx="3044957" cy="2283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087719" y="3709215"/>
            <a:ext cx="3352932" cy="25146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42046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782</TotalTime>
  <Words>186</Words>
  <Application>Microsoft Office PowerPoint</Application>
  <PresentationFormat>Экран (4:3)</PresentationFormat>
  <Paragraphs>38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Arial</vt:lpstr>
      <vt:lpstr>Calibri</vt:lpstr>
      <vt:lpstr>Mistral</vt:lpstr>
      <vt:lpstr>Times New Roman</vt:lpstr>
      <vt:lpstr>Trebuchet MS</vt:lpstr>
      <vt:lpstr>Verdana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WINDOWS 8</dc:creator>
  <cp:lastModifiedBy>Группа3</cp:lastModifiedBy>
  <cp:revision>26</cp:revision>
  <dcterms:created xsi:type="dcterms:W3CDTF">2017-02-12T11:20:58Z</dcterms:created>
  <dcterms:modified xsi:type="dcterms:W3CDTF">2022-12-23T06:17:20Z</dcterms:modified>
</cp:coreProperties>
</file>