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60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660"/>
  </p:normalViewPr>
  <p:slideViewPr>
    <p:cSldViewPr snapToGrid="0">
      <p:cViewPr varScale="1">
        <p:scale>
          <a:sx n="85" d="100"/>
          <a:sy n="85" d="100"/>
        </p:scale>
        <p:origin x="102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0B63DF8-87E8-4A09-8C56-A7ADEFECA026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4CD1C1F-AA97-4A50-AF05-74ABF41C3BE3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14593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63DF8-87E8-4A09-8C56-A7ADEFECA026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D1C1F-AA97-4A50-AF05-74ABF41C3B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8331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63DF8-87E8-4A09-8C56-A7ADEFECA026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D1C1F-AA97-4A50-AF05-74ABF41C3B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3068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63DF8-87E8-4A09-8C56-A7ADEFECA026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D1C1F-AA97-4A50-AF05-74ABF41C3BE3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317167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63DF8-87E8-4A09-8C56-A7ADEFECA026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D1C1F-AA97-4A50-AF05-74ABF41C3B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9062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63DF8-87E8-4A09-8C56-A7ADEFECA026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D1C1F-AA97-4A50-AF05-74ABF41C3B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9789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63DF8-87E8-4A09-8C56-A7ADEFECA026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D1C1F-AA97-4A50-AF05-74ABF41C3B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15314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63DF8-87E8-4A09-8C56-A7ADEFECA026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D1C1F-AA97-4A50-AF05-74ABF41C3B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6145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63DF8-87E8-4A09-8C56-A7ADEFECA026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D1C1F-AA97-4A50-AF05-74ABF41C3B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026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63DF8-87E8-4A09-8C56-A7ADEFECA026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D1C1F-AA97-4A50-AF05-74ABF41C3B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3169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63DF8-87E8-4A09-8C56-A7ADEFECA026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D1C1F-AA97-4A50-AF05-74ABF41C3B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4587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63DF8-87E8-4A09-8C56-A7ADEFECA026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D1C1F-AA97-4A50-AF05-74ABF41C3B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0669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63DF8-87E8-4A09-8C56-A7ADEFECA026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D1C1F-AA97-4A50-AF05-74ABF41C3B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1838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63DF8-87E8-4A09-8C56-A7ADEFECA026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D1C1F-AA97-4A50-AF05-74ABF41C3B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946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63DF8-87E8-4A09-8C56-A7ADEFECA026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D1C1F-AA97-4A50-AF05-74ABF41C3B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7307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63DF8-87E8-4A09-8C56-A7ADEFECA026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D1C1F-AA97-4A50-AF05-74ABF41C3B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598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63DF8-87E8-4A09-8C56-A7ADEFECA026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D1C1F-AA97-4A50-AF05-74ABF41C3B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770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0B63DF8-87E8-4A09-8C56-A7ADEFECA026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4CD1C1F-AA97-4A50-AF05-74ABF41C3B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380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  <p:sldLayoutId id="214748371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uchenikspb.ru/kbase/glossary/meha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Тема 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работы «Влияние музыки на живые организмы».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Работу выполнила </a:t>
            </a:r>
          </a:p>
          <a:p>
            <a:r>
              <a:rPr lang="ru-RU" dirty="0" smtClean="0"/>
              <a:t> учащаяся 8 класса МКОУ «</a:t>
            </a:r>
            <a:r>
              <a:rPr lang="ru-RU" dirty="0" err="1" smtClean="0"/>
              <a:t>Комарская</a:t>
            </a:r>
            <a:r>
              <a:rPr lang="ru-RU" dirty="0" smtClean="0"/>
              <a:t> </a:t>
            </a:r>
            <a:r>
              <a:rPr lang="ru-RU" dirty="0" err="1" smtClean="0"/>
              <a:t>сош</a:t>
            </a:r>
            <a:r>
              <a:rPr lang="ru-RU" dirty="0" smtClean="0"/>
              <a:t>»</a:t>
            </a:r>
          </a:p>
          <a:p>
            <a:r>
              <a:rPr lang="ru-RU" dirty="0" smtClean="0"/>
              <a:t>Нагорная Валерия</a:t>
            </a:r>
          </a:p>
          <a:p>
            <a:r>
              <a:rPr lang="ru-RU" dirty="0" smtClean="0"/>
              <a:t>Научный руководитель </a:t>
            </a:r>
          </a:p>
          <a:p>
            <a:r>
              <a:rPr lang="ru-RU" dirty="0" smtClean="0"/>
              <a:t>Учитель </a:t>
            </a:r>
            <a:r>
              <a:rPr lang="ru-RU" smtClean="0"/>
              <a:t>физики   Мезнер Е.М.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5652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124984853"/>
              </p:ext>
            </p:extLst>
          </p:nvPr>
        </p:nvGraphicFramePr>
        <p:xfrm>
          <a:off x="1172358" y="519290"/>
          <a:ext cx="9421833" cy="4937520"/>
        </p:xfrm>
        <a:graphic>
          <a:graphicData uri="http://schemas.openxmlformats.org/drawingml/2006/table">
            <a:tbl>
              <a:tblPr/>
              <a:tblGrid>
                <a:gridCol w="9421833">
                  <a:extLst>
                    <a:ext uri="{9D8B030D-6E8A-4147-A177-3AD203B41FA5}">
                      <a16:colId xmlns:a16="http://schemas.microsoft.com/office/drawing/2014/main" val="1272787067"/>
                    </a:ext>
                  </a:extLst>
                </a:gridCol>
              </a:tblGrid>
              <a:tr h="4937520">
                <a:tc>
                  <a:txBody>
                    <a:bodyPr/>
                    <a:lstStyle/>
                    <a:p>
                      <a:pPr indent="270510" algn="l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Практическая часть: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70510" algn="l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2.1.  Анкетирование  учащихся 7-9 классов.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70510" algn="l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Мною были предложены анкеты учащимся 7-9 классов с целью выяснить, знают ли анкетируемые о влиянии музыки на живые организмы.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70510" algn="l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Проводя анкетирование, мы охватили 32 человека. Для его проведения мы разработали следующую анкету: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70510" algn="l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 Какую музыку вы любите слушать?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70510" algn="l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 Сколько времени вы можете себе отвести на слушание музыки?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70510" algn="l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 Какие источники для прослушивания музыки вы используете?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70510" algn="l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 Знаете ли вы как влияет музыка на живые организмы?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70510" algn="l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 Какая музыка по- вашему благотворно влияет на все живое?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70510" algn="l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 Какая музыка по-вашему отрицательно влияет на все живое?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3584" marR="1035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20528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730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953961400"/>
              </p:ext>
            </p:extLst>
          </p:nvPr>
        </p:nvGraphicFramePr>
        <p:xfrm>
          <a:off x="685800" y="685800"/>
          <a:ext cx="10394950" cy="4619977"/>
        </p:xfrm>
        <a:graphic>
          <a:graphicData uri="http://schemas.openxmlformats.org/drawingml/2006/table">
            <a:tbl>
              <a:tblPr/>
              <a:tblGrid>
                <a:gridCol w="10394950">
                  <a:extLst>
                    <a:ext uri="{9D8B030D-6E8A-4147-A177-3AD203B41FA5}">
                      <a16:colId xmlns:a16="http://schemas.microsoft.com/office/drawing/2014/main" val="1791090299"/>
                    </a:ext>
                  </a:extLst>
                </a:gridCol>
              </a:tblGrid>
              <a:tr h="4619977">
                <a:tc>
                  <a:txBody>
                    <a:bodyPr/>
                    <a:lstStyle/>
                    <a:p>
                      <a:pPr indent="270510" algn="l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результате анкетирования выяснилось, что 50% опрашиваемых слушают рок и рэп и 50% любую музыку. 45% ответили, что слушают много и 55% -от 1 до 5 часов, слушают из любых источников. На вопрос: «знают ли они, как влияет музыка на живые организмы?» 83% ответили «да», остальные ответили, что не знают.   58% считают, что благотворно на живые организмы влияет классическая музыка, остальные ответили, что не знают и на вопрос «какая музыка, по-вашему, отрицательно влияет на живые организмы»  46% ответили «рок», остальные не знают.     Таким образом, большинство ребят либо что-то слышали, либо вообще ничего не знают о влиянии музыки на окружающие ее объекты.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283" marR="11428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5201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975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685801" y="327378"/>
            <a:ext cx="10396882" cy="5046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84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06400" y="587022"/>
            <a:ext cx="8562264" cy="4831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888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504040505"/>
              </p:ext>
            </p:extLst>
          </p:nvPr>
        </p:nvGraphicFramePr>
        <p:xfrm>
          <a:off x="685800" y="587021"/>
          <a:ext cx="10394950" cy="4989689"/>
        </p:xfrm>
        <a:graphic>
          <a:graphicData uri="http://schemas.openxmlformats.org/drawingml/2006/table">
            <a:tbl>
              <a:tblPr/>
              <a:tblGrid>
                <a:gridCol w="10394950">
                  <a:extLst>
                    <a:ext uri="{9D8B030D-6E8A-4147-A177-3AD203B41FA5}">
                      <a16:colId xmlns:a16="http://schemas.microsoft.com/office/drawing/2014/main" val="2551494866"/>
                    </a:ext>
                  </a:extLst>
                </a:gridCol>
              </a:tblGrid>
              <a:tr h="4989689">
                <a:tc>
                  <a:txBody>
                    <a:bodyPr/>
                    <a:lstStyle/>
                    <a:p>
                      <a:pPr indent="270510" algn="l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2.3. Исследование влияния разных мелодий на всходы семян и их рост .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70510" algn="l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70510" algn="l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Эта часть практической работы состояла из наблюдения за посевами редиса.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283" marR="11428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7774397"/>
                  </a:ext>
                </a:extLst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266" y="1815187"/>
            <a:ext cx="10555111" cy="3691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64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01600" y="440268"/>
            <a:ext cx="11503378" cy="4888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58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293512"/>
            <a:ext cx="10396882" cy="5192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 день                                 4 день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59645" y="908154"/>
            <a:ext cx="3443110" cy="460110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5030" y="1104310"/>
            <a:ext cx="3375378" cy="4510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60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685801"/>
            <a:ext cx="10396882" cy="883356"/>
          </a:xfrm>
        </p:spPr>
        <p:txBody>
          <a:bodyPr/>
          <a:lstStyle/>
          <a:p>
            <a:r>
              <a:rPr lang="ru-RU" dirty="0" smtClean="0"/>
              <a:t>6 день                          8 день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12589" y="1699209"/>
            <a:ext cx="2859295" cy="382105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9424" y="1723860"/>
            <a:ext cx="2886244" cy="38438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2985" y="1723860"/>
            <a:ext cx="2861103" cy="381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31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10 день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396253" y="1991480"/>
            <a:ext cx="2538858" cy="341269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1867" y="1738489"/>
            <a:ext cx="8128000" cy="3665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28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927527" y="446023"/>
            <a:ext cx="10011405" cy="5333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804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059968807"/>
              </p:ext>
            </p:extLst>
          </p:nvPr>
        </p:nvGraphicFramePr>
        <p:xfrm>
          <a:off x="180622" y="372533"/>
          <a:ext cx="11379200" cy="5324793"/>
        </p:xfrm>
        <a:graphic>
          <a:graphicData uri="http://schemas.openxmlformats.org/drawingml/2006/table">
            <a:tbl>
              <a:tblPr/>
              <a:tblGrid>
                <a:gridCol w="11379200">
                  <a:extLst>
                    <a:ext uri="{9D8B030D-6E8A-4147-A177-3AD203B41FA5}">
                      <a16:colId xmlns:a16="http://schemas.microsoft.com/office/drawing/2014/main" val="2257500278"/>
                    </a:ext>
                  </a:extLst>
                </a:gridCol>
              </a:tblGrid>
              <a:tr h="5159023">
                <a:tc>
                  <a:txBody>
                    <a:bodyPr/>
                    <a:lstStyle/>
                    <a:p>
                      <a:pPr indent="180340" algn="l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Гипотеза:</a:t>
                      </a:r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Классическая музыка оказывает благотворное влияние на живые организмы, рок-музыка влияет разрушительно.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18034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Объект исследования: </a:t>
                      </a:r>
                      <a:r>
                        <a:rPr lang="ru-RU" sz="2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музыка, как акустическая волна и ее  характеристики.</a:t>
                      </a:r>
                    </a:p>
                    <a:p>
                      <a:pPr indent="18034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Предмет исследования</a:t>
                      </a:r>
                      <a:r>
                        <a:rPr lang="ru-RU" sz="2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учащиеся 7-9 классов, посевы и всходы семян редиса.</a:t>
                      </a:r>
                    </a:p>
                    <a:p>
                      <a:pPr indent="18034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u="sng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Цель: </a:t>
                      </a: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выяснить, какая музыка благотворно воздействует на живые организмы, а какая обладает разрушающей силой.</a:t>
                      </a:r>
                      <a:endParaRPr lang="ru-RU" sz="20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18034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18034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283" marR="11428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237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6022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06400" y="304800"/>
            <a:ext cx="10972800" cy="5102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28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28978" y="316090"/>
            <a:ext cx="10651529" cy="5058496"/>
          </a:xfrm>
        </p:spPr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Задачи:</a:t>
            </a:r>
          </a:p>
          <a:p>
            <a:r>
              <a:rPr lang="ru-RU" dirty="0"/>
              <a:t>1.	Изучить литературу по теме влияния музыки на растения, и человека.</a:t>
            </a:r>
          </a:p>
          <a:p>
            <a:r>
              <a:rPr lang="ru-RU" dirty="0"/>
              <a:t>2.	 Рассмотреть музыку как звуковую волну.</a:t>
            </a:r>
          </a:p>
          <a:p>
            <a:r>
              <a:rPr lang="ru-RU" dirty="0"/>
              <a:t>3.	Подбор общеизвестных фактов о позитивном и негативном влиянии музыки на организм человека.</a:t>
            </a:r>
          </a:p>
          <a:p>
            <a:r>
              <a:rPr lang="ru-RU" dirty="0"/>
              <a:t>4.	 Провести собственное исследование по изучению влияния музыки на учащихся, на посевы и всходы, пронаблюдать за ростом и развитием всходов под воздействием рок-музыки и классики.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108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10396883" cy="13775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5800" y="685800"/>
            <a:ext cx="10394707" cy="4688785"/>
          </a:xfrm>
        </p:spPr>
        <p:txBody>
          <a:bodyPr/>
          <a:lstStyle/>
          <a:p>
            <a:r>
              <a:rPr lang="ru-RU" dirty="0"/>
              <a:t>Методика исследования</a:t>
            </a:r>
          </a:p>
          <a:p>
            <a:r>
              <a:rPr lang="ru-RU" dirty="0"/>
              <a:t>В нашем исследовании мы применяли следующие методы и приёмы:</a:t>
            </a:r>
          </a:p>
          <a:p>
            <a:r>
              <a:rPr lang="ru-RU" dirty="0"/>
              <a:t>- анализ научной и публицистической литературы,</a:t>
            </a:r>
          </a:p>
          <a:p>
            <a:r>
              <a:rPr lang="ru-RU" dirty="0"/>
              <a:t>- проведение экспериментов,</a:t>
            </a:r>
          </a:p>
          <a:p>
            <a:r>
              <a:rPr lang="ru-RU" dirty="0"/>
              <a:t>- наблюдение</a:t>
            </a:r>
          </a:p>
          <a:p>
            <a:r>
              <a:rPr lang="ru-RU" dirty="0"/>
              <a:t>- анкетирование.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258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5800" y="180622"/>
            <a:ext cx="10394707" cy="5193963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Актуальность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 моей работы заключается в том, что музыка стала доступной для детей и подростков не только дома, но и на улице. Как показали результаты анкетирования, проведенного в 7-9 классах, ребята слушают музыку различных направлений (в основном современную) и используют для этого различные источники: телефоны, плееры, компьютеры, телевизоры… Так как я очень люблю слушать музыку, так же, как и мои одноклассники, то меня очень заинтересовал вопрос влияния музыки на живые организмы. Результаты анкетирования учащихся 7-9 классов показали,  что многие ребята не знают, что музыка может влиять на растения,  что тяжёлый рок оказывает отрицательное влияние на рост растений и что классика положительно влияет на большинство комнатных растений.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566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302999924"/>
              </p:ext>
            </p:extLst>
          </p:nvPr>
        </p:nvGraphicFramePr>
        <p:xfrm>
          <a:off x="800100" y="541868"/>
          <a:ext cx="10396538" cy="5837184"/>
        </p:xfrm>
        <a:graphic>
          <a:graphicData uri="http://schemas.openxmlformats.org/drawingml/2006/table">
            <a:tbl>
              <a:tblPr/>
              <a:tblGrid>
                <a:gridCol w="10396538">
                  <a:extLst>
                    <a:ext uri="{9D8B030D-6E8A-4147-A177-3AD203B41FA5}">
                      <a16:colId xmlns:a16="http://schemas.microsoft.com/office/drawing/2014/main" val="3204491334"/>
                    </a:ext>
                  </a:extLst>
                </a:gridCol>
              </a:tblGrid>
              <a:tr h="5837184">
                <a:tc>
                  <a:txBody>
                    <a:bodyPr/>
                    <a:lstStyle/>
                    <a:p>
                      <a:pPr indent="180340" algn="l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u="sng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Музыка </a:t>
                      </a:r>
                      <a:r>
                        <a:rPr lang="ru-RU" sz="2400" b="1" u="sng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 точки зрения физики.</a:t>
                      </a:r>
                    </a:p>
                    <a:p>
                      <a:pPr indent="180340" algn="l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Звук 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 это физическое объективное явление. Его источником бывает любое упругое тело, способное производить </a:t>
                      </a:r>
                      <a:r>
                        <a:rPr lang="ru-RU" sz="2400" u="sng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2" tooltip="Мехи в технике — устройство для нагнетания воздуха."/>
                        </a:rPr>
                        <a:t>меха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нические колебания. В результате образовываются звуковые волны, что по воздуху достигают человеческого уха. Оно воспринимает волны и преобразовывает их в нервные импульсы, которые передаются в головной мозг и обрабатываются его полушариями. В результате человек осознает конкретный звук.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180340" algn="l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Звук, с точки зрения физики – это энергия. Звук распространяется посредством звуковых волн. Скорость звука зависит от вида среды, в которой он распространяется, и от ее температуры. В газах звуковые волны распространяются медленно, в жидкостях скорость звука увеличивается, а в твердых телах становится еще более высокой.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08781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1132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Влияние музыки на растения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5800" y="1614312"/>
            <a:ext cx="10394707" cy="3760274"/>
          </a:xfrm>
        </p:spPr>
        <p:txBody>
          <a:bodyPr>
            <a:normAutofit fontScale="92500"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В основе биологического воздействия музыки на растения лежит резонансный механизм. Резонанс - это такое физическое явление, при котором резко возрастает амплитуда колебаний в какой-либо системе, если частота колебаний внешнего источника воздействия приближается к частоте собственных колебаний в системе. Научно установлен факт, что растения неравнодушны к музыке и чутко реагируют на нее скоростью роста и плодоношением. Исследования четко показали, что на музыку шумов ветра и воды растения отзывались положительно, в то время как на тяжелый рок растения отвечали уменьшением размеров листьев и корней, снижением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веса.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432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Влияние музыки на человеческий организм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Реакция растений на воспроизводимую музыку разных жанров удивительно сходна с влиянием музыки на человека.  Исследования показали, что пронзительный звук большой громкости способствует свертыванию белков в жидкой среде. Иными словами, сырое яйцо, если положить его напротив громкоговорителя на рок-концерте, может неожиданно превратиться в готовое, крутое яйцо.  Были случаи, когда переизбыток высоких или низких частот серьезно травмировал мозг. На рок-концертах нередки контузии звуком, звуковые ожоги, потеря слуха и памяти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355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361245"/>
            <a:ext cx="10396882" cy="1343378"/>
          </a:xfrm>
        </p:spPr>
        <p:txBody>
          <a:bodyPr>
            <a:normAutofit fontScale="90000"/>
          </a:bodyPr>
          <a:lstStyle/>
          <a:p>
            <a:r>
              <a:rPr lang="ru-RU" dirty="0"/>
              <a:t>Как учёные объясняют влияние музыки на здоровье?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840513051"/>
              </p:ext>
            </p:extLst>
          </p:nvPr>
        </p:nvGraphicFramePr>
        <p:xfrm>
          <a:off x="191911" y="1591733"/>
          <a:ext cx="10888839" cy="4267297"/>
        </p:xfrm>
        <a:graphic>
          <a:graphicData uri="http://schemas.openxmlformats.org/drawingml/2006/table">
            <a:tbl>
              <a:tblPr/>
              <a:tblGrid>
                <a:gridCol w="10888839">
                  <a:extLst>
                    <a:ext uri="{9D8B030D-6E8A-4147-A177-3AD203B41FA5}">
                      <a16:colId xmlns:a16="http://schemas.microsoft.com/office/drawing/2014/main" val="3590517334"/>
                    </a:ext>
                  </a:extLst>
                </a:gridCol>
              </a:tblGrid>
              <a:tr h="4267297">
                <a:tc>
                  <a:txBody>
                    <a:bodyPr/>
                    <a:lstStyle/>
                    <a:p>
                      <a:pPr indent="270510" algn="l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Вибрация звуков создает энергетические поля, заставляющие резонировать каждую клеточку человеческого организма. Тело «поглощает» энергию, образованную музыкальными звуками (волнами), которая нормализует ритм дыхания, пульс, артериальное давление, температуру, снимает мышечное напряжение.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70510" algn="l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Классическая музыка в основном  написана в ритме работы сердца (60–70 ударов в минуту) и поэтому благотворно влияет на основные функции всего организма. Но в современной эстрадной музыке всё больше преобладают низкие частоты. Низкие звуки резонируют больше с нижней частью тела, высокие — с верхней (головой). 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283" marR="11428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34395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5418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TM04033927[[fn=Главное мероприятие]]</Template>
  <TotalTime>54</TotalTime>
  <Words>616</Words>
  <Application>Microsoft Office PowerPoint</Application>
  <PresentationFormat>Широкоэкранный</PresentationFormat>
  <Paragraphs>50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Impact</vt:lpstr>
      <vt:lpstr>Times New Roman</vt:lpstr>
      <vt:lpstr>Главное мероприятие</vt:lpstr>
      <vt:lpstr>Тема  работы «Влияние музыки на живые организмы».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Влияние музыки на растения </vt:lpstr>
      <vt:lpstr>Влияние музыки на человеческий организм</vt:lpstr>
      <vt:lpstr>Как учёные объясняют влияние музыки на здоровье?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 день                                 4 день</vt:lpstr>
      <vt:lpstr>6 день                          8 день</vt:lpstr>
      <vt:lpstr>10 день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 работы «Влияние музыки на живые организмы».</dc:title>
  <dc:creator>Евгения Мезнер</dc:creator>
  <cp:lastModifiedBy>Евгения Мезнер</cp:lastModifiedBy>
  <cp:revision>7</cp:revision>
  <dcterms:created xsi:type="dcterms:W3CDTF">2021-02-28T12:53:28Z</dcterms:created>
  <dcterms:modified xsi:type="dcterms:W3CDTF">2021-03-01T10:27:14Z</dcterms:modified>
</cp:coreProperties>
</file>