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bookmarkIdSeed="2">
  <p:sldMasterIdLst>
    <p:sldMasterId id="2147483648" r:id="rId1"/>
  </p:sldMasterIdLst>
  <p:notesMasterIdLst>
    <p:notesMasterId r:id="rId23"/>
  </p:notesMasterIdLst>
  <p:sldIdLst>
    <p:sldId id="262" r:id="rId2"/>
    <p:sldId id="271" r:id="rId3"/>
    <p:sldId id="273" r:id="rId4"/>
    <p:sldId id="291" r:id="rId5"/>
    <p:sldId id="272" r:id="rId6"/>
    <p:sldId id="274" r:id="rId7"/>
    <p:sldId id="292" r:id="rId8"/>
    <p:sldId id="293" r:id="rId9"/>
    <p:sldId id="294" r:id="rId10"/>
    <p:sldId id="295" r:id="rId11"/>
    <p:sldId id="296" r:id="rId12"/>
    <p:sldId id="297" r:id="rId13"/>
    <p:sldId id="299" r:id="rId14"/>
    <p:sldId id="298" r:id="rId15"/>
    <p:sldId id="300" r:id="rId16"/>
    <p:sldId id="301" r:id="rId17"/>
    <p:sldId id="302" r:id="rId18"/>
    <p:sldId id="303" r:id="rId19"/>
    <p:sldId id="304" r:id="rId20"/>
    <p:sldId id="305" r:id="rId21"/>
    <p:sldId id="285" r:id="rId22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MS Gothic" charset="0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MS Gothic" charset="0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MS Gothic" charset="0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MS Gothic" charset="0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MS Gothic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MS Gothic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MS Gothic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MS Gothic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MS Gothic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FFCC"/>
    <a:srgbClr val="CCFFFF"/>
    <a:srgbClr val="FFCC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421" y="-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fld id="{E9BCAA30-BADF-4E66-B319-2FC30B4F840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FBAE2C6-B30F-4924-87EF-E4263C64C809}" type="slidenum">
              <a:rPr lang="ru-RU"/>
              <a:pPr/>
              <a:t>1</a:t>
            </a:fld>
            <a:endParaRPr lang="ru-RU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FBAE2C6-B30F-4924-87EF-E4263C64C809}" type="slidenum">
              <a:rPr lang="ru-RU"/>
              <a:pPr/>
              <a:t>11</a:t>
            </a:fld>
            <a:endParaRPr lang="ru-RU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98453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FBAE2C6-B30F-4924-87EF-E4263C64C809}" type="slidenum">
              <a:rPr lang="ru-RU"/>
              <a:pPr/>
              <a:t>12</a:t>
            </a:fld>
            <a:endParaRPr lang="ru-RU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51109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FBAE2C6-B30F-4924-87EF-E4263C64C809}" type="slidenum">
              <a:rPr lang="ru-RU"/>
              <a:pPr/>
              <a:t>13</a:t>
            </a:fld>
            <a:endParaRPr lang="ru-RU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67911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FBAE2C6-B30F-4924-87EF-E4263C64C809}" type="slidenum">
              <a:rPr lang="ru-RU"/>
              <a:pPr/>
              <a:t>14</a:t>
            </a:fld>
            <a:endParaRPr lang="ru-RU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3571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FBAE2C6-B30F-4924-87EF-E4263C64C809}" type="slidenum">
              <a:rPr lang="ru-RU"/>
              <a:pPr/>
              <a:t>15</a:t>
            </a:fld>
            <a:endParaRPr lang="ru-RU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71637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FBAE2C6-B30F-4924-87EF-E4263C64C809}" type="slidenum">
              <a:rPr lang="ru-RU"/>
              <a:pPr/>
              <a:t>16</a:t>
            </a:fld>
            <a:endParaRPr lang="ru-RU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43246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FBAE2C6-B30F-4924-87EF-E4263C64C809}" type="slidenum">
              <a:rPr lang="ru-RU"/>
              <a:pPr/>
              <a:t>17</a:t>
            </a:fld>
            <a:endParaRPr lang="ru-RU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43840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FBAE2C6-B30F-4924-87EF-E4263C64C809}" type="slidenum">
              <a:rPr lang="ru-RU"/>
              <a:pPr/>
              <a:t>18</a:t>
            </a:fld>
            <a:endParaRPr lang="ru-RU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68404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FBAE2C6-B30F-4924-87EF-E4263C64C809}" type="slidenum">
              <a:rPr lang="ru-RU"/>
              <a:pPr/>
              <a:t>19</a:t>
            </a:fld>
            <a:endParaRPr lang="ru-RU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47271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FBAE2C6-B30F-4924-87EF-E4263C64C809}" type="slidenum">
              <a:rPr lang="ru-RU"/>
              <a:pPr/>
              <a:t>20</a:t>
            </a:fld>
            <a:endParaRPr lang="ru-RU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2057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FBAE2C6-B30F-4924-87EF-E4263C64C809}" type="slidenum">
              <a:rPr lang="ru-RU"/>
              <a:pPr/>
              <a:t>2</a:t>
            </a:fld>
            <a:endParaRPr lang="ru-RU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FBAE2C6-B30F-4924-87EF-E4263C64C809}" type="slidenum">
              <a:rPr lang="ru-RU"/>
              <a:pPr/>
              <a:t>21</a:t>
            </a:fld>
            <a:endParaRPr lang="ru-RU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FBAE2C6-B30F-4924-87EF-E4263C64C809}" type="slidenum">
              <a:rPr lang="ru-RU"/>
              <a:pPr/>
              <a:t>3</a:t>
            </a:fld>
            <a:endParaRPr lang="ru-RU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FBAE2C6-B30F-4924-87EF-E4263C64C809}" type="slidenum">
              <a:rPr lang="ru-RU"/>
              <a:pPr/>
              <a:t>5</a:t>
            </a:fld>
            <a:endParaRPr lang="ru-RU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FBAE2C6-B30F-4924-87EF-E4263C64C809}" type="slidenum">
              <a:rPr lang="ru-RU"/>
              <a:pPr/>
              <a:t>6</a:t>
            </a:fld>
            <a:endParaRPr lang="ru-RU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FBAE2C6-B30F-4924-87EF-E4263C64C809}" type="slidenum">
              <a:rPr lang="ru-RU"/>
              <a:pPr/>
              <a:t>7</a:t>
            </a:fld>
            <a:endParaRPr lang="ru-RU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52601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FBAE2C6-B30F-4924-87EF-E4263C64C809}" type="slidenum">
              <a:rPr lang="ru-RU"/>
              <a:pPr/>
              <a:t>8</a:t>
            </a:fld>
            <a:endParaRPr lang="ru-RU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266989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FBAE2C6-B30F-4924-87EF-E4263C64C809}" type="slidenum">
              <a:rPr lang="ru-RU"/>
              <a:pPr/>
              <a:t>9</a:t>
            </a:fld>
            <a:endParaRPr lang="ru-RU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989069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FBAE2C6-B30F-4924-87EF-E4263C64C809}" type="slidenum">
              <a:rPr lang="ru-RU"/>
              <a:pPr/>
              <a:t>10</a:t>
            </a:fld>
            <a:endParaRPr lang="ru-RU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8771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14D66C0-1E60-4B51-A055-AAEE41D41E0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8C746FD-AD13-4EDB-87CD-C85EA7EEE10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645477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64547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313DB37-3E1F-4CCC-80A4-6D2D1B38A8C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F98B2F1-F137-4359-B60F-F1956E1B245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DCC1280-3E73-48C5-8EB2-4D93EC71271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B2715CE-96DA-49AA-A1DF-B088A6BF299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04E95CE-81B1-45CE-B94E-AD57BE48C4B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348298B-387F-4B8B-88A1-946146B6F27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7628C46-8FCD-4C4D-AF53-D166FECA35B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8E4254D-231A-4A79-BA23-2E913796A40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EFB6313-33A9-4049-8A8A-6A7C879F1B4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структуры щелкните мышью</a:t>
            </a:r>
          </a:p>
          <a:p>
            <a:pPr lvl="1"/>
            <a:r>
              <a:rPr lang="en-GB"/>
              <a:t>Второй уровень структуры</a:t>
            </a:r>
          </a:p>
          <a:p>
            <a:pPr lvl="2"/>
            <a:r>
              <a:rPr lang="en-GB"/>
              <a:t>Третий уровень структуры</a:t>
            </a:r>
          </a:p>
          <a:p>
            <a:pPr lvl="3"/>
            <a:r>
              <a:rPr lang="en-GB"/>
              <a:t>Четвертый уровень структуры</a:t>
            </a:r>
          </a:p>
          <a:p>
            <a:pPr lvl="4"/>
            <a:r>
              <a:rPr lang="en-GB"/>
              <a:t>Пятый уровень структуры</a:t>
            </a:r>
          </a:p>
          <a:p>
            <a:pPr lvl="4"/>
            <a:r>
              <a:rPr lang="en-GB"/>
              <a:t>Шестой уровень структуры</a:t>
            </a:r>
          </a:p>
          <a:p>
            <a:pPr lvl="4"/>
            <a:r>
              <a:rPr lang="en-GB"/>
              <a:t>Седьмой уровень структуры</a:t>
            </a:r>
          </a:p>
          <a:p>
            <a:pPr lvl="4"/>
            <a:r>
              <a:rPr lang="en-GB"/>
              <a:t>Восьмой уровень структуры</a:t>
            </a:r>
          </a:p>
          <a:p>
            <a:pPr lvl="4"/>
            <a:r>
              <a:rPr lang="en-GB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fld id="{C4E1FEB2-77C1-418C-951A-C6DD5FEEFF3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MS Gothic" charset="0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MS Gothic" charset="0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MS Gothic" charset="0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MS Gothic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MS Gothic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MS Gothic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MS Gothic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MS Gothic" charset="0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o.nios.ru/sites/io.nios.ru/files/images/2022/02/image003_7.png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nsportal.ru/nachalnaya-" TargetMode="External"/><Relationship Id="rId3" Type="http://schemas.openxmlformats.org/officeDocument/2006/relationships/hyperlink" Target="https://yandex.ru/an/count/WT4ejI_zO1O1FGu0X1ab6vos_" TargetMode="External"/><Relationship Id="rId7" Type="http://schemas.openxmlformats.org/officeDocument/2006/relationships/hyperlink" Target="https://solncesvet.ru/tv/388334/?ysclid=loenr1r44q283057742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nsportal.ru/nachalnaya-shkola/materialy-mo/2022/06/24/formirovanie-funktsionalnoy-gramotnosti-vo-vneurochnoy" TargetMode="External"/><Relationship Id="rId5" Type="http://schemas.openxmlformats.org/officeDocument/2006/relationships/hyperlink" Target="https://infourok.ru/prezentaciya-na-temu-formirovanie-funkcionalnoj-gramotnosti-u-shkolnikov-5559730.html" TargetMode="External"/><Relationship Id="rId4" Type="http://schemas.openxmlformats.org/officeDocument/2006/relationships/hyperlink" Target="https://multiurok.ru/files/prezentatsiia-funktsionalnaia-gramotnost-kak-odno.html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333375" y="227013"/>
            <a:ext cx="9448800" cy="7124723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935856" y="1043533"/>
            <a:ext cx="8568951" cy="429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0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«Система работы учителя по формированию функциональной грамотности на уроках русского языка, литературного чтения, математики, на внеурочных занятиях.»</a:t>
            </a:r>
            <a:endParaRPr lang="ru-RU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51880" y="5436021"/>
            <a:ext cx="7632847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1000"/>
              </a:spcAft>
            </a:pPr>
            <a:r>
              <a:rPr lang="ru-RU" sz="20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Подготовили:</a:t>
            </a:r>
            <a:endParaRPr lang="ru-RU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Aft>
                <a:spcPts val="1000"/>
              </a:spcAft>
            </a:pPr>
            <a:r>
              <a:rPr lang="ru-RU" sz="20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учителя начальных классов</a:t>
            </a:r>
            <a:r>
              <a:rPr lang="ru-RU" sz="16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МБОУ СОШ №9</a:t>
            </a:r>
            <a:endParaRPr lang="ru-RU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Aft>
                <a:spcPts val="1000"/>
              </a:spcAft>
            </a:pPr>
            <a:r>
              <a:rPr lang="ru-RU" sz="20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Школяр Ирина Анатольевна </a:t>
            </a:r>
            <a:endParaRPr lang="ru-RU" sz="2000" kern="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Aft>
                <a:spcPts val="1000"/>
              </a:spcAft>
            </a:pPr>
            <a:r>
              <a:rPr lang="ru-RU" sz="2000" kern="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Дерябкина</a:t>
            </a:r>
            <a:r>
              <a:rPr lang="ru-RU" sz="2000" kern="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Светлана Викторовна</a:t>
            </a:r>
            <a:endParaRPr lang="ru-RU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380818" y="231110"/>
            <a:ext cx="9448800" cy="6873278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9793" y="1650665"/>
            <a:ext cx="9340014" cy="5127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>
              <a:lnSpc>
                <a:spcPct val="115000"/>
              </a:lnSpc>
              <a:spcAft>
                <a:spcPts val="800"/>
              </a:spcAft>
            </a:pPr>
            <a:r>
              <a:rPr lang="ru-RU" sz="3600" kern="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6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Прочитай  пословицу правильно</a:t>
            </a:r>
            <a:endParaRPr lang="ru-RU" sz="2800" i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36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Здоровому - грач не нужен. </a:t>
            </a:r>
            <a:endParaRPr lang="ru-RU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36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Лес рубят – кепки летят. </a:t>
            </a:r>
            <a:endParaRPr lang="ru-RU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36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Слезами морю не поможешь. </a:t>
            </a:r>
            <a:endParaRPr lang="ru-RU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36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Старый круг лучше новых двух.</a:t>
            </a:r>
            <a:endParaRPr lang="ru-RU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36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 - хорошо, а два лучше.</a:t>
            </a:r>
            <a:endParaRPr lang="ru-RU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36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Труд кормит, а пень портит.</a:t>
            </a:r>
            <a:endParaRPr lang="ru-RU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7825" y="434952"/>
            <a:ext cx="8763949" cy="123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</a:t>
            </a:r>
            <a:r>
              <a:rPr lang="ru-RU" sz="4000" b="1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Приемы и задания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9356386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380818" y="231110"/>
            <a:ext cx="9448800" cy="6873278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9793" y="1650665"/>
            <a:ext cx="9340014" cy="4894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28700" indent="-57150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r>
              <a:rPr lang="ru-RU" sz="3600" i="1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Восстанови стихотворение А. Барто. Выбери пропущенные слова.</a:t>
            </a:r>
          </a:p>
          <a:p>
            <a:pPr marL="1028700" indent="-57150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endParaRPr lang="ru-RU" sz="3600" i="1" kern="0" dirty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028700" indent="-57150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endParaRPr lang="ru-RU" sz="3600" i="1" kern="0" dirty="0">
              <a:solidFill>
                <a:srgbClr val="333333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028700" indent="-57150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endParaRPr lang="ru-RU" sz="3600" i="1" kern="0" dirty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028700" indent="-57150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endParaRPr lang="ru-RU" sz="3600" i="1" kern="0" dirty="0">
              <a:solidFill>
                <a:srgbClr val="333333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14400" indent="-45720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endParaRPr lang="ru-RU" sz="2800" i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7825" y="434952"/>
            <a:ext cx="8763949" cy="123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</a:t>
            </a:r>
            <a:r>
              <a:rPr lang="ru-RU" sz="4000" b="1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Приемы и задания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>
              <a:solidFill>
                <a:srgbClr val="C00000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2B2450F2-6866-4DA1-96A8-EB74BBBBCDBB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5866" y="3778810"/>
            <a:ext cx="8604539" cy="2367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99270508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380818" y="231110"/>
            <a:ext cx="9448800" cy="6873278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9793" y="1650665"/>
            <a:ext cx="9340014" cy="5421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15000"/>
              </a:lnSpc>
              <a:spcAft>
                <a:spcPts val="750"/>
              </a:spcAft>
            </a:pPr>
            <a:r>
              <a:rPr lang="ru-RU" sz="3600" i="1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i="1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Выбрать тех героев сказки К. Чуковского, которые НЕ приходили лечиться к доктору Айболиту».</a:t>
            </a:r>
            <a:endParaRPr lang="ru-RU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28700" indent="-57150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r>
              <a:rPr lang="ru-RU" sz="2800" i="1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1028700" indent="-57150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endParaRPr lang="ru-RU" sz="3600" i="1" kern="0" dirty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028700" indent="-57150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endParaRPr lang="ru-RU" sz="3600" i="1" kern="0" dirty="0">
              <a:solidFill>
                <a:srgbClr val="333333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028700" indent="-57150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endParaRPr lang="ru-RU" sz="3600" i="1" kern="0" dirty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028700" indent="-57150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endParaRPr lang="ru-RU" sz="3600" i="1" kern="0" dirty="0">
              <a:solidFill>
                <a:srgbClr val="333333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14400" indent="-45720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endParaRPr lang="ru-RU" sz="2800" i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7825" y="434952"/>
            <a:ext cx="8763949" cy="123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</a:t>
            </a:r>
            <a:r>
              <a:rPr lang="ru-RU" sz="4000" b="1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Приемы и задания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>
              <a:solidFill>
                <a:srgbClr val="C00000"/>
              </a:solidFill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xmlns="" id="{2B20DD61-7A11-41D4-9153-411BBF8F12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2008482"/>
              </p:ext>
            </p:extLst>
          </p:nvPr>
        </p:nvGraphicFramePr>
        <p:xfrm>
          <a:off x="1295895" y="4067869"/>
          <a:ext cx="6102592" cy="473720"/>
        </p:xfrm>
        <a:graphic>
          <a:graphicData uri="http://schemas.openxmlformats.org/drawingml/2006/table">
            <a:tbl>
              <a:tblPr firstRow="1" firstCol="1" bandRow="1"/>
              <a:tblGrid>
                <a:gridCol w="6102592">
                  <a:extLst>
                    <a:ext uri="{9D8B030D-6E8A-4147-A177-3AD203B41FA5}">
                      <a16:colId xmlns:a16="http://schemas.microsoft.com/office/drawing/2014/main" xmlns="" val="982238951"/>
                    </a:ext>
                  </a:extLst>
                </a:gridCol>
              </a:tblGrid>
              <a:tr h="4737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endParaRPr lang="en-GB" sz="1200" kern="0" dirty="0">
                        <a:solidFill>
                          <a:srgbClr val="333333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456905"/>
                  </a:ext>
                </a:extLst>
              </a:tr>
            </a:tbl>
          </a:graphicData>
        </a:graphic>
      </p:graphicFrame>
      <p:pic>
        <p:nvPicPr>
          <p:cNvPr id="2052" name="Рисунок 3" descr="https://files.1urok.ru/images/9628567195656b169ec292b21804c8de19e42013.png">
            <a:extLst>
              <a:ext uri="{FF2B5EF4-FFF2-40B4-BE49-F238E27FC236}">
                <a16:creationId xmlns:a16="http://schemas.microsoft.com/office/drawing/2014/main" xmlns="" id="{88185478-2AA5-49F7-870B-995F17AD48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95895" y="4067742"/>
            <a:ext cx="7970927" cy="1656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6626397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380818" y="231110"/>
            <a:ext cx="9448800" cy="6873278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9793" y="1650665"/>
            <a:ext cx="9340014" cy="6051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15000"/>
              </a:lnSpc>
              <a:spcAft>
                <a:spcPts val="750"/>
              </a:spcAft>
            </a:pPr>
            <a:r>
              <a:rPr lang="ru-RU" sz="3600" i="1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800"/>
              </a:spcAft>
            </a:pPr>
            <a:r>
              <a:rPr lang="ru-RU" sz="2800" u="sng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«Тексты с "хвостами"»</a:t>
            </a:r>
            <a:r>
              <a:rPr lang="en-GB" sz="2800" b="1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kern="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>
              <a:lnSpc>
                <a:spcPct val="115000"/>
              </a:lnSpc>
              <a:spcAft>
                <a:spcPts val="800"/>
              </a:spcAft>
            </a:pPr>
            <a:r>
              <a:rPr lang="ru-RU" sz="28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Незавершенные предложения закончить по смыслу.  </a:t>
            </a:r>
            <a:endParaRPr lang="ru-RU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28700" indent="-57150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r>
              <a:rPr lang="ru-RU" sz="2800" i="1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1028700" indent="-57150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endParaRPr lang="ru-RU" sz="3600" i="1" kern="0" dirty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028700" indent="-57150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endParaRPr lang="ru-RU" sz="3600" i="1" kern="0" dirty="0">
              <a:solidFill>
                <a:srgbClr val="333333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028700" indent="-57150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endParaRPr lang="ru-RU" sz="3600" i="1" kern="0" dirty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028700" indent="-57150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endParaRPr lang="ru-RU" sz="3600" i="1" kern="0" dirty="0">
              <a:solidFill>
                <a:srgbClr val="333333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14400" indent="-45720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endParaRPr lang="ru-RU" sz="2800" i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7825" y="434952"/>
            <a:ext cx="8763949" cy="123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</a:t>
            </a:r>
            <a:r>
              <a:rPr lang="ru-RU" sz="4000" b="1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Приемы и задания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>
              <a:solidFill>
                <a:srgbClr val="C00000"/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1EAC3F55-40C3-4667-A443-E7E536FE9CF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9992" y="3779837"/>
            <a:ext cx="8379039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57286967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380818" y="231110"/>
            <a:ext cx="9448800" cy="6873278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9793" y="1650665"/>
            <a:ext cx="9340014" cy="7215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15000"/>
              </a:lnSpc>
              <a:spcAft>
                <a:spcPts val="750"/>
              </a:spcAft>
            </a:pPr>
            <a:r>
              <a:rPr lang="ru-RU" sz="3600" i="1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u="sng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«Чтение по частям»</a:t>
            </a:r>
            <a:endParaRPr lang="ru-RU" sz="3600" kern="0" dirty="0">
              <a:solidFill>
                <a:srgbClr val="333333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>
              <a:lnSpc>
                <a:spcPct val="115000"/>
              </a:lnSpc>
              <a:spcAft>
                <a:spcPts val="750"/>
              </a:spcAft>
            </a:pPr>
            <a:r>
              <a:rPr lang="en-GB" sz="36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3600" u="sng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«Реклама книги»</a:t>
            </a:r>
            <a:endParaRPr lang="ru-RU" sz="3600" kern="0" dirty="0">
              <a:solidFill>
                <a:srgbClr val="333333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>
              <a:lnSpc>
                <a:spcPct val="115000"/>
              </a:lnSpc>
              <a:spcAft>
                <a:spcPts val="750"/>
              </a:spcAft>
            </a:pPr>
            <a:r>
              <a:rPr lang="ru-RU" sz="3600" u="sng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«Создание диафильма»</a:t>
            </a:r>
            <a:r>
              <a:rPr lang="ru-RU" sz="36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indent="457200">
              <a:lnSpc>
                <a:spcPct val="115000"/>
              </a:lnSpc>
              <a:spcAft>
                <a:spcPts val="750"/>
              </a:spcAft>
            </a:pPr>
            <a:r>
              <a:rPr lang="ru-RU" sz="3600" u="sng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«Драматизация»</a:t>
            </a:r>
            <a:r>
              <a:rPr lang="en-GB" sz="36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3600" kern="0" dirty="0">
              <a:solidFill>
                <a:srgbClr val="333333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7200">
              <a:lnSpc>
                <a:spcPct val="115000"/>
              </a:lnSpc>
              <a:spcAft>
                <a:spcPts val="750"/>
              </a:spcAft>
            </a:pPr>
            <a:r>
              <a:rPr lang="ru-RU" sz="3600" u="sng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«Крестики-нолики»</a:t>
            </a:r>
            <a:endParaRPr lang="ru-RU" sz="3600" u="sng" kern="0" dirty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3600" u="sng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«Ромашка вопросов».</a:t>
            </a:r>
            <a:endParaRPr lang="ru-RU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15000"/>
              </a:lnSpc>
              <a:spcAft>
                <a:spcPts val="750"/>
              </a:spcAft>
            </a:pPr>
            <a:endParaRPr lang="ru-RU" sz="3600" i="1" kern="0" dirty="0">
              <a:solidFill>
                <a:srgbClr val="333333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028700" indent="-57150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endParaRPr lang="ru-RU" sz="3600" i="1" kern="0" dirty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028700" indent="-57150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endParaRPr lang="ru-RU" sz="3600" i="1" kern="0" dirty="0">
              <a:solidFill>
                <a:srgbClr val="333333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14400" indent="-45720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endParaRPr lang="ru-RU" sz="2800" i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7825" y="434952"/>
            <a:ext cx="8763949" cy="123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</a:t>
            </a:r>
            <a:r>
              <a:rPr lang="ru-RU" sz="4000" b="1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Приемы и задания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8759274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380818" y="231110"/>
            <a:ext cx="9448800" cy="6873278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9793" y="1650665"/>
            <a:ext cx="9340014" cy="8868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i="1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Задача 1. </a:t>
            </a:r>
            <a:r>
              <a:rPr lang="ru-RU" sz="2000" i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 Коли было 20 рублей, у Миши 25 рублей. Сколько шариков они могут купить, если шарик стоит 5 рублей?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2. </a:t>
            </a:r>
            <a:r>
              <a:rPr lang="ru-RU" sz="2000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Однажды Хрюша и Степашка на День рождения решили приготовить салат "Оливье".</a:t>
            </a:r>
            <a:r>
              <a:rPr lang="ru-RU" sz="2000" b="1" i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Хрюша отправился в магазин за продуктами, ему нужно было посчитать какую сумму денег взять с собой.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effectLst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3200" i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>
              <a:lnSpc>
                <a:spcPct val="115000"/>
              </a:lnSpc>
              <a:spcAft>
                <a:spcPts val="750"/>
              </a:spcAft>
            </a:pPr>
            <a:endParaRPr lang="ru-RU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800"/>
              </a:spcAft>
            </a:pPr>
            <a:r>
              <a:rPr lang="ru-RU" sz="2800" u="sng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28700" indent="-57150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r>
              <a:rPr lang="ru-RU" sz="2800" i="1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1028700" indent="-57150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endParaRPr lang="ru-RU" sz="3600" i="1" kern="0" dirty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028700" indent="-57150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endParaRPr lang="ru-RU" sz="3600" i="1" kern="0" dirty="0">
              <a:solidFill>
                <a:srgbClr val="333333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028700" indent="-57150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endParaRPr lang="ru-RU" sz="3600" i="1" kern="0" dirty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028700" indent="-57150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endParaRPr lang="ru-RU" sz="3600" i="1" kern="0" dirty="0">
              <a:solidFill>
                <a:srgbClr val="333333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14400" indent="-45720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endParaRPr lang="ru-RU" sz="2800" i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63848" y="434952"/>
            <a:ext cx="8547926" cy="123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</a:t>
            </a:r>
            <a:r>
              <a:rPr lang="ru-RU" sz="4000" b="1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Приемы и задания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>
              <a:solidFill>
                <a:srgbClr val="C00000"/>
              </a:solidFill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xmlns="" id="{4B23638C-BEDA-47F8-8215-C5EB98826E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81564542"/>
              </p:ext>
            </p:extLst>
          </p:nvPr>
        </p:nvGraphicFramePr>
        <p:xfrm>
          <a:off x="5688384" y="7664098"/>
          <a:ext cx="304800" cy="1598930"/>
        </p:xfrm>
        <a:graphic>
          <a:graphicData uri="http://schemas.openxmlformats.org/drawingml/2006/table">
            <a:tbl>
              <a:tblPr/>
              <a:tblGrid>
                <a:gridCol w="152400">
                  <a:extLst>
                    <a:ext uri="{9D8B030D-6E8A-4147-A177-3AD203B41FA5}">
                      <a16:colId xmlns:a16="http://schemas.microsoft.com/office/drawing/2014/main" xmlns="" val="293392149"/>
                    </a:ext>
                  </a:extLst>
                </a:gridCol>
                <a:gridCol w="152400">
                  <a:extLst>
                    <a:ext uri="{9D8B030D-6E8A-4147-A177-3AD203B41FA5}">
                      <a16:colId xmlns:a16="http://schemas.microsoft.com/office/drawing/2014/main" xmlns="" val="25199486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kern="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kern="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220129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kern="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kern="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78757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kern="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750426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kern="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198648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kern="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52076854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xmlns="" id="{556EC3C9-2111-47D8-B01B-FFF434F4B6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9488" y="3057525"/>
            <a:ext cx="10080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xmlns="" id="{9009B910-B89B-469E-9BB1-49A15F7388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1376209"/>
              </p:ext>
            </p:extLst>
          </p:nvPr>
        </p:nvGraphicFramePr>
        <p:xfrm>
          <a:off x="2304008" y="4087566"/>
          <a:ext cx="4392487" cy="3158744"/>
        </p:xfrm>
        <a:graphic>
          <a:graphicData uri="http://schemas.openxmlformats.org/drawingml/2006/table">
            <a:tbl>
              <a:tblPr/>
              <a:tblGrid>
                <a:gridCol w="2006005">
                  <a:extLst>
                    <a:ext uri="{9D8B030D-6E8A-4147-A177-3AD203B41FA5}">
                      <a16:colId xmlns:a16="http://schemas.microsoft.com/office/drawing/2014/main" xmlns="" val="643124980"/>
                    </a:ext>
                  </a:extLst>
                </a:gridCol>
                <a:gridCol w="2386482">
                  <a:extLst>
                    <a:ext uri="{9D8B030D-6E8A-4147-A177-3AD203B41FA5}">
                      <a16:colId xmlns:a16="http://schemas.microsoft.com/office/drawing/2014/main" xmlns="" val="1788568965"/>
                    </a:ext>
                  </a:extLst>
                </a:gridCol>
              </a:tblGrid>
              <a:tr h="3630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Продукты</a:t>
                      </a:r>
                      <a:endParaRPr lang="ru-RU" sz="1100" kern="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85341692"/>
                  </a:ext>
                </a:extLst>
              </a:tr>
              <a:tr h="885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Картофель</a:t>
                      </a:r>
                      <a:endParaRPr lang="ru-RU" sz="1100" kern="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kern="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 штук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80867732"/>
                  </a:ext>
                </a:extLst>
              </a:tr>
              <a:tr h="3630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Морковь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штуки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13360644"/>
                  </a:ext>
                </a:extLst>
              </a:tr>
              <a:tr h="3630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Лук репчатый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штуки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30056903"/>
                  </a:ext>
                </a:extLst>
              </a:tr>
              <a:tr h="885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Маринованные огурцы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1-2 штуки</a:t>
                      </a:r>
                      <a:endParaRPr lang="ru-RU" sz="1100" kern="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87408851"/>
                  </a:ext>
                </a:extLst>
              </a:tr>
            </a:tbl>
          </a:graphicData>
        </a:graphic>
      </p:graphicFrame>
      <p:sp>
        <p:nvSpPr>
          <p:cNvPr id="8" name="Rectangle 2">
            <a:extLst>
              <a:ext uri="{FF2B5EF4-FFF2-40B4-BE49-F238E27FC236}">
                <a16:creationId xmlns:a16="http://schemas.microsoft.com/office/drawing/2014/main" xmlns="" id="{34B14AB2-C19B-4C03-9620-5EDC4AEEAC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95638" y="2727325"/>
            <a:ext cx="10080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5869587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380818" y="231110"/>
            <a:ext cx="9448800" cy="6873278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9793" y="1650665"/>
            <a:ext cx="9340014" cy="2752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33375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3600" i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Узнай животное по описанию.</a:t>
            </a:r>
            <a:endParaRPr lang="ru-RU" sz="2800" i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15000"/>
              </a:lnSpc>
              <a:spcAft>
                <a:spcPts val="750"/>
              </a:spcAft>
            </a:pPr>
            <a:r>
              <a:rPr lang="ru-RU" sz="3600" i="1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i="1" kern="0" dirty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028700" indent="-57150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endParaRPr lang="ru-RU" sz="3600" i="1" kern="0" dirty="0">
              <a:solidFill>
                <a:srgbClr val="333333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14400" indent="-45720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endParaRPr lang="ru-RU" sz="2800" i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7825" y="434952"/>
            <a:ext cx="8763949" cy="123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</a:t>
            </a:r>
            <a:r>
              <a:rPr lang="ru-RU" sz="4000" b="1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Приемы и задания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>
              <a:solidFill>
                <a:srgbClr val="C00000"/>
              </a:solidFill>
            </a:endParaRPr>
          </a:p>
        </p:txBody>
      </p:sp>
      <p:pic>
        <p:nvPicPr>
          <p:cNvPr id="7" name="Рисунок 6">
            <a:hlinkClick r:id="rId3"/>
            <a:extLst>
              <a:ext uri="{FF2B5EF4-FFF2-40B4-BE49-F238E27FC236}">
                <a16:creationId xmlns:a16="http://schemas.microsoft.com/office/drawing/2014/main" xmlns="" id="{26296619-345C-4B43-A163-94FD70F68685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3928" y="2843258"/>
            <a:ext cx="6552728" cy="20440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165063848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380818" y="231110"/>
            <a:ext cx="9448800" cy="6873278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9793" y="1650665"/>
            <a:ext cx="9340014" cy="6709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33375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3600" i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u="sng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Логически-поисковые упражнения</a:t>
            </a:r>
            <a:r>
              <a:rPr lang="ru-RU" sz="2400" i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i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33375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 Найди «лишнее» слово из списка, дай объяснение выбору (устно).</a:t>
            </a:r>
            <a:endParaRPr lang="ru-RU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33375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i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Москва, Новосибирск, Киев, Санкт-Петербург;</a:t>
            </a:r>
            <a:endParaRPr lang="ru-RU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33375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i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насекомые, рыбы, звери, птицы;</a:t>
            </a:r>
            <a:endParaRPr lang="ru-RU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33375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i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артерии, вены, сердце, трахея.</a:t>
            </a:r>
            <a:endParaRPr lang="ru-RU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33375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 Найди «лишнее»:</a:t>
            </a:r>
            <a:endParaRPr lang="ru-RU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33375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i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головной мозг, спинной мозг, нервы, сердце;</a:t>
            </a:r>
            <a:endParaRPr lang="ru-RU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33375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i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яблоко, яблоня, осина, береза;</a:t>
            </a:r>
            <a:endParaRPr lang="ru-RU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33375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i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доброта, смелость, трудолюбие, справедливость, лень.</a:t>
            </a:r>
            <a:endParaRPr lang="ru-RU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33375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endParaRPr lang="ru-RU" sz="2000" i="1" kern="0" dirty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028700" indent="-57150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endParaRPr lang="ru-RU" sz="2000" i="1" kern="0" dirty="0">
              <a:solidFill>
                <a:srgbClr val="333333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14400" indent="-45720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endParaRPr lang="ru-RU" sz="2800" i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7825" y="434952"/>
            <a:ext cx="8763949" cy="123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</a:t>
            </a:r>
            <a:r>
              <a:rPr lang="ru-RU" sz="4000" b="1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Приемы и задания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0912646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380818" y="231110"/>
            <a:ext cx="9448800" cy="6873278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8896" y="1066114"/>
            <a:ext cx="9340014" cy="4556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33375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3600" i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u="sng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Пользуясь схемой расположения планет Солнечной системы, допиши высказывания, чтобы они были верными:</a:t>
            </a:r>
            <a:endParaRPr lang="ru-RU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33375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000" i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Земля расположена между ___________ и _________________.</a:t>
            </a:r>
            <a:endParaRPr lang="ru-RU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33375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000" i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Марс расположен дальше от Солнца, чем _________________.</a:t>
            </a:r>
            <a:endParaRPr lang="ru-RU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33375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000" i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Между Венерой и Марсом расположена ___________________.</a:t>
            </a:r>
            <a:endParaRPr lang="ru-RU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33375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000" i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величине ____________ – самая большая из планет.</a:t>
            </a:r>
          </a:p>
          <a:p>
            <a:pPr indent="333375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endParaRPr lang="ru-RU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33375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ru-RU" sz="2000" i="1" kern="0" dirty="0">
              <a:solidFill>
                <a:srgbClr val="333333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14400" indent="-45720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endParaRPr lang="ru-RU" sz="2800" i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7825" y="434952"/>
            <a:ext cx="8763949" cy="123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</a:t>
            </a:r>
            <a:r>
              <a:rPr lang="ru-RU" sz="4000" b="1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Приемы и задания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>
              <a:solidFill>
                <a:srgbClr val="C00000"/>
              </a:solidFill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D9D643D2-EF95-401F-998B-067EB211160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3673" y="4268783"/>
            <a:ext cx="2913277" cy="2708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79364632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380818" y="231110"/>
            <a:ext cx="9448800" cy="6873278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58037" y="1503073"/>
            <a:ext cx="9340014" cy="4627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33375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4400" i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Используя географическую карту Ростовской области, определи водные объекты, указанные цифрами.</a:t>
            </a:r>
            <a:endParaRPr lang="ru-RU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33375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000" i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1_____________________________________________________</a:t>
            </a:r>
            <a:endParaRPr lang="ru-RU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33375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000" i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2____________________________________________________</a:t>
            </a:r>
            <a:endParaRPr lang="ru-RU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33375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000" i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3_____________________________________________</a:t>
            </a:r>
            <a:r>
              <a:rPr lang="ru-RU" sz="1600" i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_______­­</a:t>
            </a:r>
            <a:endParaRPr lang="ru-RU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33375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600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33375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endParaRPr lang="ru-RU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33375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000" i="1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914400" indent="-45720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endParaRPr lang="ru-RU" sz="2800" i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7825" y="434952"/>
            <a:ext cx="8763949" cy="123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</a:t>
            </a:r>
            <a:r>
              <a:rPr lang="ru-RU" sz="4000" b="1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Приемы и задания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>
              <a:solidFill>
                <a:srgbClr val="C00000"/>
              </a:solidFill>
            </a:endParaRPr>
          </a:p>
        </p:txBody>
      </p:sp>
      <p:pic>
        <p:nvPicPr>
          <p:cNvPr id="5121" name="Рисунок 16">
            <a:extLst>
              <a:ext uri="{FF2B5EF4-FFF2-40B4-BE49-F238E27FC236}">
                <a16:creationId xmlns:a16="http://schemas.microsoft.com/office/drawing/2014/main" xmlns="" id="{DCF9610B-174E-449D-9615-A2CB2E360E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44368" y="4146654"/>
            <a:ext cx="257175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xmlns="" id="{29EBB2BB-D108-457B-908E-C468613AA925}"/>
              </a:ext>
            </a:extLst>
          </p:cNvPr>
          <p:cNvCxnSpPr>
            <a:cxnSpLocks/>
          </p:cNvCxnSpPr>
          <p:nvPr/>
        </p:nvCxnSpPr>
        <p:spPr>
          <a:xfrm>
            <a:off x="5760392" y="4704632"/>
            <a:ext cx="720080" cy="4695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xmlns="" id="{F9C4222A-C9ED-4F89-BAA4-74A53A13DC92}"/>
              </a:ext>
            </a:extLst>
          </p:cNvPr>
          <p:cNvCxnSpPr>
            <a:cxnSpLocks/>
          </p:cNvCxnSpPr>
          <p:nvPr/>
        </p:nvCxnSpPr>
        <p:spPr>
          <a:xfrm flipV="1">
            <a:off x="6264448" y="6265266"/>
            <a:ext cx="784334" cy="5169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xmlns="" id="{56BB4485-C6C3-4256-9B1A-6F02EE7F94C0}"/>
              </a:ext>
            </a:extLst>
          </p:cNvPr>
          <p:cNvCxnSpPr/>
          <p:nvPr/>
        </p:nvCxnSpPr>
        <p:spPr>
          <a:xfrm flipV="1">
            <a:off x="5105218" y="6159500"/>
            <a:ext cx="542925" cy="4857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DA00F5D7-9DCF-40CA-B8D2-2834D0E535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33400"/>
            <a:ext cx="10080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333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1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kumimoji="0" lang="ru-RU" altLang="ru-RU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3333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xmlns="" id="{2EB13A78-3931-439D-AAEA-3D0446A492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14400"/>
            <a:ext cx="100806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8">
            <a:extLst>
              <a:ext uri="{FF2B5EF4-FFF2-40B4-BE49-F238E27FC236}">
                <a16:creationId xmlns:a16="http://schemas.microsoft.com/office/drawing/2014/main" xmlns="" id="{7B634FBA-F4C0-436B-BDC8-98E5A1D109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90600"/>
            <a:ext cx="100806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1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kumimoji="0" lang="ru-RU" altLang="ru-RU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9">
            <a:extLst>
              <a:ext uri="{FF2B5EF4-FFF2-40B4-BE49-F238E27FC236}">
                <a16:creationId xmlns:a16="http://schemas.microsoft.com/office/drawing/2014/main" xmlns="" id="{B0B4E8FB-344E-4DF4-85F6-37D260AFF6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978319"/>
            <a:ext cx="1008062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333375" eaLnBrk="0">
              <a:tabLst>
                <a:tab pos="1476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>
              <a:tabLst>
                <a:tab pos="1476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>
              <a:tabLst>
                <a:tab pos="1476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>
              <a:tabLst>
                <a:tab pos="1476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>
              <a:tabLst>
                <a:tab pos="1476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476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476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476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476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3333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altLang="ru-RU" sz="1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1400" b="0" i="1" u="none" strike="noStrike" cap="none" normalizeH="0" baseline="0" dirty="0" bmk="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ru-RU" altLang="ru-RU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3333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altLang="ru-RU" sz="1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 </a:t>
            </a:r>
            <a:endParaRPr kumimoji="0" lang="ru-RU" altLang="ru-RU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3333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ru-RU" altLang="ru-RU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3333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400785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359792" y="434952"/>
            <a:ext cx="9448800" cy="7124723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49580" indent="449580">
              <a:lnSpc>
                <a:spcPct val="115000"/>
              </a:lnSpc>
              <a:spcBef>
                <a:spcPts val="995"/>
              </a:spcBef>
              <a:spcAft>
                <a:spcPts val="995"/>
              </a:spcAft>
            </a:pPr>
            <a:endParaRPr lang="ru-RU" sz="3600" b="1" kern="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49580" indent="449580">
              <a:lnSpc>
                <a:spcPct val="115000"/>
              </a:lnSpc>
              <a:spcBef>
                <a:spcPts val="995"/>
              </a:spcBef>
              <a:spcAft>
                <a:spcPts val="995"/>
              </a:spcAft>
            </a:pPr>
            <a:endParaRPr lang="ru-RU" sz="3600" b="1" kern="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49580" indent="449580">
              <a:lnSpc>
                <a:spcPct val="115000"/>
              </a:lnSpc>
              <a:spcBef>
                <a:spcPts val="995"/>
              </a:spcBef>
              <a:spcAft>
                <a:spcPts val="995"/>
              </a:spcAft>
            </a:pPr>
            <a:endParaRPr lang="ru-RU" sz="3600" b="1" kern="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49580" indent="449580">
              <a:lnSpc>
                <a:spcPct val="115000"/>
              </a:lnSpc>
              <a:spcBef>
                <a:spcPts val="995"/>
              </a:spcBef>
              <a:spcAft>
                <a:spcPts val="995"/>
              </a:spcAft>
            </a:pPr>
            <a:endParaRPr lang="ru-RU" sz="3600" b="1" kern="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49580" indent="449580">
              <a:lnSpc>
                <a:spcPct val="115000"/>
              </a:lnSpc>
              <a:spcBef>
                <a:spcPts val="995"/>
              </a:spcBef>
              <a:spcAft>
                <a:spcPts val="995"/>
              </a:spcAft>
            </a:pPr>
            <a:r>
              <a:rPr lang="ru-RU" sz="36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Прочные знания – это те, которые</a:t>
            </a:r>
          </a:p>
          <a:p>
            <a:pPr marL="449580" indent="449580">
              <a:lnSpc>
                <a:spcPct val="115000"/>
              </a:lnSpc>
              <a:spcBef>
                <a:spcPts val="995"/>
              </a:spcBef>
              <a:spcAft>
                <a:spcPts val="995"/>
              </a:spcAft>
            </a:pPr>
            <a:r>
              <a:rPr lang="ru-RU" sz="36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добыты своим трудом, через пробы,</a:t>
            </a:r>
          </a:p>
          <a:p>
            <a:pPr marL="449580" indent="449580">
              <a:lnSpc>
                <a:spcPct val="115000"/>
              </a:lnSpc>
              <a:spcBef>
                <a:spcPts val="995"/>
              </a:spcBef>
              <a:spcAft>
                <a:spcPts val="995"/>
              </a:spcAft>
            </a:pPr>
            <a:r>
              <a:rPr lang="ru-RU" sz="36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ошибки, порой неверные действия.</a:t>
            </a:r>
            <a:endParaRPr lang="ru-RU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56136" y="395462"/>
            <a:ext cx="3528392" cy="779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Притча  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14901F44-50AB-4AD4-8181-40B611FE47C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76016" y="1229301"/>
            <a:ext cx="4956669" cy="3194298"/>
          </a:xfrm>
          <a:prstGeom prst="roundRect">
            <a:avLst>
              <a:gd name="adj" fmla="val 8594"/>
            </a:avLst>
          </a:prstGeom>
          <a:solidFill>
            <a:srgbClr val="CCFFCC"/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380818" y="231110"/>
            <a:ext cx="9448800" cy="6873278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58037" y="1503073"/>
            <a:ext cx="9340014" cy="4981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33375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800" i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Изучи план эвакуации. Используя условные обозначения на карте:</a:t>
            </a:r>
            <a:endParaRPr lang="ru-RU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33375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800" i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найди свое местоположение (1);</a:t>
            </a:r>
            <a:endParaRPr lang="ru-RU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33375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800" i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позвони в пожарную часть;</a:t>
            </a:r>
            <a:endParaRPr lang="ru-RU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33375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800" i="1" kern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найди выход из помещения.</a:t>
            </a:r>
            <a:endParaRPr lang="ru-RU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33375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endParaRPr lang="ru-RU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33375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endParaRPr lang="ru-RU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33375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000" i="1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914400" indent="-45720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endParaRPr lang="ru-RU" sz="2800" i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7825" y="434952"/>
            <a:ext cx="8763949" cy="123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</a:t>
            </a:r>
            <a:r>
              <a:rPr lang="ru-RU" sz="4000" b="1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Приемы и задания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>
              <a:solidFill>
                <a:srgbClr val="C00000"/>
              </a:solidFill>
            </a:endParaRP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DA00F5D7-9DCF-40CA-B8D2-2834D0E535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33400"/>
            <a:ext cx="10080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333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1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kumimoji="0" lang="ru-RU" altLang="ru-RU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3333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xmlns="" id="{2EB13A78-3931-439D-AAEA-3D0446A492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14400"/>
            <a:ext cx="100806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8">
            <a:extLst>
              <a:ext uri="{FF2B5EF4-FFF2-40B4-BE49-F238E27FC236}">
                <a16:creationId xmlns:a16="http://schemas.microsoft.com/office/drawing/2014/main" xmlns="" id="{7B634FBA-F4C0-436B-BDC8-98E5A1D109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90600"/>
            <a:ext cx="100806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1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kumimoji="0" lang="ru-RU" altLang="ru-RU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9">
            <a:extLst>
              <a:ext uri="{FF2B5EF4-FFF2-40B4-BE49-F238E27FC236}">
                <a16:creationId xmlns:a16="http://schemas.microsoft.com/office/drawing/2014/main" xmlns="" id="{B0B4E8FB-344E-4DF4-85F6-37D260AFF6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978319"/>
            <a:ext cx="1008062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333375" eaLnBrk="0">
              <a:tabLst>
                <a:tab pos="1476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>
              <a:tabLst>
                <a:tab pos="1476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>
              <a:tabLst>
                <a:tab pos="1476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>
              <a:tabLst>
                <a:tab pos="1476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>
              <a:tabLst>
                <a:tab pos="1476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476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476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476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4763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3333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altLang="ru-RU" sz="1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1400" b="0" i="1" u="none" strike="noStrike" cap="none" normalizeH="0" baseline="0" dirty="0" bmk="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ru-RU" altLang="ru-RU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3333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altLang="ru-RU" sz="1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 </a:t>
            </a:r>
            <a:endParaRPr kumimoji="0" lang="ru-RU" altLang="ru-RU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3333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ru-RU" altLang="ru-RU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3333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6375" algn="l"/>
              </a:tabLst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2DFF5A7C-3285-441B-A0CA-8631562CFE6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15799" y="3779837"/>
            <a:ext cx="3870689" cy="2728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0307657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359792" y="251445"/>
            <a:ext cx="9448800" cy="6873278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dirty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23889" y="1043534"/>
            <a:ext cx="154673183" cy="1351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Источники:</a:t>
            </a:r>
          </a:p>
          <a:p>
            <a:r>
              <a:rPr lang="en-US" sz="1600" b="1" dirty="0">
                <a:latin typeface="Times New Roman" pitchFamily="18" charset="0"/>
                <a:cs typeface="Times New Roman" pitchFamily="18" charset="0"/>
                <a:hlinkClick r:id="rId3"/>
              </a:rPr>
              <a:t>_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b="1" dirty="0">
                <a:latin typeface="Times New Roman" pitchFamily="18" charset="0"/>
                <a:cs typeface="Times New Roman" pitchFamily="18" charset="0"/>
                <a:hlinkClick r:id="rId4"/>
              </a:rPr>
              <a:t>https://multiurok.ru/files/prezentatsiia-funktsionalnaia-gramotnost-kak-odno.html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https://urok.1sept.ru/articles/695920?ysclid=loensusw34657090272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9832" y="2555701"/>
            <a:ext cx="8424936" cy="2926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5"/>
              </a:rPr>
              <a:t>https://infourok.ru/prezentaciya-na-temu-formirovanie-funkcionalnoj-gramotnosti-u-shkolnikov-5559730.html</a:t>
            </a:r>
            <a:endParaRPr lang="ru-RU" dirty="0"/>
          </a:p>
          <a:p>
            <a:endParaRPr lang="ru-RU" dirty="0"/>
          </a:p>
          <a:p>
            <a:r>
              <a:rPr lang="en-US" dirty="0">
                <a:hlinkClick r:id="rId6"/>
              </a:rPr>
              <a:t>https://nsportal.ru/nachalnaya-shkola/materialy-mo/2022/06/24/formirovanie-funktsionalnoy-gramotnosti-vo-vneurochnoy</a:t>
            </a:r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 </a:t>
            </a:r>
            <a:r>
              <a:rPr lang="en-US" dirty="0">
                <a:hlinkClick r:id="rId7"/>
              </a:rPr>
              <a:t>https://solncesvet.ru/tv/388334/?ysclid=loenr1r44q283057742</a:t>
            </a:r>
            <a:endParaRPr lang="ru-RU" dirty="0"/>
          </a:p>
          <a:p>
            <a:endParaRPr lang="ru-RU" dirty="0"/>
          </a:p>
          <a:p>
            <a:r>
              <a:rPr lang="en-US" dirty="0"/>
              <a:t>https://easyen.ru/load/nachalnykh/kruzhki_i_fakultativy/fg_2_matematicheskaja_gramotnost_zanjatie_2_pro_belichi_zapasy/414-1-0-85000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935856" y="3923853"/>
            <a:ext cx="6310254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https://nmc58.ru/files/docs/doc-nmc58-20220405112231.pdf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34283" y="5641973"/>
            <a:ext cx="8699818" cy="8652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8"/>
              </a:rPr>
              <a:t>https://nsportal.ru/nachalnaya-</a:t>
            </a:r>
            <a:endParaRPr lang="ru-RU" dirty="0"/>
          </a:p>
          <a:p>
            <a:endParaRPr lang="ru-RU" dirty="0"/>
          </a:p>
          <a:p>
            <a:r>
              <a:rPr lang="en-US" dirty="0" err="1"/>
              <a:t>shkola</a:t>
            </a:r>
            <a:r>
              <a:rPr lang="en-US" dirty="0"/>
              <a:t>/</a:t>
            </a:r>
            <a:r>
              <a:rPr lang="en-US" dirty="0" err="1"/>
              <a:t>obshchepedagogicheskie-tekhnologii</a:t>
            </a:r>
            <a:r>
              <a:rPr lang="en-US" dirty="0"/>
              <a:t>/2021/08/07/</a:t>
            </a:r>
            <a:r>
              <a:rPr lang="en-US" dirty="0" err="1"/>
              <a:t>prezentatsiya-formirovanie</a:t>
            </a:r>
            <a:endParaRPr lang="ru-RU" dirty="0"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359792" y="251445"/>
            <a:ext cx="9448800" cy="6873278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sz="2400" dirty="0"/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575817" y="-3725215"/>
            <a:ext cx="8712968" cy="9079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Сущность</a:t>
            </a:r>
            <a:r>
              <a:rPr kumimoji="0" lang="ru-RU" sz="4400" b="1" i="1" u="none" strike="noStrike" cap="none" normalizeH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1" i="1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функциональной грамотности: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1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1)добывать новые знания;</a:t>
            </a:r>
            <a:endParaRPr kumimoji="0" lang="ru-RU" sz="36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применять полученные знания на практике;</a:t>
            </a:r>
            <a:endParaRPr kumimoji="0" lang="ru-RU" sz="36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3)оценивать свое знание-незнание;</a:t>
            </a:r>
            <a:endParaRPr kumimoji="0" lang="ru-RU" sz="36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4)стремиться к саморазвитию.</a:t>
            </a:r>
            <a:endParaRPr kumimoji="0" lang="ru-RU" sz="3600" b="0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6E376C5-9FA1-403D-BD1D-15B42DA18A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7BAAA577-917D-49DD-B891-219E16D6EE7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9406" y="-14883"/>
            <a:ext cx="9461812" cy="7139035"/>
          </a:xfrm>
          <a:prstGeom prst="rect">
            <a:avLst/>
          </a:prstGeom>
        </p:spPr>
      </p:pic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C2D6BF2-E9D7-4C62-9A9B-AEC0D174BE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6925" y="117129"/>
            <a:ext cx="8567738" cy="1047156"/>
          </a:xfrm>
        </p:spPr>
        <p:txBody>
          <a:bodyPr/>
          <a:lstStyle/>
          <a:p>
            <a:pPr algn="ctr"/>
            <a:r>
              <a:rPr lang="ru-RU" sz="16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Функциональная грамотность имеет   несколько направлений:</a:t>
            </a:r>
            <a:endParaRPr lang="ru-RU" sz="1600" b="1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D8953F71-D754-484D-9FAB-3FE9D38AB09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5760" y="1261416"/>
            <a:ext cx="7789104" cy="57222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03717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315912" y="251445"/>
            <a:ext cx="9448800" cy="680127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50000"/>
              </a:lnSpc>
            </a:pPr>
            <a:r>
              <a:rPr lang="ru-RU" sz="36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3600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Читательская грамотность </a:t>
            </a:r>
            <a:r>
              <a:rPr lang="ru-RU" sz="36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</a:p>
          <a:p>
            <a:pPr>
              <a:lnSpc>
                <a:spcPct val="150000"/>
              </a:lnSpc>
            </a:pPr>
            <a:r>
              <a:rPr lang="ru-RU" sz="36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это умение человека понимать и </a:t>
            </a:r>
          </a:p>
          <a:p>
            <a:pPr>
              <a:lnSpc>
                <a:spcPct val="150000"/>
              </a:lnSpc>
            </a:pPr>
            <a:r>
              <a:rPr lang="ru-RU" sz="36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использовать письменные тексты, </a:t>
            </a:r>
          </a:p>
          <a:p>
            <a:pPr>
              <a:lnSpc>
                <a:spcPct val="150000"/>
              </a:lnSpc>
            </a:pPr>
            <a:r>
              <a:rPr lang="ru-RU" sz="36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анализировать, изучать их для решения</a:t>
            </a:r>
          </a:p>
          <a:p>
            <a:pPr>
              <a:lnSpc>
                <a:spcPct val="150000"/>
              </a:lnSpc>
            </a:pPr>
            <a:r>
              <a:rPr lang="ru-RU" sz="36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своих жизненных задач. </a:t>
            </a:r>
            <a:endParaRPr lang="ru-RU" sz="8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359792" y="251445"/>
            <a:ext cx="9448800" cy="6873278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9793" y="1650665"/>
            <a:ext cx="9340014" cy="3326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28700" indent="-57150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r>
              <a:rPr lang="ru-RU" sz="3600" i="1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Найди и прочитай 5 слов, начинающихся на букву Р</a:t>
            </a:r>
          </a:p>
          <a:p>
            <a:pPr marL="914400" indent="-45720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endParaRPr lang="ru-RU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РАКЕТАРЫБААНАНАСДЕТИРЕБЯТАРАКДОМРЯБИНА</a:t>
            </a:r>
          </a:p>
          <a:p>
            <a:endParaRPr lang="ru-RU" sz="2800" kern="0" dirty="0">
              <a:solidFill>
                <a:srgbClr val="333333"/>
              </a:solidFill>
              <a:latin typeface="Times New Roman" panose="02020603050405020304" pitchFamily="18" charset="0"/>
            </a:endParaRPr>
          </a:p>
          <a:p>
            <a:r>
              <a:rPr lang="ru-RU" sz="3200" kern="0" dirty="0">
                <a:solidFill>
                  <a:srgbClr val="C00000"/>
                </a:solidFill>
                <a:latin typeface="Times New Roman" panose="02020603050405020304" pitchFamily="18" charset="0"/>
              </a:rPr>
              <a:t>(ракета, рыба, ребята, рак, рябина)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7825" y="434952"/>
            <a:ext cx="8763949" cy="123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</a:t>
            </a:r>
            <a:r>
              <a:rPr lang="ru-RU" sz="4000" b="1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Приемы и задания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359792" y="251445"/>
            <a:ext cx="9448800" cy="6873278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9793" y="1650665"/>
            <a:ext cx="9340014" cy="4182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>
              <a:lnSpc>
                <a:spcPct val="115000"/>
              </a:lnSpc>
              <a:spcAft>
                <a:spcPts val="800"/>
              </a:spcAft>
            </a:pPr>
            <a:r>
              <a:rPr lang="ru-RU" sz="3600" i="1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Прочитай слова без лишнего слога:</a:t>
            </a:r>
          </a:p>
          <a:p>
            <a:pPr marL="457200">
              <a:lnSpc>
                <a:spcPct val="115000"/>
              </a:lnSpc>
              <a:spcAft>
                <a:spcPts val="800"/>
              </a:spcAft>
            </a:pPr>
            <a:endParaRPr lang="ru-RU" sz="3600" i="1" kern="0" dirty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800"/>
              </a:spcAft>
            </a:pPr>
            <a:r>
              <a:rPr lang="en-GB" sz="3600" i="1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kern="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600" kern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ородава</a:t>
            </a:r>
            <a:r>
              <a:rPr lang="ru-RU" sz="36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kern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сокабака</a:t>
            </a:r>
            <a:r>
              <a:rPr lang="ru-RU" sz="36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kern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молгуклоко</a:t>
            </a:r>
            <a:r>
              <a:rPr lang="ru-RU" sz="36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kern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сокрарока</a:t>
            </a:r>
            <a:r>
              <a:rPr lang="ru-RU" sz="36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kern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машидамна</a:t>
            </a:r>
            <a:r>
              <a:rPr lang="ru-RU" sz="36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kern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гошинрод</a:t>
            </a:r>
            <a:r>
              <a:rPr lang="ru-RU" sz="36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т.д.</a:t>
            </a:r>
          </a:p>
          <a:p>
            <a:pPr marL="457200">
              <a:lnSpc>
                <a:spcPct val="115000"/>
              </a:lnSpc>
              <a:spcAft>
                <a:spcPts val="800"/>
              </a:spcAft>
            </a:pPr>
            <a:r>
              <a:rPr lang="ru-RU" sz="3600" kern="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(корова, собака, молоко, сорока, машина, город)</a:t>
            </a:r>
            <a:endParaRPr lang="ru-RU" sz="2800" kern="1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7825" y="434952"/>
            <a:ext cx="8763949" cy="123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</a:t>
            </a:r>
            <a:r>
              <a:rPr lang="ru-RU" sz="4000" b="1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Приемы и задания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9121728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359792" y="251445"/>
            <a:ext cx="9448800" cy="6873278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9793" y="1650665"/>
            <a:ext cx="9340014" cy="5752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15000"/>
              </a:lnSpc>
              <a:spcAft>
                <a:spcPts val="750"/>
              </a:spcAft>
              <a:buFontTx/>
              <a:buChar char="-"/>
            </a:pPr>
            <a:r>
              <a:rPr lang="ru-RU" sz="3600" i="1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Добавь в слова определенную гласную, чтобы получилось слово </a:t>
            </a:r>
            <a:endParaRPr lang="ru-RU" sz="3600" i="1" kern="0" dirty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36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kern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грд</a:t>
            </a:r>
            <a:r>
              <a:rPr lang="ru-RU" sz="36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kern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млк</a:t>
            </a:r>
            <a:r>
              <a:rPr lang="ru-RU" sz="36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kern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мрз</a:t>
            </a:r>
            <a:r>
              <a:rPr lang="ru-RU" sz="36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kern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млтк</a:t>
            </a:r>
            <a:r>
              <a:rPr lang="ru-RU" sz="36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kern="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3600" kern="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600" kern="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данном примере вставляем букву О:</a:t>
            </a: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kumimoji="0" lang="ru-RU" sz="36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город, молоко, мороз, молоток</a:t>
            </a:r>
            <a:r>
              <a:rPr lang="ru-RU" sz="3600" kern="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r>
              <a:rPr lang="ru-RU" sz="36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571500" indent="-571500">
              <a:lnSpc>
                <a:spcPct val="115000"/>
              </a:lnSpc>
              <a:spcAft>
                <a:spcPts val="750"/>
              </a:spcAft>
              <a:buFontTx/>
              <a:buChar char="-"/>
            </a:pPr>
            <a:r>
              <a:rPr lang="ru-RU" sz="3600" i="1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сложить слово из перепутанных букв </a:t>
            </a: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3600" i="1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kern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касоаб</a:t>
            </a:r>
            <a:r>
              <a:rPr lang="ru-RU" sz="36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600" kern="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(собака)  </a:t>
            </a:r>
            <a:r>
              <a:rPr lang="ru-RU" sz="36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800"/>
              </a:spcAft>
            </a:pPr>
            <a:r>
              <a:rPr lang="ru-RU" sz="3600" i="1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647825" y="434952"/>
            <a:ext cx="8763949" cy="123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</a:t>
            </a:r>
            <a:r>
              <a:rPr lang="ru-RU" sz="4000" b="1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Приемы и задания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4154410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380818" y="231110"/>
            <a:ext cx="9448800" cy="6873278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9793" y="1650665"/>
            <a:ext cx="9340014" cy="3301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>
              <a:lnSpc>
                <a:spcPct val="115000"/>
              </a:lnSpc>
              <a:spcAft>
                <a:spcPts val="800"/>
              </a:spcAft>
            </a:pPr>
            <a:r>
              <a:rPr lang="ru-RU" sz="3600" i="1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прочитайте загадку, отбросив иностранные буквы:</a:t>
            </a:r>
            <a:endParaRPr lang="ru-RU" sz="2800" i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en-GB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DYU</a:t>
            </a:r>
            <a:r>
              <a:rPr lang="ru-RU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GB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HF</a:t>
            </a:r>
            <a:r>
              <a:rPr lang="ru-RU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en-GB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WP</a:t>
            </a:r>
            <a:r>
              <a:rPr lang="ru-RU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GB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XZ</a:t>
            </a:r>
            <a:r>
              <a:rPr lang="ru-RU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en-GB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en-GB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UIG</a:t>
            </a:r>
            <a:r>
              <a:rPr lang="ru-RU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en-GB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en-GB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RL</a:t>
            </a:r>
            <a:r>
              <a:rPr lang="ru-RU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en-GB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GB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QLU</a:t>
            </a:r>
            <a:r>
              <a:rPr lang="ru-RU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en-GB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ZV</a:t>
            </a:r>
            <a:r>
              <a:rPr lang="ru-RU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GB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en-GB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GB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WR</a:t>
            </a:r>
            <a:r>
              <a:rPr lang="ru-RU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en-GB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DQ</a:t>
            </a:r>
            <a:r>
              <a:rPr lang="ru-RU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en-GB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ru-RU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en-GB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IJ</a:t>
            </a:r>
            <a:r>
              <a:rPr lang="ru-RU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en-GB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u-RU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r>
              <a:rPr lang="en-GB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SG</a:t>
            </a:r>
            <a:r>
              <a:rPr lang="ru-RU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en-GB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ru-RU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en-GB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LD</a:t>
            </a:r>
            <a:r>
              <a:rPr lang="ru-RU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GB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SF</a:t>
            </a:r>
            <a:r>
              <a:rPr lang="ru-RU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GB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ru-RU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en-GB" sz="32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JQ </a:t>
            </a:r>
            <a:endParaRPr lang="ru-RU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750"/>
              </a:spcAft>
            </a:pPr>
            <a:r>
              <a:rPr lang="ru-RU" sz="3600" kern="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(Весь день спит, а ночью горит. Фонарь)</a:t>
            </a:r>
            <a:endParaRPr lang="ru-RU" sz="2800" kern="1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7825" y="434952"/>
            <a:ext cx="8763949" cy="123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</a:t>
            </a:r>
            <a:r>
              <a:rPr lang="ru-RU" sz="4000" b="1" kern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Приемы и задания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708181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MS Gothic"/>
      </a:majorFont>
      <a:minorFont>
        <a:latin typeface="Arial"/>
        <a:ea typeface=""/>
        <a:cs typeface="MS Gothic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MS Gothic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MS Gothic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551</TotalTime>
  <Words>643</Words>
  <Application>Microsoft Office PowerPoint</Application>
  <PresentationFormat>Произвольный</PresentationFormat>
  <Paragraphs>221</Paragraphs>
  <Slides>21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Ирина</cp:lastModifiedBy>
  <cp:revision>110</cp:revision>
  <cp:lastPrinted>1601-01-01T00:00:00Z</cp:lastPrinted>
  <dcterms:created xsi:type="dcterms:W3CDTF">2011-01-18T08:38:02Z</dcterms:created>
  <dcterms:modified xsi:type="dcterms:W3CDTF">2024-01-13T08:29:20Z</dcterms:modified>
</cp:coreProperties>
</file>