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1" r:id="rId2"/>
    <p:sldId id="314" r:id="rId3"/>
    <p:sldId id="297" r:id="rId4"/>
    <p:sldId id="256" r:id="rId5"/>
    <p:sldId id="273" r:id="rId6"/>
    <p:sldId id="307" r:id="rId7"/>
    <p:sldId id="312" r:id="rId8"/>
    <p:sldId id="298" r:id="rId9"/>
    <p:sldId id="313" r:id="rId10"/>
    <p:sldId id="304" r:id="rId11"/>
    <p:sldId id="310" r:id="rId12"/>
    <p:sldId id="317" r:id="rId13"/>
    <p:sldId id="309" r:id="rId14"/>
    <p:sldId id="306" r:id="rId15"/>
    <p:sldId id="311" r:id="rId16"/>
    <p:sldId id="308" r:id="rId17"/>
    <p:sldId id="315" r:id="rId18"/>
    <p:sldId id="316" r:id="rId19"/>
    <p:sldId id="299" r:id="rId20"/>
    <p:sldId id="303" r:id="rId21"/>
    <p:sldId id="302" r:id="rId22"/>
    <p:sldId id="301" r:id="rId23"/>
    <p:sldId id="280" r:id="rId24"/>
    <p:sldId id="31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7" autoAdjust="0"/>
    <p:restoredTop sz="94660"/>
  </p:normalViewPr>
  <p:slideViewPr>
    <p:cSldViewPr>
      <p:cViewPr>
        <p:scale>
          <a:sx n="72" d="100"/>
          <a:sy n="72" d="100"/>
        </p:scale>
        <p:origin x="-1122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301AF-89C9-403A-A24F-D4EE83D7945F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EB9BF-416D-4388-8196-9812F469E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2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1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86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8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5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19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3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4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8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4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5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079A3-91EF-48FA-B694-3E60BE41F13A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DD296-B1AF-4BA1-B692-25BBF54F0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23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photoshop-kopona.com/uploads/posts/2017-08/1501998989_background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911" y="0"/>
            <a:ext cx="10297144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1415266">
            <a:off x="1335681" y="1944412"/>
            <a:ext cx="6913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Введение в курс изучения русского языка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6338184"/>
            <a:ext cx="3139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Гетьман</a:t>
            </a:r>
            <a:r>
              <a:rPr lang="ru-RU" dirty="0" smtClean="0"/>
              <a:t> Светлана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7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750" y="188913"/>
            <a:ext cx="783535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Найдите слова, в которых букв больше, чем звуков.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288" y="1916113"/>
            <a:ext cx="218200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7105" y="2420888"/>
            <a:ext cx="235410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коньки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8338" y="4467585"/>
            <a:ext cx="227305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король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48264" y="2318597"/>
            <a:ext cx="175471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мель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612" y="3607620"/>
            <a:ext cx="2011363" cy="831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колья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92725" y="908050"/>
            <a:ext cx="247375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ястреб</a:t>
            </a:r>
            <a:r>
              <a:rPr lang="ru-RU" sz="4800" b="1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9712" y="764704"/>
            <a:ext cx="254589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</a:t>
            </a:r>
            <a:r>
              <a:rPr lang="ru-RU" sz="4800" b="1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52120" y="4077072"/>
            <a:ext cx="1612900" cy="830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Вера</a:t>
            </a:r>
          </a:p>
        </p:txBody>
      </p:sp>
    </p:spTree>
    <p:extLst>
      <p:ext uri="{BB962C8B-B14F-4D97-AF65-F5344CB8AC3E}">
        <p14:creationId xmlns:p14="http://schemas.microsoft.com/office/powerpoint/2010/main" val="493049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72988E-6 L 0.44271 0.55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35" y="279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03423E-6 L 0.36927 0.5793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55" y="289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52451E-6 L -0.09896 0.401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200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2451E-6 L 0.04965 0.2752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3" y="137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750" y="188913"/>
            <a:ext cx="783535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Найдите слова, в которых букв больше, чем звуков.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288" y="1916113"/>
            <a:ext cx="218200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7105" y="2420888"/>
            <a:ext cx="235410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коньки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8338" y="4467585"/>
            <a:ext cx="227305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король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48264" y="2318597"/>
            <a:ext cx="175471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/>
              <a:t>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мель </a:t>
            </a:r>
          </a:p>
        </p:txBody>
      </p:sp>
    </p:spTree>
    <p:extLst>
      <p:ext uri="{BB962C8B-B14F-4D97-AF65-F5344CB8AC3E}">
        <p14:creationId xmlns:p14="http://schemas.microsoft.com/office/powerpoint/2010/main" val="40922893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72988E-6 L 0.44271 0.55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35" y="279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03423E-6 L 0.36927 0.5793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55" y="289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52451E-6 L -0.09896 0.401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200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2451E-6 L 0.04965 0.2752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3" y="137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21877" t="9071" r="47494" b="21663"/>
          <a:stretch/>
        </p:blipFill>
        <p:spPr bwMode="auto">
          <a:xfrm>
            <a:off x="395536" y="188640"/>
            <a:ext cx="8352928" cy="63367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164288" y="260648"/>
            <a:ext cx="1512168" cy="4320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76256" y="5445224"/>
            <a:ext cx="1512168" cy="4320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3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epochtimes.ru/eet-content/uploads/2015/06/Naxi-script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6" y="60452"/>
            <a:ext cx="918152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0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vuzlit.ru/imag_/6/76945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6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3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ng.pngtree.com/element_origin_min_pic/16/07/06/12577c82453d25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5099"/>
            <a:ext cx="1597228" cy="363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cartoon.kulichki.net/other/image/other7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672" y="188639"/>
            <a:ext cx="3027375" cy="339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ia-centr.ru/upload/iblock/f34/f343a3cc4a5051fea92bf343c044d2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5596" y="2924944"/>
            <a:ext cx="6378800" cy="390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8367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Лизать языком. </a:t>
            </a:r>
            <a:endParaRPr lang="ru-RU" sz="3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Язык </a:t>
            </a:r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колокола. </a:t>
            </a:r>
            <a:endParaRPr lang="ru-RU" sz="3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Язык </a:t>
            </a:r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пламени.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719" y="4418539"/>
            <a:ext cx="39852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Русский язык. </a:t>
            </a:r>
            <a:endParaRPr lang="ru-RU" sz="3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Язык </a:t>
            </a:r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Пушкина. </a:t>
            </a:r>
            <a:endParaRPr lang="ru-RU" sz="3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Язык </a:t>
            </a:r>
            <a:r>
              <a:rPr lang="ru-RU" sz="3200" i="1" dirty="0">
                <a:latin typeface="Arial" panose="020B0604020202020204" pitchFamily="34" charset="0"/>
                <a:cs typeface="Arial" panose="020B0604020202020204" pitchFamily="34" charset="0"/>
              </a:rPr>
              <a:t>жестов. </a:t>
            </a:r>
          </a:p>
        </p:txBody>
      </p:sp>
    </p:spTree>
    <p:extLst>
      <p:ext uri="{BB962C8B-B14F-4D97-AF65-F5344CB8AC3E}">
        <p14:creationId xmlns:p14="http://schemas.microsoft.com/office/powerpoint/2010/main" val="39476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9324528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928903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/>
              <a:t>Прочитайте :</a:t>
            </a:r>
            <a:endParaRPr lang="ru-RU" sz="4000" dirty="0"/>
          </a:p>
          <a:p>
            <a:endParaRPr lang="ru-RU" sz="3200" i="1" dirty="0" smtClean="0">
              <a:sym typeface="Symbol"/>
            </a:endParaRPr>
          </a:p>
          <a:p>
            <a:r>
              <a:rPr lang="ru-RU" sz="4000" i="1" dirty="0" smtClean="0">
                <a:sym typeface="Symbol"/>
              </a:rPr>
              <a:t></a:t>
            </a:r>
            <a:r>
              <a:rPr lang="ru-RU" sz="4000" i="1" dirty="0"/>
              <a:t> Мы учим русский язык.</a:t>
            </a:r>
            <a:endParaRPr lang="ru-RU" sz="4000" dirty="0"/>
          </a:p>
          <a:p>
            <a:r>
              <a:rPr lang="ru-RU" sz="4000" i="1" dirty="0">
                <a:sym typeface="Symbol"/>
              </a:rPr>
              <a:t></a:t>
            </a:r>
            <a:r>
              <a:rPr lang="ru-RU" sz="4000" i="1" dirty="0"/>
              <a:t> Мальчик показал язык.</a:t>
            </a:r>
            <a:endParaRPr lang="ru-RU" sz="4000" dirty="0"/>
          </a:p>
          <a:p>
            <a:r>
              <a:rPr lang="ru-RU" sz="4000" i="1" dirty="0">
                <a:sym typeface="Symbol"/>
              </a:rPr>
              <a:t></a:t>
            </a:r>
            <a:r>
              <a:rPr lang="ru-RU" sz="4000" i="1" dirty="0"/>
              <a:t> Языки пламени освещали полянку.</a:t>
            </a:r>
            <a:endParaRPr lang="ru-RU" sz="4000" dirty="0"/>
          </a:p>
          <a:p>
            <a:r>
              <a:rPr lang="ru-RU" sz="4000" i="1" dirty="0">
                <a:sym typeface="Symbol"/>
              </a:rPr>
              <a:t></a:t>
            </a:r>
            <a:r>
              <a:rPr lang="ru-RU" sz="4000" i="1" dirty="0"/>
              <a:t> Пленный язык рассказал секрет.</a:t>
            </a:r>
            <a:endParaRPr lang="ru-RU" sz="4000" dirty="0"/>
          </a:p>
          <a:p>
            <a:r>
              <a:rPr lang="ru-RU" sz="4000" i="1" dirty="0">
                <a:sym typeface="Symbol"/>
              </a:rPr>
              <a:t></a:t>
            </a:r>
            <a:r>
              <a:rPr lang="ru-RU" sz="4000" i="1" dirty="0"/>
              <a:t> У ботинка кожаный язык</a:t>
            </a:r>
            <a:r>
              <a:rPr lang="ru-RU" sz="4000" i="1" dirty="0" smtClean="0"/>
              <a:t>.</a:t>
            </a:r>
            <a:endParaRPr lang="ru-RU" sz="4000" dirty="0"/>
          </a:p>
        </p:txBody>
      </p:sp>
      <p:pic>
        <p:nvPicPr>
          <p:cNvPr id="13314" name="Picture 2" descr="https://ds04.infourok.ru/uploads/ex/1011/00052ca8-9c450ef0/img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6341" y="4163566"/>
            <a:ext cx="4176464" cy="257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04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nu.podelise.ru/pars_docs/refs/216/215829/215829_html_6cf1c81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50"/>
            <a:ext cx="9144000" cy="68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s://0.s3.envato.com/files/42416021/ancient%20egyptian_previ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251598" cy="503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Segoe Script" panose="020B0504020000000003" pitchFamily="34" charset="0"/>
              </a:rPr>
              <a:t>ФИЗКУЛЬТМИНУТКА</a:t>
            </a:r>
            <a:endParaRPr lang="ru-RU" sz="48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2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nu.podelise.ru/pars_docs/refs/216/215829/215829_html_6cf1c81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50"/>
            <a:ext cx="9144000" cy="68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48680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Segoe Script" panose="020B0504020000000003" pitchFamily="34" charset="0"/>
              </a:rPr>
              <a:t>БОГ СОЛНЦА РА С УТРА НАС ВСТРЕТИЛ,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МЫ ЕМУ ПОМАШЕМ , ДЕТИ .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НА ВЕРБЛЮДАХ МЫ КАТАЛИСЬ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И ОТ МУМИИ СМАСАЛИСЬ .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БУРЯ НАС ПЕСКОМ НАКРЫЛА ,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МЫ ЖЕ ИСКУПАЛИСЬ В НИЛЕ .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КРОКОДИЛОВ В НИЛЕ НЕТ .</a:t>
            </a:r>
          </a:p>
          <a:p>
            <a:r>
              <a:rPr lang="ru-RU" sz="3600" dirty="0" smtClean="0">
                <a:latin typeface="Segoe Script" panose="020B0504020000000003" pitchFamily="34" charset="0"/>
              </a:rPr>
              <a:t>ИЗ ЕГИПТА ВСЕМ ПРИВЕТ !</a:t>
            </a:r>
            <a:endParaRPr lang="ru-RU" sz="36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15888" y="908720"/>
            <a:ext cx="867568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000" b="1" dirty="0"/>
              <a:t>  </a:t>
            </a:r>
            <a:r>
              <a:rPr lang="ru-RU" alt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Юра </a:t>
            </a:r>
            <a:r>
              <a:rPr lang="ru-RU" altLang="ru-RU" sz="4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шышкин</a:t>
            </a:r>
            <a:r>
              <a:rPr lang="ru-RU" alt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идёт на 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лук. </a:t>
            </a:r>
            <a:r>
              <a:rPr lang="ru-RU" alt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</a:t>
            </a:r>
            <a:r>
              <a:rPr lang="ru-RU" altLang="ru-RU" sz="4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карова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зорка и </a:t>
            </a:r>
            <a:r>
              <a:rPr lang="ru-RU" altLang="ru-RU" sz="4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чюдесные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ландышы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188" y="188913"/>
            <a:ext cx="530786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1.Найди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ошибки. Исправь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их.</a:t>
            </a:r>
          </a:p>
          <a:p>
            <a:pPr>
              <a:defRPr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2.Запиши .Орфограммы подчеркни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5" name="Picture 5" descr="http://zooclub.ru/attach/fotogal/clip/cow/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243" y="3068960"/>
            <a:ext cx="3024336" cy="312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15888" y="908720"/>
            <a:ext cx="869096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000" b="1" dirty="0"/>
              <a:t>  </a:t>
            </a:r>
            <a:r>
              <a:rPr lang="ru-RU" altLang="ru-RU" sz="4800" b="1" i="1" dirty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Юра </a:t>
            </a:r>
            <a:r>
              <a:rPr lang="ru-RU" altLang="ru-RU" sz="4800" b="1" i="1" dirty="0" smtClean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Шишкин </a:t>
            </a:r>
            <a:r>
              <a:rPr lang="ru-RU" altLang="ru-RU" sz="4800" b="1" i="1" dirty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идёт на </a:t>
            </a:r>
            <a:r>
              <a:rPr lang="ru-RU" altLang="ru-RU" sz="4800" b="1" i="1" dirty="0" smtClean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луг. </a:t>
            </a:r>
            <a:r>
              <a:rPr lang="ru-RU" altLang="ru-RU" sz="4800" b="1" i="1" dirty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</a:t>
            </a:r>
            <a:r>
              <a:rPr lang="ru-RU" altLang="ru-RU" sz="4800" b="1" i="1" dirty="0" smtClean="0">
                <a:solidFill>
                  <a:srgbClr val="003E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Зорька и чудесные ландыши.</a:t>
            </a:r>
            <a:endParaRPr lang="ru-RU" altLang="ru-RU" sz="4800" b="1" i="1" dirty="0">
              <a:solidFill>
                <a:srgbClr val="003E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85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9506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95536" y="5661248"/>
            <a:ext cx="0" cy="6480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5536" y="5661248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63688" y="4941168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63688" y="4941168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29390" y="4209767"/>
            <a:ext cx="2451" cy="7314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29390" y="4209767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72000" y="3298341"/>
            <a:ext cx="0" cy="9114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69550" y="3298341"/>
            <a:ext cx="151216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081718" y="2434245"/>
            <a:ext cx="0" cy="86409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084168" y="2431795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452320" y="1556792"/>
            <a:ext cx="0" cy="87745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452320" y="1556792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95536" y="404664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>
                <a:latin typeface="Segoe Script" panose="020B0504020000000003" pitchFamily="34" charset="0"/>
              </a:rPr>
              <a:t>« Лесенка знаний»</a:t>
            </a:r>
            <a:endParaRPr lang="ru-RU" sz="4400" dirty="0">
              <a:latin typeface="Segoe Script" panose="020B0504020000000003" pitchFamily="34" charset="0"/>
            </a:endParaRP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0" y="5076295"/>
            <a:ext cx="19797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anose="020B0504020000000003" pitchFamily="34" charset="0"/>
                <a:ea typeface="Calibri" pitchFamily="34" charset="0"/>
                <a:cs typeface="Times New Roman" pitchFamily="18" charset="0"/>
              </a:rPr>
              <a:t>Повторяем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Segoe Script" panose="020B0504020000000003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anose="020B0504020000000003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47664" y="4221089"/>
            <a:ext cx="15841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Ищем </a:t>
            </a:r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проблему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877361" y="3422902"/>
            <a:ext cx="19442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Решаем проблему.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95935" y="2636912"/>
            <a:ext cx="2342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Тренируемся применять</a:t>
            </a:r>
            <a:r>
              <a:rPr lang="ru-RU" sz="2000" i="1" dirty="0">
                <a:solidFill>
                  <a:srgbClr val="FF0000"/>
                </a:solidFill>
                <a:latin typeface="Segoe Script" panose="020B0504020000000003" pitchFamily="34" charset="0"/>
              </a:rPr>
              <a:t>.</a:t>
            </a:r>
            <a:endParaRPr lang="ru-RU" sz="2000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80112" y="1844824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Проверяем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092280" y="789384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Делаем выводы.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01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AutoShape 17"/>
          <p:cNvSpPr>
            <a:spLocks noChangeArrowheads="1"/>
          </p:cNvSpPr>
          <p:nvPr/>
        </p:nvSpPr>
        <p:spPr bwMode="auto">
          <a:xfrm>
            <a:off x="971550" y="1268413"/>
            <a:ext cx="7818438" cy="36734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411" name="Text Box 19"/>
          <p:cNvSpPr txBox="1">
            <a:spLocks noChangeArrowheads="1"/>
          </p:cNvSpPr>
          <p:nvPr/>
        </p:nvSpPr>
        <p:spPr bwMode="auto">
          <a:xfrm>
            <a:off x="3492500" y="3141663"/>
            <a:ext cx="11287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  <a:latin typeface="Arial" charset="0"/>
              </a:rPr>
              <a:t>а</a:t>
            </a:r>
            <a:r>
              <a:rPr lang="ru-RU" altLang="ru-RU" sz="4800" b="1">
                <a:solidFill>
                  <a:srgbClr val="4D4D4D"/>
                </a:solidFill>
                <a:latin typeface="Arial" charset="0"/>
              </a:rPr>
              <a:t>й</a:t>
            </a:r>
          </a:p>
        </p:txBody>
      </p:sp>
      <p:sp>
        <p:nvSpPr>
          <p:cNvPr id="17412" name="WordArt 26"/>
          <p:cNvSpPr>
            <a:spLocks noChangeArrowheads="1" noChangeShapeType="1" noTextEdit="1"/>
          </p:cNvSpPr>
          <p:nvPr/>
        </p:nvSpPr>
        <p:spPr bwMode="auto">
          <a:xfrm>
            <a:off x="2268538" y="1628775"/>
            <a:ext cx="4060825" cy="2951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CC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4212" y="188913"/>
            <a:ext cx="539995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Отгадайте  ребусы.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5157192"/>
            <a:ext cx="403244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айва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83487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AutoShape 22"/>
          <p:cNvSpPr>
            <a:spLocks noChangeArrowheads="1"/>
          </p:cNvSpPr>
          <p:nvPr/>
        </p:nvSpPr>
        <p:spPr bwMode="auto">
          <a:xfrm>
            <a:off x="661988" y="692150"/>
            <a:ext cx="7818437" cy="41259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435" name="Text Box 23"/>
          <p:cNvSpPr txBox="1">
            <a:spLocks noChangeArrowheads="1"/>
          </p:cNvSpPr>
          <p:nvPr/>
        </p:nvSpPr>
        <p:spPr bwMode="auto">
          <a:xfrm>
            <a:off x="2447925" y="1008063"/>
            <a:ext cx="1350963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9000" b="1">
                <a:solidFill>
                  <a:srgbClr val="CC0000"/>
                </a:solidFill>
                <a:latin typeface="Arial" charset="0"/>
              </a:rPr>
              <a:t>а</a:t>
            </a:r>
          </a:p>
        </p:txBody>
      </p:sp>
      <p:pic>
        <p:nvPicPr>
          <p:cNvPr id="18436" name="Picture 24" descr="j043099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CF7"/>
              </a:clrFrom>
              <a:clrTo>
                <a:srgbClr val="FAFC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21066">
            <a:off x="4181475" y="584200"/>
            <a:ext cx="395922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31"/>
          <p:cNvSpPr>
            <a:spLocks noChangeArrowheads="1"/>
          </p:cNvSpPr>
          <p:nvPr/>
        </p:nvSpPr>
        <p:spPr bwMode="auto">
          <a:xfrm>
            <a:off x="4165600" y="536575"/>
            <a:ext cx="8112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0" b="1">
                <a:solidFill>
                  <a:srgbClr val="4D4D4D"/>
                </a:solidFill>
                <a:latin typeface="Arial" charset="0"/>
              </a:rPr>
              <a:t>,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5157192"/>
            <a:ext cx="403244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аист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06244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467544" y="333375"/>
            <a:ext cx="8352928" cy="43783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 sz="9600"/>
          </a:p>
        </p:txBody>
      </p:sp>
      <p:sp>
        <p:nvSpPr>
          <p:cNvPr id="19459" name="Rectangle 15"/>
          <p:cNvSpPr>
            <a:spLocks noChangeArrowheads="1"/>
          </p:cNvSpPr>
          <p:nvPr/>
        </p:nvSpPr>
        <p:spPr bwMode="auto">
          <a:xfrm>
            <a:off x="3048000" y="-123825"/>
            <a:ext cx="12557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0" b="1" dirty="0">
                <a:solidFill>
                  <a:srgbClr val="4D4D4D"/>
                </a:solidFill>
                <a:latin typeface="Arial" charset="0"/>
              </a:rPr>
              <a:t>,,</a:t>
            </a:r>
          </a:p>
        </p:txBody>
      </p:sp>
      <p:sp>
        <p:nvSpPr>
          <p:cNvPr id="19460" name="Text Box 19"/>
          <p:cNvSpPr txBox="1">
            <a:spLocks noChangeArrowheads="1"/>
          </p:cNvSpPr>
          <p:nvPr/>
        </p:nvSpPr>
        <p:spPr bwMode="auto">
          <a:xfrm>
            <a:off x="611560" y="1017588"/>
            <a:ext cx="396044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1000" dirty="0">
                <a:solidFill>
                  <a:srgbClr val="CC0000"/>
                </a:solidFill>
                <a:latin typeface="Arial" charset="0"/>
              </a:rPr>
              <a:t>а</a:t>
            </a:r>
            <a:r>
              <a:rPr lang="ru-RU" altLang="ru-RU" sz="21000" dirty="0">
                <a:solidFill>
                  <a:srgbClr val="4D4D4D"/>
                </a:solidFill>
                <a:latin typeface="Arial" charset="0"/>
              </a:rPr>
              <a:t>л</a:t>
            </a:r>
          </a:p>
        </p:txBody>
      </p:sp>
      <p:sp>
        <p:nvSpPr>
          <p:cNvPr id="19461" name="Text Box 20"/>
          <p:cNvSpPr txBox="1">
            <a:spLocks noChangeArrowheads="1"/>
          </p:cNvSpPr>
          <p:nvPr/>
        </p:nvSpPr>
        <p:spPr bwMode="auto">
          <a:xfrm>
            <a:off x="6089650" y="1031875"/>
            <a:ext cx="1624013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1000">
                <a:solidFill>
                  <a:srgbClr val="4D4D4D"/>
                </a:solidFill>
                <a:latin typeface="Arial" charset="0"/>
              </a:rPr>
              <a:t>и</a:t>
            </a:r>
          </a:p>
        </p:txBody>
      </p:sp>
      <p:sp>
        <p:nvSpPr>
          <p:cNvPr id="19462" name="Text Box 21"/>
          <p:cNvSpPr txBox="1">
            <a:spLocks noChangeArrowheads="1"/>
          </p:cNvSpPr>
          <p:nvPr/>
        </p:nvSpPr>
        <p:spPr bwMode="auto">
          <a:xfrm>
            <a:off x="6681788" y="3057525"/>
            <a:ext cx="855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>
                <a:solidFill>
                  <a:schemeClr val="accent2"/>
                </a:solidFill>
                <a:latin typeface="Arial" charset="0"/>
              </a:rPr>
              <a:t>Т</a:t>
            </a:r>
          </a:p>
        </p:txBody>
      </p:sp>
      <p:pic>
        <p:nvPicPr>
          <p:cNvPr id="19463" name="Picture 23" descr="MH9003053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3" r="23415"/>
          <a:stretch>
            <a:fillRect/>
          </a:stretch>
        </p:blipFill>
        <p:spPr bwMode="auto">
          <a:xfrm>
            <a:off x="4356100" y="692150"/>
            <a:ext cx="194627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91680" y="5085184"/>
            <a:ext cx="54006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5218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684213" y="2205038"/>
            <a:ext cx="583247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i="1" dirty="0" smtClean="0">
                <a:solidFill>
                  <a:srgbClr val="FF0000"/>
                </a:solidFill>
              </a:rPr>
              <a:t>Что нового узнали на уроке?</a:t>
            </a:r>
            <a:endParaRPr lang="ru-RU" altLang="ru-RU" sz="2400" b="1" i="1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400" b="1" i="1" dirty="0" smtClean="0">
                <a:solidFill>
                  <a:srgbClr val="92D050"/>
                </a:solidFill>
              </a:rPr>
              <a:t>Какие трудности возникли и при выполнении какого задания?</a:t>
            </a:r>
            <a:endParaRPr lang="ru-RU" altLang="ru-RU" sz="2400" b="1" i="1" dirty="0">
              <a:solidFill>
                <a:srgbClr val="92D050"/>
              </a:solidFill>
            </a:endParaRPr>
          </a:p>
          <a:p>
            <a:pPr eaLnBrk="1" hangingPunct="1"/>
            <a:r>
              <a:rPr lang="ru-RU" altLang="ru-RU" sz="2400" b="1" i="1" dirty="0" smtClean="0">
                <a:solidFill>
                  <a:srgbClr val="0070C0"/>
                </a:solidFill>
              </a:rPr>
              <a:t>Какие задания были самыми интересными?</a:t>
            </a:r>
            <a:endParaRPr lang="ru-RU" altLang="ru-RU" sz="2400" b="1" i="1" dirty="0">
              <a:solidFill>
                <a:srgbClr val="0070C0"/>
              </a:solidFill>
            </a:endParaRPr>
          </a:p>
          <a:p>
            <a:pPr eaLnBrk="1" hangingPunct="1"/>
            <a:r>
              <a:rPr lang="ru-RU" altLang="ru-RU" sz="2400" b="1" i="1" dirty="0"/>
              <a:t>У кого всё получилось красиво и </a:t>
            </a:r>
            <a:r>
              <a:rPr lang="ru-RU" altLang="ru-RU" sz="2400" b="1" i="1" dirty="0" smtClean="0"/>
              <a:t>аккуратно ?</a:t>
            </a:r>
            <a:endParaRPr lang="ru-RU" altLang="ru-RU" sz="2400" b="1" i="1" dirty="0"/>
          </a:p>
          <a:p>
            <a:pPr eaLnBrk="1" hangingPunct="1"/>
            <a:r>
              <a:rPr lang="ru-RU" altLang="ru-RU" sz="2400" b="1" i="1" dirty="0" smtClean="0">
                <a:solidFill>
                  <a:srgbClr val="7030A0"/>
                </a:solidFill>
              </a:rPr>
              <a:t>Определите своё место в лесенке знаний и нарисуйте мордашку успеха.</a:t>
            </a:r>
            <a:endParaRPr lang="ru-RU" altLang="ru-RU" sz="2400" b="1" i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332656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Рефлексия</a:t>
            </a:r>
            <a:endParaRPr lang="ru-RU" sz="4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Picture 4" descr="http://cdns2.freepik.com/free-photo/cute-baby-picture-vector-material_15-533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13" t="31068" r="26334" b="34412"/>
          <a:stretch>
            <a:fillRect/>
          </a:stretch>
        </p:blipFill>
        <p:spPr bwMode="auto">
          <a:xfrm>
            <a:off x="6554781" y="4365625"/>
            <a:ext cx="215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cdns2.freepik.com/free-photo/cute-baby-picture-vector-material_15-533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66" b="65480"/>
          <a:stretch>
            <a:fillRect/>
          </a:stretch>
        </p:blipFill>
        <p:spPr bwMode="auto">
          <a:xfrm>
            <a:off x="6585856" y="1988840"/>
            <a:ext cx="252095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cdns2.freepik.com/free-photo/cute-baby-picture-vector-material_15-533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31" b="67206"/>
          <a:stretch>
            <a:fillRect/>
          </a:stretch>
        </p:blipFill>
        <p:spPr bwMode="auto">
          <a:xfrm>
            <a:off x="5724128" y="-60310"/>
            <a:ext cx="2835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57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9506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95536" y="5661248"/>
            <a:ext cx="0" cy="6480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5536" y="5661248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63688" y="4941168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63688" y="4941168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29390" y="4209767"/>
            <a:ext cx="2451" cy="7314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29390" y="4209767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72000" y="3298341"/>
            <a:ext cx="0" cy="9114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69550" y="3298341"/>
            <a:ext cx="151216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081718" y="2434245"/>
            <a:ext cx="0" cy="86409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084168" y="2431795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452320" y="1556792"/>
            <a:ext cx="0" cy="87745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452320" y="1556792"/>
            <a:ext cx="13681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95536" y="404664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>
                <a:latin typeface="Segoe Script" panose="020B0504020000000003" pitchFamily="34" charset="0"/>
              </a:rPr>
              <a:t>« Лесенка знаний»</a:t>
            </a:r>
            <a:endParaRPr lang="ru-RU" sz="4400" dirty="0">
              <a:latin typeface="Segoe Script" panose="020B0504020000000003" pitchFamily="34" charset="0"/>
            </a:endParaRP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0" y="5076295"/>
            <a:ext cx="19797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anose="020B0504020000000003" pitchFamily="34" charset="0"/>
                <a:ea typeface="Calibri" pitchFamily="34" charset="0"/>
                <a:cs typeface="Times New Roman" pitchFamily="18" charset="0"/>
              </a:rPr>
              <a:t>Повторили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Segoe Script" panose="020B0504020000000003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anose="020B0504020000000003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47664" y="4221089"/>
            <a:ext cx="15841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Нашли проблему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877361" y="3422902"/>
            <a:ext cx="19442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Решили </a:t>
            </a:r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проблему.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95935" y="2636912"/>
            <a:ext cx="2342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  Применили</a:t>
            </a:r>
            <a:r>
              <a:rPr lang="ru-RU" sz="2000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.</a:t>
            </a:r>
            <a:endParaRPr lang="ru-RU" sz="2000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80112" y="1844824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Проверили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092280" y="789384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Сделали </a:t>
            </a:r>
            <a:r>
              <a:rPr lang="ru-RU" sz="2000" b="1" i="1" dirty="0">
                <a:solidFill>
                  <a:srgbClr val="FF0000"/>
                </a:solidFill>
                <a:latin typeface="Segoe Script" panose="020B0504020000000003" pitchFamily="34" charset="0"/>
              </a:rPr>
              <a:t>выводы.</a:t>
            </a:r>
            <a:endParaRPr lang="ru-RU" sz="2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41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41" grpId="0"/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elitefon.ru/download.php?file=201211/2560x1600/elitefon.ru-3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914" y="0"/>
            <a:ext cx="9447450" cy="68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179447">
            <a:off x="6912935" y="4300384"/>
            <a:ext cx="27205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9600" i="1" dirty="0" smtClean="0">
                <a:solidFill>
                  <a:srgbClr val="003E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9600" dirty="0">
              <a:solidFill>
                <a:srgbClr val="003E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813369">
            <a:off x="395537" y="3861048"/>
            <a:ext cx="2664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i="1" dirty="0" smtClean="0">
                <a:solidFill>
                  <a:srgbClr val="003E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9600" dirty="0">
              <a:solidFill>
                <a:srgbClr val="003E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216222">
            <a:off x="347795" y="1046433"/>
            <a:ext cx="2311851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н</a:t>
            </a:r>
          </a:p>
          <a:p>
            <a:r>
              <a:rPr lang="ru-RU" sz="96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у</a:t>
            </a:r>
            <a:r>
              <a:rPr lang="ru-RU" sz="9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в</a:t>
            </a:r>
          </a:p>
          <a:p>
            <a:r>
              <a:rPr lang="ru-RU" sz="96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и </a:t>
            </a:r>
            <a:r>
              <a:rPr lang="ru-RU" sz="9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к </a:t>
            </a:r>
          </a:p>
          <a:p>
            <a:r>
              <a:rPr lang="ru-RU" sz="9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т </a:t>
            </a:r>
            <a:r>
              <a:rPr lang="ru-RU" sz="96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а</a:t>
            </a:r>
            <a:endParaRPr lang="ru-RU" sz="96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18725">
            <a:off x="-126811" y="3167602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656555">
            <a:off x="6313641" y="1046431"/>
            <a:ext cx="2446504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ы</a:t>
            </a:r>
          </a:p>
          <a:p>
            <a:r>
              <a:rPr lang="ru-RU" sz="9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р</a:t>
            </a:r>
          </a:p>
          <a:p>
            <a:r>
              <a:rPr lang="ru-RU" sz="9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л</a:t>
            </a:r>
            <a:r>
              <a:rPr lang="ru-RU" sz="96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 о</a:t>
            </a:r>
          </a:p>
          <a:p>
            <a:r>
              <a:rPr lang="ru-RU" sz="96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е</a:t>
            </a:r>
            <a:endParaRPr lang="ru-RU" sz="96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7171" y="-99392"/>
            <a:ext cx="71287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загадочные скалы</a:t>
            </a:r>
            <a:endParaRPr lang="ru-RU" sz="4400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2237" y="285328"/>
            <a:ext cx="28075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гласные:</a:t>
            </a:r>
            <a:endParaRPr lang="ru-RU" sz="44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3" y="285328"/>
            <a:ext cx="33134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rgbClr val="003E1C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согласные</a:t>
            </a:r>
            <a:endParaRPr lang="ru-RU" sz="4400" dirty="0">
              <a:solidFill>
                <a:srgbClr val="003E1C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693613"/>
            <a:ext cx="9155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А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Е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У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И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Ы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О</a:t>
            </a:r>
            <a:endParaRPr lang="ru-RU" sz="6600" b="1" dirty="0">
              <a:latin typeface="Comic Sans MS" panose="030F0702030302020204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660232" y="670049"/>
            <a:ext cx="19442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Н</a:t>
            </a:r>
          </a:p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В</a:t>
            </a:r>
          </a:p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К</a:t>
            </a:r>
          </a:p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Т</a:t>
            </a:r>
          </a:p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Р</a:t>
            </a:r>
          </a:p>
          <a:p>
            <a:pPr algn="ctr"/>
            <a:r>
              <a:rPr lang="ru-RU" sz="6600" i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349678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1052736"/>
            <a:ext cx="49624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Я тетрадочку открою</a:t>
            </a:r>
          </a:p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И с наклоном положу.</a:t>
            </a:r>
          </a:p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Я, друзья, от вас не скрою –</a:t>
            </a:r>
          </a:p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Ручку правильно держу.</a:t>
            </a:r>
          </a:p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Сяду прямо, не согнусь,</a:t>
            </a:r>
          </a:p>
          <a:p>
            <a:pPr>
              <a:defRPr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За работу я возьмусь.</a:t>
            </a:r>
          </a:p>
        </p:txBody>
      </p:sp>
      <p:pic>
        <p:nvPicPr>
          <p:cNvPr id="5" name="Picture 2" descr="https://st.depositphotos.com/1967477/4224/v/950/depositphotos_42241975-stock-illustration-little-girl-study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8313" y="2924944"/>
            <a:ext cx="453650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6336665"/>
            <a:ext cx="3139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Гетьман</a:t>
            </a:r>
            <a:r>
              <a:rPr lang="ru-RU" dirty="0"/>
              <a:t> Светлана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30406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dvoykam.net/wa-data/public/shop/products/08/66/26608/images/1457/1457.970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2" y="39978"/>
            <a:ext cx="6156176" cy="6408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https://i.pinimg.com/236x/da/c1/e5/dac1e5425380754e1db296f328011065--school-school-clip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034073"/>
            <a:ext cx="2987824" cy="356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7816" y="6309320"/>
            <a:ext cx="3139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Гетьман</a:t>
            </a:r>
            <a:r>
              <a:rPr lang="ru-RU" dirty="0"/>
              <a:t> Светлана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933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650" y="260350"/>
            <a:ext cx="63470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Найди слова, где все согласные твёрдые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39750" y="1341438"/>
            <a:ext cx="745223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Папка,  треска, лёд,</a:t>
            </a:r>
          </a:p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рыбка,  ромашка,  </a:t>
            </a:r>
          </a:p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диван, стол, стул.</a:t>
            </a:r>
          </a:p>
        </p:txBody>
      </p:sp>
    </p:spTree>
    <p:extLst>
      <p:ext uri="{BB962C8B-B14F-4D97-AF65-F5344CB8AC3E}">
        <p14:creationId xmlns:p14="http://schemas.microsoft.com/office/powerpoint/2010/main" val="362445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650" y="260350"/>
            <a:ext cx="63470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Найди слова, где все согласные твёрдые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39750" y="1341438"/>
            <a:ext cx="745223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треска, лёд,</a:t>
            </a:r>
          </a:p>
          <a:p>
            <a:pPr eaLnBrk="1" hangingPunct="1"/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диван, 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стол, стул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959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68313" y="517525"/>
            <a:ext cx="8194675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Найдите </a:t>
            </a:r>
            <a:r>
              <a:rPr lang="ru-RU" sz="2400" i="1" dirty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rPr>
              <a:t>буквы, которые указывают на мягкость  предшествующего согласного звука.</a:t>
            </a:r>
            <a:endParaRPr lang="ru-RU" sz="2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09575" y="1773238"/>
            <a:ext cx="759938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Петя, сирень, зебра,</a:t>
            </a:r>
          </a:p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коляска, ребёнок.</a:t>
            </a:r>
          </a:p>
        </p:txBody>
      </p:sp>
      <p:pic>
        <p:nvPicPr>
          <p:cNvPr id="4101" name="Picture 5" descr="http://www.cartoon-clipart.com/cartoon_clipart_images/cartoon_zebra_drawing_0521-1011-0323-4217_SMU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25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2.bp.blogspot.com/-6n0ijh2tK-A/UAwY6Z3odlI/AAAAAAAAAZ8/aHXcGnPPuaA/s1600/Boards+background+PPT+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32452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68313" y="517525"/>
            <a:ext cx="8194675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Найдите </a:t>
            </a:r>
            <a:r>
              <a:rPr lang="ru-RU" sz="2400" i="1" dirty="0">
                <a:solidFill>
                  <a:srgbClr val="000000"/>
                </a:solidFill>
                <a:latin typeface="Arial" pitchFamily="34" charset="0"/>
                <a:cs typeface="Arial" panose="020B0604020202020204" pitchFamily="34" charset="0"/>
              </a:rPr>
              <a:t>буквы, которые указывают на мягкость  предшествующего согласного звука.</a:t>
            </a:r>
            <a:endParaRPr lang="ru-RU" sz="2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09575" y="1773238"/>
            <a:ext cx="759938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бра,</a:t>
            </a:r>
          </a:p>
          <a:p>
            <a:pPr eaLnBrk="1" hangingPunct="1"/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ска, р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alt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нок.</a:t>
            </a:r>
          </a:p>
        </p:txBody>
      </p:sp>
      <p:pic>
        <p:nvPicPr>
          <p:cNvPr id="4101" name="Picture 5" descr="http://www.cartoon-clipart.com/cartoon_clipart_images/cartoon_zebra_drawing_0521-1011-0323-4217_SMU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25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419</Words>
  <Application>Microsoft Office PowerPoint</Application>
  <PresentationFormat>Экран (4:3)</PresentationFormat>
  <Paragraphs>123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Гена</dc:creator>
  <cp:lastModifiedBy>online-pc</cp:lastModifiedBy>
  <cp:revision>66</cp:revision>
  <dcterms:created xsi:type="dcterms:W3CDTF">2019-01-19T19:05:11Z</dcterms:created>
  <dcterms:modified xsi:type="dcterms:W3CDTF">2024-01-13T08:50:36Z</dcterms:modified>
</cp:coreProperties>
</file>