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8" r:id="rId4"/>
    <p:sldId id="263" r:id="rId5"/>
    <p:sldId id="264" r:id="rId6"/>
    <p:sldId id="265" r:id="rId7"/>
    <p:sldId id="276" r:id="rId8"/>
    <p:sldId id="281" r:id="rId9"/>
    <p:sldId id="278" r:id="rId10"/>
    <p:sldId id="280" r:id="rId11"/>
    <p:sldId id="277" r:id="rId12"/>
    <p:sldId id="290" r:id="rId13"/>
    <p:sldId id="291" r:id="rId14"/>
    <p:sldId id="292" r:id="rId15"/>
    <p:sldId id="294" r:id="rId16"/>
    <p:sldId id="293" r:id="rId17"/>
    <p:sldId id="269" r:id="rId18"/>
    <p:sldId id="271" r:id="rId19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81" autoAdjust="0"/>
  </p:normalViewPr>
  <p:slideViewPr>
    <p:cSldViewPr>
      <p:cViewPr>
        <p:scale>
          <a:sx n="75" d="100"/>
          <a:sy n="75" d="100"/>
        </p:scale>
        <p:origin x="-1002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4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52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769735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AEAA6-2501-4E2A-84C1-815A2D655A0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4D770-98E5-4C3B-BBDC-F13C4EE76A3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46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6625" cy="5846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8FA269-EF13-4E28-B05B-3E159DEA3A9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D07FF1-C290-4460-82F4-7F30FE820D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E1AC0D-D6E6-4241-8D2B-2D9F6B5381C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7728A-02BF-4E7F-9812-E3E0FECD74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7765DA-DEED-4C36-9DAF-5230010EC6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7846EA-984B-44B2-90DC-E69736061C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00E0BC-FB31-482A-83CC-C5AE519D427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4A9EF-0964-49E8-97AA-5DDF260A050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20A0D8-06E5-47C9-A45A-56139BB6BDD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4838" cy="1138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4714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CCC36BCC-F2EC-47B9-862A-0E6D34578F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990600" y="260350"/>
            <a:ext cx="7772400" cy="244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>
                <a:solidFill>
                  <a:srgbClr val="000000"/>
                </a:solidFill>
              </a:rPr>
              <a:t/>
            </a:r>
            <a:br>
              <a:rPr lang="ru-RU" altLang="ru-RU" sz="4000" dirty="0">
                <a:solidFill>
                  <a:srgbClr val="000000"/>
                </a:solidFill>
              </a:rPr>
            </a:br>
            <a:r>
              <a:rPr lang="ru-RU" altLang="ru-RU" sz="4000" dirty="0">
                <a:solidFill>
                  <a:srgbClr val="000000"/>
                </a:solidFill>
              </a:rPr>
              <a:t>Фотоотчет                                                 </a:t>
            </a:r>
            <a:r>
              <a:rPr lang="ru-RU" altLang="ru-RU" sz="4000" dirty="0" smtClean="0">
                <a:solidFill>
                  <a:srgbClr val="000000"/>
                </a:solidFill>
              </a:rPr>
              <a:t>«Укрепление здоровья детей по средствам </a:t>
            </a:r>
            <a:r>
              <a:rPr lang="ru-RU" altLang="ru-RU" sz="4000" dirty="0" err="1" smtClean="0">
                <a:solidFill>
                  <a:srgbClr val="000000"/>
                </a:solidFill>
              </a:rPr>
              <a:t>здоровьесберегающих</a:t>
            </a:r>
            <a:r>
              <a:rPr lang="ru-RU" altLang="ru-RU" sz="4000" dirty="0" smtClean="0">
                <a:solidFill>
                  <a:srgbClr val="000000"/>
                </a:solidFill>
              </a:rPr>
              <a:t> технологий»</a:t>
            </a:r>
            <a:endParaRPr lang="ru-RU" altLang="ru-RU" sz="4000" dirty="0">
              <a:solidFill>
                <a:srgbClr val="000000"/>
              </a:solidFill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2422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eaLnBrk="1" hangingPunct="1">
              <a:lnSpc>
                <a:spcPct val="90000"/>
              </a:lnSpc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600">
              <a:solidFill>
                <a:srgbClr val="000000"/>
              </a:solidFill>
            </a:endParaRPr>
          </a:p>
        </p:txBody>
      </p:sp>
      <p:sp>
        <p:nvSpPr>
          <p:cNvPr id="3076" name="Прямоугольник 7"/>
          <p:cNvSpPr>
            <a:spLocks noChangeArrowheads="1"/>
          </p:cNvSpPr>
          <p:nvPr/>
        </p:nvSpPr>
        <p:spPr bwMode="auto">
          <a:xfrm>
            <a:off x="2700338" y="3141663"/>
            <a:ext cx="61198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solidFill>
                  <a:srgbClr val="191966"/>
                </a:solidFill>
              </a:rPr>
              <a:t> </a:t>
            </a:r>
            <a:endParaRPr lang="ru-RU" altLang="ru-RU" dirty="0" smtClean="0">
              <a:solidFill>
                <a:srgbClr val="191966"/>
              </a:solidFill>
            </a:endParaRPr>
          </a:p>
          <a:p>
            <a:pPr eaLnBrk="1" hangingPunct="1"/>
            <a:r>
              <a:rPr lang="ru-RU" altLang="ru-RU" dirty="0" smtClean="0">
                <a:solidFill>
                  <a:srgbClr val="191966"/>
                </a:solidFill>
              </a:rPr>
              <a:t>Вторая </a:t>
            </a:r>
            <a:r>
              <a:rPr lang="ru-RU" altLang="ru-RU" dirty="0">
                <a:solidFill>
                  <a:srgbClr val="191966"/>
                </a:solidFill>
              </a:rPr>
              <a:t>младшая группа </a:t>
            </a:r>
          </a:p>
          <a:p>
            <a:pPr eaLnBrk="1" hangingPunct="1"/>
            <a:endParaRPr lang="ru-RU" altLang="ru-RU" dirty="0">
              <a:solidFill>
                <a:srgbClr val="191966"/>
              </a:solidFill>
            </a:endParaRPr>
          </a:p>
          <a:p>
            <a:pPr eaLnBrk="1" hangingPunct="1"/>
            <a:endParaRPr lang="ru-RU" altLang="ru-RU" dirty="0">
              <a:solidFill>
                <a:srgbClr val="191966"/>
              </a:solidFill>
            </a:endParaRPr>
          </a:p>
          <a:p>
            <a:pPr eaLnBrk="1" hangingPunct="1"/>
            <a:endParaRPr lang="ru-RU" altLang="ru-RU" dirty="0">
              <a:solidFill>
                <a:srgbClr val="191966"/>
              </a:solidFill>
            </a:endParaRPr>
          </a:p>
          <a:p>
            <a:pPr eaLnBrk="1" hangingPunct="1"/>
            <a:r>
              <a:rPr lang="ru-RU" altLang="ru-RU" dirty="0">
                <a:solidFill>
                  <a:srgbClr val="191966"/>
                </a:solidFill>
              </a:rPr>
              <a:t>Воспитатель: </a:t>
            </a:r>
            <a:r>
              <a:rPr lang="ru-RU" altLang="ru-RU" dirty="0" smtClean="0">
                <a:solidFill>
                  <a:srgbClr val="191966"/>
                </a:solidFill>
              </a:rPr>
              <a:t>Беляева Наталья Васильевна</a:t>
            </a:r>
            <a:endParaRPr lang="ru-RU" altLang="ru-RU" dirty="0">
              <a:solidFill>
                <a:srgbClr val="191966"/>
              </a:solidFill>
            </a:endParaRPr>
          </a:p>
          <a:p>
            <a:pPr eaLnBrk="1" hangingPunct="1"/>
            <a:r>
              <a:rPr lang="ru-RU" altLang="ru-RU" dirty="0">
                <a:solidFill>
                  <a:srgbClr val="191966"/>
                </a:solidFill>
              </a:rPr>
              <a:t>                          </a:t>
            </a:r>
          </a:p>
          <a:p>
            <a:pPr eaLnBrk="1" hangingPunct="1"/>
            <a:r>
              <a:rPr lang="ru-RU" altLang="ru-RU" dirty="0">
                <a:solidFill>
                  <a:srgbClr val="191966"/>
                </a:solidFill>
              </a:rPr>
              <a:t>                 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2484438" y="115888"/>
            <a:ext cx="3876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800">
                <a:solidFill>
                  <a:srgbClr val="191966"/>
                </a:solidFill>
              </a:rPr>
              <a:t>Гимнастика после сна</a:t>
            </a:r>
          </a:p>
        </p:txBody>
      </p:sp>
      <p:pic>
        <p:nvPicPr>
          <p:cNvPr id="1026" name="Picture 2" descr="C:\Users\Admin\Desktop\Новая папка (2фото дети)\P90221-1435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31528"/>
            <a:ext cx="6888922" cy="51666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8138" algn="ctr" eaLnBrk="1" hangingPunct="1">
              <a:spcBef>
                <a:spcPts val="12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3200">
              <a:solidFill>
                <a:srgbClr val="000000"/>
              </a:solidFill>
            </a:endParaRPr>
          </a:p>
        </p:txBody>
      </p:sp>
      <p:pic>
        <p:nvPicPr>
          <p:cNvPr id="2050" name="Picture 2" descr="C:\Users\Admin\Desktop\Новая папка (2фото дети)\P90221-1434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848" y="620688"/>
            <a:ext cx="6787952" cy="5090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2051050" y="404813"/>
            <a:ext cx="4132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Игровое упражнение «Сухой дождь»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0" y="1268760"/>
            <a:ext cx="6912768" cy="518457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2268538" y="476250"/>
            <a:ext cx="4781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Динамические паузы по схеме на карточке</a:t>
            </a:r>
          </a:p>
        </p:txBody>
      </p:sp>
      <p:pic>
        <p:nvPicPr>
          <p:cNvPr id="3584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6188" y="1412875"/>
            <a:ext cx="29083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223963"/>
            <a:ext cx="2395537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3284538"/>
            <a:ext cx="478790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3" y="836712"/>
            <a:ext cx="2880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Дыхательная гимнастика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dmin\Desktop\Новая папка (2фото дети)\P90204-0911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367084" cy="4775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832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124744"/>
            <a:ext cx="2849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Пальчиковая гимнастика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dmin\Desktop\Новая папка (2фото дети)\P90129-1116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624" y="1527488"/>
            <a:ext cx="5087877" cy="5256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294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908720"/>
            <a:ext cx="335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Релаксационные упражнения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dmin\Desktop\Новая папка (2фото дети)\P90221-1625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94076"/>
            <a:ext cx="3932992" cy="2949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Новая папка (2фото дети)\P90221-1625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559">
            <a:off x="872398" y="2116789"/>
            <a:ext cx="3823911" cy="28679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711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1752600" y="457200"/>
            <a:ext cx="6934200" cy="960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>
                <a:solidFill>
                  <a:srgbClr val="000000"/>
                </a:solidFill>
              </a:rPr>
              <a:t>  Взаимодействие ДОУ с семьей по вопросам охраны и укрепления здоровья детей.</a:t>
            </a: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905000" y="1752600"/>
            <a:ext cx="6781800" cy="4373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38138" indent="-338138" eaLnBrk="1" hangingPunct="1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ru-RU" altLang="ru-RU">
                <a:solidFill>
                  <a:srgbClr val="000000"/>
                </a:solidFill>
              </a:rPr>
              <a:t>Информационные стенды для родителей в каждой возрастной группе,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игры).</a:t>
            </a:r>
          </a:p>
          <a:p>
            <a:pPr marL="338138" indent="-338138" eaLnBrk="1" hangingPunct="1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ru-RU" altLang="ru-RU">
                <a:solidFill>
                  <a:srgbClr val="000000"/>
                </a:solidFill>
              </a:rPr>
              <a:t>Информационные стенды медицинских работников о медицинской профилактической работе с детьми в ДОУ</a:t>
            </a:r>
          </a:p>
          <a:p>
            <a:pPr marL="338138" indent="-338138" eaLnBrk="1" hangingPunct="1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ru-RU" altLang="ru-RU">
                <a:solidFill>
                  <a:srgbClr val="000000"/>
                </a:solidFill>
              </a:rPr>
              <a:t>Приобщение родителей 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др.).</a:t>
            </a:r>
          </a:p>
          <a:p>
            <a:pPr marL="338138" indent="-338138" eaLnBrk="1" hangingPunct="1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ru-RU" altLang="ru-RU">
                <a:solidFill>
                  <a:srgbClr val="000000"/>
                </a:solidFill>
              </a:rPr>
              <a:t>Консультации, беседы с родителями по вопросам здоровьесбережения.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8138" algn="ctr" eaLnBrk="1" hangingPunct="1">
              <a:spcBef>
                <a:spcPts val="12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3200">
              <a:solidFill>
                <a:srgbClr val="000000"/>
              </a:solidFill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835150" y="692150"/>
            <a:ext cx="64087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en-US" altLang="ru-RU" sz="3200" b="1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ru-RU" altLang="ru-RU" sz="3200" b="1">
                <a:solidFill>
                  <a:schemeClr val="tx1"/>
                </a:solidFill>
                <a:latin typeface="Calibri" pitchFamily="34" charset="0"/>
              </a:rPr>
              <a:t>Будьте здоровы!!!</a:t>
            </a:r>
            <a:endParaRPr lang="ru-RU" altLang="ru-RU" sz="3200" b="1">
              <a:solidFill>
                <a:schemeClr val="tx1"/>
              </a:solidFill>
            </a:endParaRPr>
          </a:p>
        </p:txBody>
      </p:sp>
      <p:pic>
        <p:nvPicPr>
          <p:cNvPr id="6146" name="Picture 2" descr="C:\Users\Admin\Desktop\Новая папка (2фото дети)\P90129-1729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277258"/>
            <a:ext cx="5970492" cy="44778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>
                <a:solidFill>
                  <a:srgbClr val="000000"/>
                </a:solidFill>
              </a:rPr>
              <a:t>    </a:t>
            </a:r>
            <a:r>
              <a:rPr lang="ru-RU" altLang="ru-RU" sz="4000">
                <a:solidFill>
                  <a:srgbClr val="333399"/>
                </a:solidFill>
              </a:rPr>
              <a:t>Цель презентации: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981200" y="1524000"/>
            <a:ext cx="6705600" cy="4602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38138" indent="-338138" eaLnBrk="1" hangingPunct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ru-RU" altLang="ru-RU" sz="2000">
              <a:solidFill>
                <a:srgbClr val="000000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692275" y="2306072"/>
            <a:ext cx="69119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altLang="ru-RU" sz="28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8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altLang="ru-RU" sz="2800" dirty="0">
                <a:solidFill>
                  <a:schemeClr val="tx1"/>
                </a:solidFill>
                <a:cs typeface="Times New Roman" pitchFamily="18" charset="0"/>
              </a:rPr>
              <a:t>   показать применение технологий в ходе работы с детьми;</a:t>
            </a:r>
            <a:endParaRPr lang="ru-RU" altLang="ru-RU" sz="2800" dirty="0">
              <a:solidFill>
                <a:schemeClr val="tx1"/>
              </a:solidFill>
            </a:endParaRPr>
          </a:p>
          <a:p>
            <a:endParaRPr lang="ru-RU" altLang="ru-RU" sz="280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8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altLang="ru-RU" sz="2800" dirty="0">
                <a:solidFill>
                  <a:schemeClr val="tx1"/>
                </a:solidFill>
                <a:cs typeface="Times New Roman" pitchFamily="18" charset="0"/>
              </a:rPr>
              <a:t> дать соответствующие рекомендации по данному вопросу.</a:t>
            </a:r>
            <a:endParaRPr lang="ru-RU" alt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457200" y="1773238"/>
            <a:ext cx="8229600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00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835150" y="765175"/>
            <a:ext cx="6781800" cy="564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38138" indent="-338138" eaLnBrk="1" hangingPunct="1">
              <a:lnSpc>
                <a:spcPct val="8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51050" y="34925"/>
            <a:ext cx="60499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 b="1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 b="1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000" b="1">
                <a:solidFill>
                  <a:schemeClr val="tx1"/>
                </a:solidFill>
                <a:cs typeface="Times New Roman" pitchFamily="18" charset="0"/>
              </a:rPr>
              <a:t>Здоровьесберегающие технологии </a:t>
            </a:r>
            <a:r>
              <a:rPr lang="ru-RU" altLang="ru-RU" sz="2000" b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altLang="ru-RU" sz="2000" b="1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000">
                <a:solidFill>
                  <a:schemeClr val="tx1"/>
                </a:solidFill>
                <a:cs typeface="Times New Roman" pitchFamily="18" charset="0"/>
              </a:rPr>
              <a:t>это система мер, направленных на сохранение здоровья ребенка на всех этапах его обучения и развития.</a:t>
            </a:r>
            <a:endParaRPr lang="ru-RU" altLang="ru-RU" sz="2000">
              <a:solidFill>
                <a:schemeClr val="tx1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051050" y="-511175"/>
            <a:ext cx="5976938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000" b="1">
                <a:solidFill>
                  <a:schemeClr val="tx1"/>
                </a:solidFill>
                <a:cs typeface="Times New Roman" pitchFamily="18" charset="0"/>
              </a:rPr>
              <a:t>Здоровье –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chemeClr val="tx1"/>
              </a:solidFill>
              <a:cs typeface="Times New Roman" pitchFamily="18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000">
                <a:solidFill>
                  <a:schemeClr val="tx1"/>
                </a:solidFill>
                <a:cs typeface="Times New Roman" pitchFamily="18" charset="0"/>
              </a:rPr>
              <a:t>это состояние полного физического, психического и социального благополучия, а не просто отсутствие болезней или физических дефектов.</a:t>
            </a:r>
            <a:endParaRPr lang="ru-RU" altLang="ru-RU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1" name="Group 1"/>
          <p:cNvGraphicFramePr>
            <a:graphicFrameLocks noGrp="1"/>
          </p:cNvGraphicFramePr>
          <p:nvPr/>
        </p:nvGraphicFramePr>
        <p:xfrm>
          <a:off x="1905000" y="260350"/>
          <a:ext cx="7018338" cy="5779113"/>
        </p:xfrm>
        <a:graphic>
          <a:graphicData uri="http://schemas.openxmlformats.org/drawingml/2006/table">
            <a:tbl>
              <a:tblPr/>
              <a:tblGrid>
                <a:gridCol w="2338388"/>
                <a:gridCol w="2341562"/>
                <a:gridCol w="2338388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Виды физкультурно-оздоровительной деятельности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Время проведения в режиме дня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Особенности проведения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Подвижные и спортивные игры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Как часть непосредственной образовательной деятельности по физической культуре, на прогулке. Ежедневно.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Игры подбираются в соответствии с возрастом ребенка, местом и временем ее проведения. Используются элементы спортивных игр.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Релаксация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 зависимости от состояния детей и целей, педагог определяет интенсивность технологии. 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Можно использовать спокойную музыку, звуки природы.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1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 утренняя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Ежедневно, утром,  перед завтраком.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 групповой комнате, в музыкальном зале физкультурном зале, под музыку, с использованием подвижных игр и др.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Гимнастика-побудка (после сна)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 после дневного сна, 5 -10 мин 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Различные варианты проведения  (упражнения в кроватях и возле них).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 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Солнечные ванны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Проводятся в теплое время года, на прогулке. Начало от 5 минут до 20 минут.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При температуре воздуха от 24 до 30 градусов. Подвижные игры при этом не проводятся.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Group 1"/>
          <p:cNvGraphicFramePr>
            <a:graphicFrameLocks noGrp="1"/>
          </p:cNvGraphicFramePr>
          <p:nvPr/>
        </p:nvGraphicFramePr>
        <p:xfrm>
          <a:off x="1979613" y="260350"/>
          <a:ext cx="6865937" cy="6119832"/>
        </p:xfrm>
        <a:graphic>
          <a:graphicData uri="http://schemas.openxmlformats.org/drawingml/2006/table">
            <a:tbl>
              <a:tblPr/>
              <a:tblGrid>
                <a:gridCol w="2287587"/>
                <a:gridCol w="2290763"/>
                <a:gridCol w="2287587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 пальчиковая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С младшего возраста в различных формах физкультурно-оздоровительной работы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Рекомендуется всем детям, особенно с речевыми проблемами. Проводится в любой удобный отрезок времени 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 для глаз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 по 3-5 мин в любое свободное время, в разных формах физкультурно-оздоровительной работы в зависимости от интенсивности зрительной нагрузки с младшего возраста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Рекомендуется использовать наглядный материал, показ педагога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50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 дыхательная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Обеспечить проветривание помещения, педагогу дать детям инструкции об обязательной гигиене полости носа перед проведением процедуры.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Гимнастика корригирующая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 различных формах физкультурно-оздоровительной работы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Форма проведения зависит от поставленной задачи и контингента детей.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01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Образовательная деятельность по физической культуре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 раза в неделю в спортивном зале и на 1 раз на улице младший возраст – 15 – 20 мин.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Проводится в соответствии с программой, по которой работает ДОУ 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Group 1"/>
          <p:cNvGraphicFramePr>
            <a:graphicFrameLocks noGrp="1"/>
          </p:cNvGraphicFramePr>
          <p:nvPr/>
        </p:nvGraphicFramePr>
        <p:xfrm>
          <a:off x="1979613" y="404813"/>
          <a:ext cx="6935787" cy="6128043"/>
        </p:xfrm>
        <a:graphic>
          <a:graphicData uri="http://schemas.openxmlformats.org/drawingml/2006/table">
            <a:tbl>
              <a:tblPr/>
              <a:tblGrid>
                <a:gridCol w="2311400"/>
                <a:gridCol w="2312987"/>
                <a:gridCol w="2311400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Прогулка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Ежедневно, (если не позволяет погода, то прогулка проводится  в прогулочной веранде ДОУ).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Проводится в соответствии с программой, по которой работает ДОУ 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Криомассаж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Понедельник, среда, пятница – перед сном.  Время воздействия криопакета на стопы ребенка от 7 до 10 секунд.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Необходимо объяснить ребенку необходимость процедуры.  При негативной реакции на время отменить процедуру.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Витаминизация третьего блюда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Ежедневная витаминизация в обед третьего блюда 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При наличии аллергической реакции – отменить.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Воздушные ванны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Ежедневно, после дневного сна, во время гимнастики после сна.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Температура воздуха в помещении не должна быть ниже 18 градусов.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Босохождение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Ежедневно, после дневного сна, во время гимнастики после сна.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Температура воздуха в помещении не должна быть ниже 18 градусов.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Динамический час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Раз в неделю, во вторник – 20-30 минут. Во вторую половину дня.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Игры подбираются в соответствии с возрастом ребенка. Используются элементы спортивных игр.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Динамические паузы</a:t>
                      </a:r>
                    </a:p>
                  </a:txBody>
                  <a:tcPr marL="90000" marR="90000" marT="105768" marB="46800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Ежедневно, во время образовательной деятельности, в качестве профилактики переутомления.</a:t>
                      </a: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105768" marB="46800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8138" algn="ctr" eaLnBrk="1" hangingPunct="1">
              <a:spcBef>
                <a:spcPts val="12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3200">
              <a:solidFill>
                <a:srgbClr val="000000"/>
              </a:solidFill>
            </a:endParaRPr>
          </a:p>
        </p:txBody>
      </p:sp>
      <p:sp>
        <p:nvSpPr>
          <p:cNvPr id="15363" name="Прямоугольник 8"/>
          <p:cNvSpPr>
            <a:spLocks noChangeArrowheads="1"/>
          </p:cNvSpPr>
          <p:nvPr/>
        </p:nvSpPr>
        <p:spPr bwMode="auto">
          <a:xfrm>
            <a:off x="1835150" y="188913"/>
            <a:ext cx="64817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>
                <a:solidFill>
                  <a:srgbClr val="191966"/>
                </a:solidFill>
              </a:rPr>
              <a:t>Основная образовательная деятельность –физкультура</a:t>
            </a:r>
          </a:p>
        </p:txBody>
      </p:sp>
      <p:pic>
        <p:nvPicPr>
          <p:cNvPr id="1026" name="Picture 2" descr="C:\Users\Admin\Desktop\Новая папка (2фото дети)\P90204-0859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67" y="1019175"/>
            <a:ext cx="4744514" cy="58323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Новая папка (2фото дети)\P90204-0905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559">
            <a:off x="5639243" y="3096172"/>
            <a:ext cx="2906241" cy="3377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Новая папка (2фото дети)\P90204-090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51325">
            <a:off x="1237062" y="1782667"/>
            <a:ext cx="3852982" cy="2889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2700338" y="188913"/>
            <a:ext cx="60229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>
                <a:solidFill>
                  <a:srgbClr val="191966"/>
                </a:solidFill>
              </a:rPr>
              <a:t>Гимнастика для глаз</a:t>
            </a:r>
          </a:p>
          <a:p>
            <a:pPr eaLnBrk="1" hangingPunct="1"/>
            <a:r>
              <a:rPr lang="ru-RU" altLang="ru-RU" sz="2400">
                <a:solidFill>
                  <a:srgbClr val="191966"/>
                </a:solidFill>
              </a:rPr>
              <a:t>Метка на стекле позволяет тренировать </a:t>
            </a:r>
          </a:p>
          <a:p>
            <a:pPr eaLnBrk="1" hangingPunct="1"/>
            <a:r>
              <a:rPr lang="ru-RU" altLang="ru-RU" sz="2400">
                <a:solidFill>
                  <a:srgbClr val="191966"/>
                </a:solidFill>
              </a:rPr>
              <a:t>.глазные мышцы </a:t>
            </a:r>
          </a:p>
        </p:txBody>
      </p:sp>
      <p:pic>
        <p:nvPicPr>
          <p:cNvPr id="20483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3644900"/>
            <a:ext cx="46990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2244725" y="1844675"/>
            <a:ext cx="64087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Рассмотреть круг, наклеенный на стекле.</a:t>
            </a:r>
          </a:p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Ответить сколько на рисунке веточек ,затем перевести</a:t>
            </a:r>
          </a:p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 взгляд на самую </a:t>
            </a:r>
          </a:p>
          <a:p>
            <a:pPr eaLnBrk="1" hangingPunct="1"/>
            <a:r>
              <a:rPr lang="ru-RU" altLang="ru-RU">
                <a:solidFill>
                  <a:schemeClr val="tx1"/>
                </a:solidFill>
              </a:rPr>
              <a:t> удаленную точку за окном и рассказать,что он там видит.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721</Words>
  <Application>Microsoft Office PowerPoint</Application>
  <PresentationFormat>Экран (4:3)</PresentationFormat>
  <Paragraphs>115</Paragraphs>
  <Slides>18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</dc:creator>
  <cp:lastModifiedBy>Admin</cp:lastModifiedBy>
  <cp:revision>105</cp:revision>
  <cp:lastPrinted>1601-01-01T00:00:00Z</cp:lastPrinted>
  <dcterms:created xsi:type="dcterms:W3CDTF">1601-01-01T00:00:00Z</dcterms:created>
  <dcterms:modified xsi:type="dcterms:W3CDTF">2019-05-23T15:33:50Z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