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96E9F-B0B6-4A39-929C-BB04B66283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2B6BC-D123-47FB-8E10-375F215DB9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8886E-71DD-4399-A61E-51C649731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D39A2-F4C5-485B-84C4-12078EDA7B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031AC-BF91-456D-8841-A00E71B13A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9695A-AC68-4E55-A720-7972CFB67D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AAEB0-F391-443E-BF14-7A7A0D7889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F5252-E67D-43B6-A0C3-7A2C15626C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CF0E7-BC07-453E-BACE-7AACD5E2C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CD415-BCAD-4D63-82CF-AF359BB887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FA0EE-CB46-4A0C-8A2A-EF51CC66A6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50000">
              <a:schemeClr val="bg1"/>
            </a:gs>
            <a:gs pos="100000">
              <a:schemeClr val="folHlink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1FC9ADD-782F-4DC8-9926-4530F7995B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1.png" Type="http://schemas.openxmlformats.org/officeDocument/2006/relationships/image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7.pn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4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D:\&#1064;&#1072;&#1093;&#1084;&#1072;&#1090;&#1099;%20&#1074;&#1080;&#1076;&#1077;&#1086;\&#1057;&#1086;&#1088;&#1077;&#1074;&#1085;&#1086;&#1074;&#1072;&#1085;&#1080;&#1077;%20&#1082;&#1086;&#1085;&#1077;&#1081;%20&#8470;1.mp4" TargetMode="Externa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Relationship Id="rId6" Target="file:///D:\&#1064;&#1072;&#1093;&#1084;&#1072;&#1090;&#1099;%20&#1074;&#1080;&#1076;&#1077;&#1086;\&#1056;&#1072;&#1089;&#1089;&#1090;&#1072;&#1085;&#1086;&#1074;&#1082;&#1072;%20&#1092;&#1080;&#1075;&#1091;&#1088;%20&#8470;2.mp4" TargetMode="External" Type="http://schemas.openxmlformats.org/officeDocument/2006/relationships/hyperlink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7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0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2" Target="../media/image4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33375"/>
            <a:ext cx="8280400" cy="647700"/>
          </a:xfrm>
        </p:spPr>
        <p:txBody>
          <a:bodyPr anchor="ctr"/>
          <a:lstStyle/>
          <a:p>
            <a:pPr eaLnBrk="1" hangingPunct="1"/>
            <a:r>
              <a:rPr lang="ru-RU" sz="16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«Детский сад № 4 «Росинка»  комбинированного вида»</a:t>
            </a:r>
            <a:endParaRPr lang="ru-RU" altLang="ru-RU" sz="3600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2051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42988" y="1412875"/>
            <a:ext cx="7489825" cy="27368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«Игра в шашки и шахматы как средство интеллектуального развития детей старшего дошкольного возраста»</a:t>
            </a:r>
          </a:p>
        </p:txBody>
      </p:sp>
      <p:sp>
        <p:nvSpPr>
          <p:cNvPr id="2052" name="Прямоугольник 7"/>
          <p:cNvSpPr>
            <a:spLocks noChangeArrowheads="1"/>
          </p:cNvSpPr>
          <p:nvPr/>
        </p:nvSpPr>
        <p:spPr bwMode="auto">
          <a:xfrm>
            <a:off x="3635375" y="4941888"/>
            <a:ext cx="5310188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C3260C"/>
              </a:buClr>
              <a:buSzPct val="130000"/>
            </a:pPr>
            <a:r>
              <a:rPr lang="ru-RU" sz="2200" b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Подготовили:  Зерняева Ольга Юрьевна</a:t>
            </a: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C3260C"/>
              </a:buClr>
              <a:buSzPct val="130000"/>
            </a:pPr>
            <a:r>
              <a:rPr lang="ru-RU" b="1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Немухина Людмила Михайловна    </a:t>
            </a:r>
            <a:r>
              <a:rPr lang="ru-RU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</a:p>
        </p:txBody>
      </p:sp>
      <p:pic>
        <p:nvPicPr>
          <p:cNvPr id="3" name="Рисунок 2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4336760"/>
            <a:ext cx="3779912" cy="2521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ChangeArrowheads="1"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algn="just" eaLnBrk="1" hangingPunct="1" indent="0" marL="0">
              <a:spcBef>
                <a:spcPct val="0"/>
              </a:spcBef>
              <a:buFontTx/>
              <a:buNone/>
            </a:pPr>
            <a:r>
              <a:rPr lang="ru-RU" smtClean="0" sz="2000">
                <a:latin charset="0" pitchFamily="18" typeface="Times New Roman"/>
                <a:cs charset="0" pitchFamily="18" typeface="Times New Roman"/>
              </a:rPr>
              <a:t>    Чтобы усилить интерес к игре мы использовали необычное оборудование (конструкторы Лего, пробки от бутылок, различные геометрические фигуры, пуговицы и т.д.)</a:t>
            </a:r>
          </a:p>
        </p:txBody>
      </p:sp>
      <p:pic>
        <p:nvPicPr>
          <p:cNvPr descr="G:\фото 19 шашки\20200221_114012.jpg" id="11267" name="Рисунок 5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/>
            </a:extLst>
          </a:blip>
          <a:srcRect b="35"/>
          <a:stretch>
            <a:fillRect/>
          </a:stretch>
        </p:blipFill>
        <p:spPr bwMode="auto">
          <a:xfrm>
            <a:off x="4283968" y="1412875"/>
            <a:ext cx="1680270" cy="1914726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11268" name="Рисунок 1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/>
            </a:extLst>
          </a:blip>
          <a:srcRect r="-57"/>
          <a:stretch>
            <a:fillRect/>
          </a:stretch>
        </p:blipFill>
        <p:spPr bwMode="auto">
          <a:xfrm>
            <a:off x="6731794" y="1412875"/>
            <a:ext cx="1777205" cy="2016125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11269" name="Рисунок 6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83968" y="4076701"/>
            <a:ext cx="1678682" cy="1882566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11270" name="Рисунок 7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876256" y="4076700"/>
            <a:ext cx="1656557" cy="1827397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11271" name="Рисунок 8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15616" y="2060575"/>
            <a:ext cx="2319734" cy="3096103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Для того чтобы ребёнку проще было запомнить правила, мы выучили короткие весёлые стишки: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Начинать бой можешь смело –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Первый ход всегда за белой!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Шашки медленно, но метко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Шагают лишь по чёрным клеткам!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Наверно, шашкам не везёт,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Что ходят шашки лишь ВПЕРЁД!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27305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Ребятам интересно послушать сказки про шашки. («Иванушка – дурачок и Змей Горыныч», «Королевство шашек» …) </a:t>
            </a:r>
          </a:p>
          <a:p>
            <a:pPr marL="0" indent="27305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Также вместе с детьми мы придумывали новые сказки.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>
            <a:spLocks noGrp="1" noChangeArrowheads="1"/>
          </p:cNvSpPr>
          <p:nvPr>
            <p:ph idx="1"/>
          </p:nvPr>
        </p:nvSpPr>
        <p:spPr>
          <a:xfrm>
            <a:off x="53975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Используя шашки, мы предлагали воспитанникам эстафеты. Это повысило интерес к изучению игры, внесло оживление и создало замечательный эмоциональный настрой. </a:t>
            </a:r>
          </a:p>
        </p:txBody>
      </p:sp>
      <p:pic>
        <p:nvPicPr>
          <p:cNvPr id="1331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205038"/>
            <a:ext cx="2406650" cy="254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3316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2185988"/>
            <a:ext cx="2609850" cy="276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ChangeArrowheads="1"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algn="just" eaLnBrk="1" hangingPunct="1" indent="0" marL="0">
              <a:spcBef>
                <a:spcPct val="0"/>
              </a:spcBef>
              <a:buFontTx/>
              <a:buNone/>
            </a:pPr>
            <a:r>
              <a:rPr lang="ru-RU" smtClean="0" sz="2000">
                <a:latin charset="0" pitchFamily="18" typeface="Times New Roman"/>
                <a:cs charset="0" pitchFamily="18" typeface="Times New Roman"/>
              </a:rPr>
              <a:t>     Когда игра в русские шашки стала понятна детям и доступна, мы стали играть в «Поддавки», «Чапаева», «Уголки», «Волки и овца». Эти разновидности шашек не менее интересны и увлекательны.</a:t>
            </a:r>
          </a:p>
        </p:txBody>
      </p:sp>
      <p:pic>
        <p:nvPicPr>
          <p:cNvPr id="14339" name="Рисунок 4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/>
            </a:extLst>
          </a:blip>
          <a:srcRect b="92"/>
          <a:stretch>
            <a:fillRect/>
          </a:stretch>
        </p:blipFill>
        <p:spPr bwMode="auto">
          <a:xfrm>
            <a:off x="1043607" y="1557337"/>
            <a:ext cx="2192423" cy="2114727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190500">
            <a:solidFill>
              <a:srgbClr val="FFFFFF"/>
            </a:solidFill>
            <a:miter lim="800000"/>
          </a:ln>
          <a:effectLst>
            <a:outerShdw algn="tl" blurRad="65000" dir="12900000" dist="50800" kx="195000" ky="145000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dir="t" rig="twoPt">
              <a:rot lat="0" lon="0" rev="7200000"/>
            </a:lightRig>
          </a:scene3d>
          <a:sp3d contourW="12700">
            <a:bevelT h="19050" w="254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14340" name="Рисунок 5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/>
            </a:extLst>
          </a:blip>
          <a:srcRect b="102"/>
          <a:stretch>
            <a:fillRect/>
          </a:stretch>
        </p:blipFill>
        <p:spPr bwMode="auto">
          <a:xfrm>
            <a:off x="2236776" y="4176777"/>
            <a:ext cx="1978012" cy="191651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190500">
            <a:solidFill>
              <a:srgbClr val="FFFFFF"/>
            </a:solidFill>
            <a:miter lim="800000"/>
          </a:ln>
          <a:effectLst>
            <a:outerShdw algn="tl" blurRad="65000" dir="12900000" dist="50800" kx="195000" ky="145000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dir="t" rig="twoPt">
              <a:rot lat="0" lon="0" rev="7200000"/>
            </a:lightRig>
          </a:scene3d>
          <a:sp3d contourW="12700">
            <a:bevelT h="19050" w="254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14341" name="Рисунок 6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/>
            </a:extLst>
          </a:blip>
          <a:srcRect b="119"/>
          <a:stretch>
            <a:fillRect/>
          </a:stretch>
        </p:blipFill>
        <p:spPr bwMode="auto">
          <a:xfrm>
            <a:off x="6492166" y="1549077"/>
            <a:ext cx="1984239" cy="1807916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36195" dir="11400000" dist="12700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dir="t" rig="soft"/>
          </a:scene3d>
          <a:sp3d contourW="12700" prstMaterial="matte">
            <a:bevelT h="50800" w="6350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14342" name="Рисунок 7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/>
            </a:extLst>
          </a:blip>
          <a:srcRect b="129"/>
          <a:stretch>
            <a:fillRect/>
          </a:stretch>
        </p:blipFill>
        <p:spPr bwMode="auto">
          <a:xfrm>
            <a:off x="5148064" y="4149725"/>
            <a:ext cx="2378274" cy="2117796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36195" dir="11400000" dist="12700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dir="t" rig="soft"/>
          </a:scene3d>
          <a:sp3d contourW="12700" prstMaterial="matte">
            <a:bevelT h="50800" w="6350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В конце учебного года мы подвели итог обучения проведением турнира по шашкам между детьми старшего дошкольного возраста (награждение проходило по номинациям).</a:t>
            </a:r>
          </a:p>
        </p:txBody>
      </p:sp>
      <p:pic>
        <p:nvPicPr>
          <p:cNvPr id="15363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347864" y="2060575"/>
            <a:ext cx="3786360" cy="28033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Обучив детей играм в шашки – пришло время обучать их играть в шахматы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75856" y="549276"/>
            <a:ext cx="3882182" cy="3157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Шахматы — очень увлекательная игра, помогающая в развитии памяти и логического мышления. Это отличная возможность расширения кругозора ребёнка, прекрасное средство внесения разнообразия в его досуг, ускорения развития малыша. Шахматы дают возможность развития интеллекта в игровой форме, умение обобщать и сравнивать, делать выводы.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75656" y="4076700"/>
            <a:ext cx="2851179" cy="1913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7412" name="Рисунок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652120" y="3068961"/>
            <a:ext cx="3052961" cy="2059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ъект 2"/>
          <p:cNvSpPr>
            <a:spLocks noChangeArrowheads="1"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algn="ctr" eaLnBrk="1" hangingPunct="1" indent="0" marL="0">
              <a:lnSpc>
                <a:spcPct val="150000"/>
              </a:lnSpc>
              <a:buFontTx/>
              <a:buNone/>
            </a:pPr>
            <a:r>
              <a:rPr lang="ru-RU" smtClean="0" sz="1600">
                <a:latin charset="0" pitchFamily="18" typeface="Times New Roman"/>
                <a:cs charset="0" pitchFamily="18" typeface="Times New Roman"/>
              </a:rPr>
              <a:t>   </a:t>
            </a:r>
            <a:r>
              <a:rPr lang="ru-RU" smtClean="0" sz="20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Развлечение «В шахматном королевстве» </a:t>
            </a:r>
          </a:p>
        </p:txBody>
      </p:sp>
      <p:pic>
        <p:nvPicPr>
          <p:cNvPr id="18435" name="Рисунок 1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/>
            </a:extLst>
          </a:blip>
          <a:srcRect b="-79"/>
          <a:stretch>
            <a:fillRect/>
          </a:stretch>
        </p:blipFill>
        <p:spPr bwMode="auto">
          <a:xfrm>
            <a:off x="3131840" y="3717032"/>
            <a:ext cx="4248448" cy="2246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8436" name="Рисунок 5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87624" y="1001052"/>
            <a:ext cx="3453766" cy="1937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8437" name="Рисунок 6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/>
            </a:extLst>
          </a:blip>
          <a:srcRect r="9"/>
          <a:stretch>
            <a:fillRect/>
          </a:stretch>
        </p:blipFill>
        <p:spPr bwMode="auto">
          <a:xfrm>
            <a:off x="5940152" y="1001052"/>
            <a:ext cx="3103637" cy="1950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2"/>
          <p:cNvSpPr>
            <a:spLocks noChangeArrowheads="1"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algn="just" eaLnBrk="1" hangingPunct="1" indent="0" marL="0">
              <a:lnSpc>
                <a:spcPct val="150000"/>
              </a:lnSpc>
              <a:buFontTx/>
              <a:buNone/>
            </a:pPr>
            <a:r>
              <a:rPr lang="ru-RU" smtClean="0" sz="1600">
                <a:latin charset="0" pitchFamily="18" typeface="Times New Roman"/>
                <a:cs charset="0" pitchFamily="18" typeface="Times New Roman"/>
              </a:rPr>
              <a:t>   </a:t>
            </a:r>
            <a:r>
              <a:rPr lang="ru-RU" smtClean="0" sz="1800">
                <a:latin charset="0" pitchFamily="18" typeface="Times New Roman"/>
                <a:cs charset="0" pitchFamily="18" typeface="Times New Roman"/>
              </a:rPr>
              <a:t> </a:t>
            </a:r>
          </a:p>
        </p:txBody>
      </p:sp>
      <p:pic>
        <p:nvPicPr>
          <p:cNvPr id="19459" name="Рисунок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75656" y="1061954"/>
            <a:ext cx="2090812" cy="312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9460" name="Рисунок 4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/>
            </a:extLst>
          </a:blip>
          <a:srcRect b="-12"/>
          <a:stretch>
            <a:fillRect/>
          </a:stretch>
        </p:blipFill>
        <p:spPr bwMode="auto">
          <a:xfrm>
            <a:off x="6228184" y="1061954"/>
            <a:ext cx="2161232" cy="32519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Важное значение имеет специально организованная игровая деятельность, создание игровых ситуаций.  Именно в игровой форме мы предлагаем вводить детей в мир шахмат. Ребёнок в игре не замечает, что его обучают, и постепенно заинтересуется шахматами и в обучении наступает новый этап – основы теории. </a:t>
            </a:r>
          </a:p>
        </p:txBody>
      </p:sp>
      <p:pic>
        <p:nvPicPr>
          <p:cNvPr id="20483" name="Рисунок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508104" y="2641600"/>
            <a:ext cx="3427363" cy="2595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20484" name="Рисунок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77138" y="2636838"/>
            <a:ext cx="1794712" cy="2592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5" name="Управляющая кнопка: далее 4">
            <a:hlinkClick r:id="rId4" action="ppaction://program" highlightClick="1"/>
          </p:cNvPr>
          <p:cNvSpPr/>
          <p:nvPr/>
        </p:nvSpPr>
        <p:spPr>
          <a:xfrm>
            <a:off x="285750" y="5500688"/>
            <a:ext cx="642938" cy="785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4398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«…Без шахмат и шашек нельзя представить полноценного воспитания умственных способностей и памяти…»</a:t>
            </a:r>
            <a:br>
              <a:rPr lang="ru-RU" alt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                                                     В. Сухомлинский</a:t>
            </a:r>
            <a:br>
              <a:rPr lang="ru-RU" altLang="ru-RU" sz="20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ct val="200000"/>
              <a:buFontTx/>
              <a:buNone/>
            </a:pPr>
            <a:endParaRPr lang="ru-RU" altLang="ru-RU" sz="4800" smtClean="0">
              <a:latin typeface="Monotype Corsiva" pitchFamily="66" charset="0"/>
            </a:endParaRPr>
          </a:p>
          <a:p>
            <a:pPr marL="0" indent="0" eaLnBrk="1" hangingPunct="1">
              <a:buSzPct val="200000"/>
              <a:buFontTx/>
              <a:buNone/>
            </a:pPr>
            <a:endParaRPr lang="ru-RU" altLang="ru-RU" sz="4800" smtClean="0">
              <a:latin typeface="Monotype Corsiva" pitchFamily="66" charset="0"/>
            </a:endParaRPr>
          </a:p>
        </p:txBody>
      </p:sp>
      <p:pic>
        <p:nvPicPr>
          <p:cNvPr id="3076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835150" y="2897188"/>
            <a:ext cx="5329238" cy="2908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ChangeArrowheads="1"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algn="just" eaLnBrk="1" hangingPunct="1" indent="0" marL="0">
              <a:lnSpc>
                <a:spcPct val="150000"/>
              </a:lnSpc>
              <a:buFontTx/>
              <a:buNone/>
            </a:pPr>
            <a:r>
              <a:rPr lang="ru-RU" smtClean="0" sz="1600">
                <a:latin charset="0" pitchFamily="18" typeface="Times New Roman"/>
                <a:cs charset="0" pitchFamily="18" typeface="Times New Roman"/>
              </a:rPr>
              <a:t>   </a:t>
            </a:r>
            <a:r>
              <a:rPr lang="ru-RU" smtClean="0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lang="ru-RU" smtClean="0" sz="2000">
                <a:latin charset="0" pitchFamily="18" typeface="Times New Roman"/>
                <a:cs charset="0" pitchFamily="18" typeface="Times New Roman"/>
              </a:rPr>
              <a:t>Дети не только изучили  фигуры и шахматную доску, но и научились играть в дидактические игры, слушать сказки и рассказы, участвовать в шахматных турнирах. </a:t>
            </a:r>
          </a:p>
        </p:txBody>
      </p:sp>
      <p:pic>
        <p:nvPicPr>
          <p:cNvPr id="21507" name="Рисунок 1"/>
          <p:cNvPicPr>
            <a:picLocks noChangeArrowheads="1" noChangeAspect="1"/>
          </p:cNvPicPr>
          <p:nvPr/>
        </p:nvPicPr>
        <p:blipFill>
          <a:blip r:embed="rId2"/>
          <a:srcRect b="-11"/>
          <a:stretch>
            <a:fillRect/>
          </a:stretch>
        </p:blipFill>
        <p:spPr bwMode="auto">
          <a:xfrm>
            <a:off x="3419475" y="1412875"/>
            <a:ext cx="1574800" cy="194468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21508" name="Рисунок 3"/>
          <p:cNvPicPr>
            <a:picLocks noChangeArrowheads="1" noChangeAspect="1"/>
          </p:cNvPicPr>
          <p:nvPr/>
        </p:nvPicPr>
        <p:blipFill>
          <a:blip r:embed="rId3"/>
          <a:srcRect b="-12"/>
          <a:stretch>
            <a:fillRect/>
          </a:stretch>
        </p:blipFill>
        <p:spPr bwMode="auto">
          <a:xfrm>
            <a:off x="7019925" y="1412875"/>
            <a:ext cx="1692275" cy="212883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21509" name="Рисунок 4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421188"/>
            <a:ext cx="2419350" cy="164465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21510" name="Рисунок 5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975" y="4433888"/>
            <a:ext cx="2198688" cy="152241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7" name="Управляющая кнопка: далее 6">
            <a:hlinkClick action="ppaction://program" highlightClick="1" r:id="rId6"/>
          </p:cNvPr>
          <p:cNvSpPr/>
          <p:nvPr/>
        </p:nvSpPr>
        <p:spPr>
          <a:xfrm>
            <a:off x="500063" y="5857875"/>
            <a:ext cx="714375" cy="7143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335713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Tx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Джентльменские правила </a:t>
            </a:r>
          </a:p>
          <a:p>
            <a:pPr marL="0" indent="0" algn="ctr" eaLnBrk="1" hangingPunct="1">
              <a:lnSpc>
                <a:spcPct val="150000"/>
              </a:lnSpc>
              <a:buFontTx/>
              <a:buNone/>
              <a:defRPr/>
            </a:pP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ts val="0"/>
              </a:spcBef>
              <a:buFontTx/>
              <a:buChar char="-"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знак уважения друг к другу в начале и в конце партии соперники пожимают руки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ts val="0"/>
              </a:spcBef>
              <a:buFontTx/>
              <a:buChar char="-"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Отвлекать внимание партнёра по игре, подсказывать – строго запрещено. Шулерство, как и всякого рода махинации не в почёте в приличном обществе; 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ts val="0"/>
              </a:spcBef>
              <a:buFontTx/>
              <a:buChar char="-"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Играть тихо, размеренно, не швыряя фигурки, переставляя их без лишнего шума – признаки воспитанного человека; 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Смеяться над проигрышем соперника – неприемлемо. Уважение к человеку в любой ситуации – признак благородства. 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своей работе с семьями воспитанников мы использовали такие формы: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родительские собрания («Удивительный мир шашек», «Учим шахматы вместе с детьми»);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консультации («Шашки и шахматы в детском саду», «Шахматы дошколятам» «Нестандартные игры в шашки» …);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совместные игры.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1800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020272" y="2565401"/>
            <a:ext cx="1635894" cy="2507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23556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331640" y="3262286"/>
            <a:ext cx="3880942" cy="21047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24579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549275"/>
            <a:ext cx="2209800" cy="1655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24580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558800"/>
            <a:ext cx="2101850" cy="162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24581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3357563"/>
            <a:ext cx="4095750" cy="229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25603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908050"/>
            <a:ext cx="3619500" cy="1968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1" name="Рисунок 10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27584" y="4437112"/>
            <a:ext cx="2133600" cy="1984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580112" y="4437112"/>
            <a:ext cx="2879229" cy="19194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Благодаря играм в шашки и шахматы наши дети не только освоили эти удивительные игры, но и научились быть терпеливыми, усидчивыми, настойчивыми в достижении поставленной цели. Дети овладели  такими качествами как: работоспособность, самодисциплина. Научились ориентироваться на плоскости, успешно решать математические и логические задачи, головоломки. Дети стали более наблюдательными.    У них улучшилась память, стратегическое мышление.</a:t>
            </a:r>
          </a:p>
        </p:txBody>
      </p:sp>
      <p:pic>
        <p:nvPicPr>
          <p:cNvPr id="26627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181352" y="2781300"/>
            <a:ext cx="2689348" cy="2015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Умные, талантливые и сильные духом дети — </a:t>
            </a:r>
          </a:p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это залог будущего процветания нашей страны.</a:t>
            </a:r>
          </a:p>
        </p:txBody>
      </p:sp>
      <p:pic>
        <p:nvPicPr>
          <p:cNvPr id="27651" name="Рисунок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915816" y="2276475"/>
            <a:ext cx="4932784" cy="2773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Знакомство с шашками и шахматами в раннем возрасте способствует развитию у детей воображения и логического мышления, укрепляет память, учит сравнивать и планировать свою деятельность.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Шашки и  шахматы -  это не только игры, доставляющие детям много радости, удовольствия, но и действенное, эффективное средство их умственного развития. Неоценимая роль шашек и шахмат в формировании внутреннего плана действий – способности действовать в уме. </a:t>
            </a:r>
          </a:p>
          <a:p>
            <a:pPr marL="0" indent="0"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Развитие интеллектуальных способностей детей дошкольного возраста через обучение игре в шашки и шахматы.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Обучающие задачи:</a:t>
            </a:r>
          </a:p>
          <a:p>
            <a:pPr algn="just" eaLnBrk="1" hangingPunct="1">
              <a:spcBef>
                <a:spcPts val="0"/>
              </a:spcBef>
              <a:buFontTx/>
              <a:buChar char="-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историей возникновения игр в шашки и шахматы, со знаменитыми людьми - чемпионами прошлого и современности;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ts val="0"/>
              </a:spcBef>
              <a:buFontTx/>
              <a:buChar char="-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научить детей играть в шашки и шахматы, соблюдая правила и ход игры;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обеспечить успешное овладение детьми основополагающих принципов ведения шахматной партии.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8785225" cy="640873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 задачи: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развивать стремления детей к самостоятельности;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активизировать мыслительную деятельность дошкольников: тренировать логическое и стратегическое мышление, память и наблюдательность;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развивать умственные способности: умения производить расчёты на несколько ходов вперёд, образного и аналитического мышления;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обучать ориентироваться на плоскости;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развивать у детей старшего дошкольного возраста интерес и активное участие в играх в шашки и шахматы.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Воспитательные задачи: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воспитать отношение к шашкам и шахматам как к серьёзному, полезному и нужному занятию;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воспитать настойчивость, выдержку, спокойствие, уверенность в своих силах, целеустремлённость, находчивость, внимательность, волю к победе, трудолюбие, усидчивость, самостоятельность в принятии решений;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выработать у детей умения применять полученные знания на практике.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264275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«Юные любители шашек и шахмат»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дети старшего дошкольного возраста (5-7 лет),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воспитатели группы, родители.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долгосрочный проект (срок 2 года).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интеллектуально – игровой.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16013" y="3645024"/>
            <a:ext cx="6515100" cy="2638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проекта:                                   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ru-RU" sz="200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1-й этап: </a:t>
            </a:r>
            <a:r>
              <a:rPr lang="ru-RU" sz="20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сбор информации, дидактического материала, подготовка оборудования.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ru-RU" sz="200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2-й этап: </a:t>
            </a:r>
            <a:r>
              <a:rPr lang="ru-RU" sz="20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организационный</a:t>
            </a: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разработка плана проведения мероприятий по шашкам и шахматам.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ru-RU" sz="200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3-й этап: </a:t>
            </a:r>
            <a:r>
              <a:rPr lang="ru-RU" sz="20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</a:t>
            </a: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проведение мероприятий согласно плану с детьми и родителями.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знакомство с доской;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знакомство с фигурами;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обучение правилам игры;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решение задач и этюдов;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игра в шахматы и шашки.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ru-RU" sz="200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4-й этап: </a:t>
            </a:r>
            <a:r>
              <a:rPr lang="ru-RU" sz="20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итоговый</a:t>
            </a: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проведение шахматного праздника;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проведение турнира между детьми;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анализ полученных результатов, обобщение опыта.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ru-RU" sz="2000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Своеобразной стартовой ступенью в обучении детей игре в шахматы является игра в шашки.</a:t>
            </a:r>
          </a:p>
        </p:txBody>
      </p:sp>
      <p:pic>
        <p:nvPicPr>
          <p:cNvPr id="9219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6775" y="620713"/>
            <a:ext cx="4995863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Знакомство и обучение детей нашей группы игре в шашки происходило поэтапно, по принципу «от простого к сложному»: 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знакомство с историей возникновения этой игры, (используя занимательные сведения об истории шашек)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знакомство с доской и шашками, 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знакомство с основными правилами игры. </a:t>
            </a:r>
          </a:p>
        </p:txBody>
      </p:sp>
      <p:pic>
        <p:nvPicPr>
          <p:cNvPr id="10243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43609" y="3490190"/>
            <a:ext cx="1872208" cy="2341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0244" name="Рисунок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84168" y="3535275"/>
            <a:ext cx="2224079" cy="2479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968</Words>
  <Application>Microsoft Office PowerPoint</Application>
  <PresentationFormat>Экран (4:3)</PresentationFormat>
  <Paragraphs>128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Monotype Corsiva</vt:lpstr>
      <vt:lpstr>Оформление по умолчанию</vt:lpstr>
      <vt:lpstr>Муниципальное бюджетное дошкольное образовательное учреждение           «Детский сад № 4 «Росинка»  комбинированного вида»</vt:lpstr>
      <vt:lpstr> «…Без шахмат и шашек нельзя представить полноценного воспитания умственных способностей и памяти…»                                                      В. Сухомлинский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Филиал ЗАО "ЛУКОЙЛ-Информ" в г. Волгограде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forester</cp:lastModifiedBy>
  <cp:revision>46</cp:revision>
  <dcterms:created xsi:type="dcterms:W3CDTF">2011-07-03T03:26:05Z</dcterms:created>
  <dcterms:modified xsi:type="dcterms:W3CDTF">2022-01-13T11:56:34Z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986681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