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6"/>
  </p:notesMasterIdLst>
  <p:sldIdLst>
    <p:sldId id="256" r:id="rId3"/>
    <p:sldId id="301" r:id="rId4"/>
    <p:sldId id="287" r:id="rId5"/>
    <p:sldId id="297" r:id="rId6"/>
    <p:sldId id="268" r:id="rId7"/>
    <p:sldId id="269" r:id="rId8"/>
    <p:sldId id="293" r:id="rId9"/>
    <p:sldId id="272" r:id="rId10"/>
    <p:sldId id="273" r:id="rId11"/>
    <p:sldId id="300" r:id="rId12"/>
    <p:sldId id="288" r:id="rId13"/>
    <p:sldId id="285" r:id="rId14"/>
    <p:sldId id="274" r:id="rId15"/>
    <p:sldId id="275" r:id="rId17"/>
    <p:sldId id="276" r:id="rId18"/>
    <p:sldId id="277" r:id="rId19"/>
    <p:sldId id="290" r:id="rId20"/>
    <p:sldId id="258" r:id="rId21"/>
    <p:sldId id="257" r:id="rId22"/>
    <p:sldId id="294" r:id="rId23"/>
    <p:sldId id="296" r:id="rId24"/>
  </p:sldIdLst>
  <p:sldSz cx="9144000" cy="6858000" type="screen4x3"/>
  <p:notesSz cx="6858000" cy="9144000"/>
  <p:custDataLst>
    <p:tags r:id="rId28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15620"/>
    <p:restoredTop sz="99643" autoAdjust="0"/>
  </p:normalViewPr>
  <p:slideViewPr>
    <p:cSldViewPr showGuides="1">
      <p:cViewPr>
        <p:scale>
          <a:sx n="76" d="100"/>
          <a:sy n="76" d="100"/>
        </p:scale>
        <p:origin x="-960" y="-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8" Type="http://schemas.openxmlformats.org/officeDocument/2006/relationships/tags" Target="tags/tag1.xml"/><Relationship Id="rId27" Type="http://schemas.openxmlformats.org/officeDocument/2006/relationships/tableStyles" Target="tableStyles.xml"/><Relationship Id="rId26" Type="http://schemas.openxmlformats.org/officeDocument/2006/relationships/viewProps" Target="viewProps.xml"/><Relationship Id="rId25" Type="http://schemas.openxmlformats.org/officeDocument/2006/relationships/presProps" Target="presProps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notesMaster" Target="notesMasters/notesMaster1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A936DA-83E5-434F-9E03-C20B10427175}" type="datetimeFigureOut">
              <a:rPr lang="ru-RU" smtClean="0"/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E9ACC5-6249-44AB-878F-0D901224B0E7}" type="slidenum">
              <a:rPr lang="ru-RU" smtClean="0"/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E9ACC5-6249-44AB-878F-0D901224B0E7}" type="slidenum">
              <a:rPr lang="ru-RU" smtClean="0"/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E9ACC5-6249-44AB-878F-0D901224B0E7}" type="slidenum">
              <a:rPr lang="ru-RU" smtClean="0"/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830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06123-4EB2-4D69-BBFE-44244E6BA5B4}" type="datetimeFigureOut">
              <a:rPr lang="ru-RU" smtClean="0"/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852DA-4048-49BD-909F-7ACF30E900D6}" type="slidenum">
              <a:rPr lang="ru-RU" smtClean="0"/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  <a:endParaRPr lang="ru-RU" smtClean="0"/>
          </a:p>
          <a:p>
            <a:pPr lvl="1" eaLnBrk="1" latinLnBrk="0" hangingPunct="1"/>
            <a:r>
              <a:rPr lang="ru-RU" smtClean="0"/>
              <a:t>Второй уровень</a:t>
            </a:r>
            <a:endParaRPr lang="ru-RU" smtClean="0"/>
          </a:p>
          <a:p>
            <a:pPr lvl="2" eaLnBrk="1" latinLnBrk="0" hangingPunct="1"/>
            <a:r>
              <a:rPr lang="ru-RU" smtClean="0"/>
              <a:t>Третий уровень</a:t>
            </a:r>
            <a:endParaRPr lang="ru-RU" smtClean="0"/>
          </a:p>
          <a:p>
            <a:pPr lvl="3" eaLnBrk="1" latinLnBrk="0" hangingPunct="1"/>
            <a:r>
              <a:rPr lang="ru-RU" smtClean="0"/>
              <a:t>Четвертый уровень</a:t>
            </a:r>
            <a:endParaRPr lang="ru-RU" smtClean="0"/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06123-4EB2-4D69-BBFE-44244E6BA5B4}" type="datetimeFigureOut">
              <a:rPr lang="ru-RU" smtClean="0"/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852DA-4048-49BD-909F-7ACF30E900D6}" type="slidenum">
              <a:rPr lang="ru-RU" smtClean="0"/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  <a:endParaRPr lang="ru-RU" smtClean="0"/>
          </a:p>
          <a:p>
            <a:pPr lvl="1" eaLnBrk="1" latinLnBrk="0" hangingPunct="1"/>
            <a:r>
              <a:rPr lang="ru-RU" smtClean="0"/>
              <a:t>Второй уровень</a:t>
            </a:r>
            <a:endParaRPr lang="ru-RU" smtClean="0"/>
          </a:p>
          <a:p>
            <a:pPr lvl="2" eaLnBrk="1" latinLnBrk="0" hangingPunct="1"/>
            <a:r>
              <a:rPr lang="ru-RU" smtClean="0"/>
              <a:t>Третий уровень</a:t>
            </a:r>
            <a:endParaRPr lang="ru-RU" smtClean="0"/>
          </a:p>
          <a:p>
            <a:pPr lvl="3" eaLnBrk="1" latinLnBrk="0" hangingPunct="1"/>
            <a:r>
              <a:rPr lang="ru-RU" smtClean="0"/>
              <a:t>Четвертый уровень</a:t>
            </a:r>
            <a:endParaRPr lang="ru-RU" smtClean="0"/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06123-4EB2-4D69-BBFE-44244E6BA5B4}" type="datetimeFigureOut">
              <a:rPr lang="ru-RU" smtClean="0"/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852DA-4048-49BD-909F-7ACF30E900D6}" type="slidenum">
              <a:rPr lang="ru-RU" smtClean="0"/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  <a:endParaRPr lang="ru-RU" smtClean="0"/>
          </a:p>
          <a:p>
            <a:pPr lvl="1" eaLnBrk="1" latinLnBrk="0" hangingPunct="1"/>
            <a:r>
              <a:rPr lang="ru-RU" smtClean="0"/>
              <a:t>Второй уровень</a:t>
            </a:r>
            <a:endParaRPr lang="ru-RU" smtClean="0"/>
          </a:p>
          <a:p>
            <a:pPr lvl="2" eaLnBrk="1" latinLnBrk="0" hangingPunct="1"/>
            <a:r>
              <a:rPr lang="ru-RU" smtClean="0"/>
              <a:t>Третий уровень</a:t>
            </a:r>
            <a:endParaRPr lang="ru-RU" smtClean="0"/>
          </a:p>
          <a:p>
            <a:pPr lvl="3" eaLnBrk="1" latinLnBrk="0" hangingPunct="1"/>
            <a:r>
              <a:rPr lang="ru-RU" smtClean="0"/>
              <a:t>Четвертый уровень</a:t>
            </a:r>
            <a:endParaRPr lang="ru-RU" smtClean="0"/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06123-4EB2-4D69-BBFE-44244E6BA5B4}" type="datetimeFigureOut">
              <a:rPr lang="ru-RU" smtClean="0"/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852DA-4048-49BD-909F-7ACF30E900D6}" type="slidenum">
              <a:rPr lang="ru-RU" smtClean="0"/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 showMasterSp="0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830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  <a:endParaRPr kumimoji="0" lang="ru-RU" smtClean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06123-4EB2-4D69-BBFE-44244E6BA5B4}" type="datetimeFigureOut">
              <a:rPr lang="ru-RU" smtClean="0"/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852DA-4048-49BD-909F-7ACF30E900D6}" type="slidenum">
              <a:rPr lang="ru-RU" smtClean="0"/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  <a:endParaRPr lang="ru-RU" smtClean="0"/>
          </a:p>
          <a:p>
            <a:pPr lvl="1" eaLnBrk="1" latinLnBrk="0" hangingPunct="1"/>
            <a:r>
              <a:rPr lang="ru-RU" smtClean="0"/>
              <a:t>Второй уровень</a:t>
            </a:r>
            <a:endParaRPr lang="ru-RU" smtClean="0"/>
          </a:p>
          <a:p>
            <a:pPr lvl="2" eaLnBrk="1" latinLnBrk="0" hangingPunct="1"/>
            <a:r>
              <a:rPr lang="ru-RU" smtClean="0"/>
              <a:t>Третий уровень</a:t>
            </a:r>
            <a:endParaRPr lang="ru-RU" smtClean="0"/>
          </a:p>
          <a:p>
            <a:pPr lvl="3" eaLnBrk="1" latinLnBrk="0" hangingPunct="1"/>
            <a:r>
              <a:rPr lang="ru-RU" smtClean="0"/>
              <a:t>Четвертый уровень</a:t>
            </a:r>
            <a:endParaRPr lang="ru-RU" smtClean="0"/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  <a:endParaRPr lang="ru-RU" smtClean="0"/>
          </a:p>
          <a:p>
            <a:pPr lvl="1" eaLnBrk="1" latinLnBrk="0" hangingPunct="1"/>
            <a:r>
              <a:rPr lang="ru-RU" smtClean="0"/>
              <a:t>Второй уровень</a:t>
            </a:r>
            <a:endParaRPr lang="ru-RU" smtClean="0"/>
          </a:p>
          <a:p>
            <a:pPr lvl="2" eaLnBrk="1" latinLnBrk="0" hangingPunct="1"/>
            <a:r>
              <a:rPr lang="ru-RU" smtClean="0"/>
              <a:t>Третий уровень</a:t>
            </a:r>
            <a:endParaRPr lang="ru-RU" smtClean="0"/>
          </a:p>
          <a:p>
            <a:pPr lvl="3" eaLnBrk="1" latinLnBrk="0" hangingPunct="1"/>
            <a:r>
              <a:rPr lang="ru-RU" smtClean="0"/>
              <a:t>Четвертый уровень</a:t>
            </a:r>
            <a:endParaRPr lang="ru-RU" smtClean="0"/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06123-4EB2-4D69-BBFE-44244E6BA5B4}" type="datetimeFigureOut">
              <a:rPr lang="ru-RU" smtClean="0"/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852DA-4048-49BD-909F-7ACF30E900D6}" type="slidenum">
              <a:rPr lang="ru-RU" smtClean="0"/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  <a:endParaRPr kumimoji="0" lang="ru-RU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  <a:endParaRPr kumimoji="0" lang="ru-RU" smtClean="0"/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  <a:endParaRPr lang="ru-RU" smtClean="0"/>
          </a:p>
          <a:p>
            <a:pPr lvl="1" eaLnBrk="1" latinLnBrk="0" hangingPunct="1"/>
            <a:r>
              <a:rPr lang="ru-RU" smtClean="0"/>
              <a:t>Второй уровень</a:t>
            </a:r>
            <a:endParaRPr lang="ru-RU" smtClean="0"/>
          </a:p>
          <a:p>
            <a:pPr lvl="2" eaLnBrk="1" latinLnBrk="0" hangingPunct="1"/>
            <a:r>
              <a:rPr lang="ru-RU" smtClean="0"/>
              <a:t>Третий уровень</a:t>
            </a:r>
            <a:endParaRPr lang="ru-RU" smtClean="0"/>
          </a:p>
          <a:p>
            <a:pPr lvl="3" eaLnBrk="1" latinLnBrk="0" hangingPunct="1"/>
            <a:r>
              <a:rPr lang="ru-RU" smtClean="0"/>
              <a:t>Четвертый уровень</a:t>
            </a:r>
            <a:endParaRPr lang="ru-RU" smtClean="0"/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  <a:endParaRPr lang="ru-RU" smtClean="0"/>
          </a:p>
          <a:p>
            <a:pPr lvl="1" eaLnBrk="1" latinLnBrk="0" hangingPunct="1"/>
            <a:r>
              <a:rPr lang="ru-RU" smtClean="0"/>
              <a:t>Второй уровень</a:t>
            </a:r>
            <a:endParaRPr lang="ru-RU" smtClean="0"/>
          </a:p>
          <a:p>
            <a:pPr lvl="2" eaLnBrk="1" latinLnBrk="0" hangingPunct="1"/>
            <a:r>
              <a:rPr lang="ru-RU" smtClean="0"/>
              <a:t>Третий уровень</a:t>
            </a:r>
            <a:endParaRPr lang="ru-RU" smtClean="0"/>
          </a:p>
          <a:p>
            <a:pPr lvl="3" eaLnBrk="1" latinLnBrk="0" hangingPunct="1"/>
            <a:r>
              <a:rPr lang="ru-RU" smtClean="0"/>
              <a:t>Четвертый уровень</a:t>
            </a:r>
            <a:endParaRPr lang="ru-RU" smtClean="0"/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06123-4EB2-4D69-BBFE-44244E6BA5B4}" type="datetimeFigureOut">
              <a:rPr lang="ru-RU" smtClean="0"/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852DA-4048-49BD-909F-7ACF30E900D6}" type="slidenum">
              <a:rPr lang="ru-RU" smtClean="0"/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06123-4EB2-4D69-BBFE-44244E6BA5B4}" type="datetimeFigureOut">
              <a:rPr lang="ru-RU" smtClean="0"/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852DA-4048-49BD-909F-7ACF30E900D6}" type="slidenum">
              <a:rPr lang="ru-RU" smtClean="0"/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 showMasterSp="0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06123-4EB2-4D69-BBFE-44244E6BA5B4}" type="datetimeFigureOut">
              <a:rPr lang="ru-RU" smtClean="0"/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852DA-4048-49BD-909F-7ACF30E900D6}" type="slidenum">
              <a:rPr lang="ru-RU" smtClean="0"/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415" marR="18415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  <a:endParaRPr lang="ru-RU" smtClean="0"/>
          </a:p>
          <a:p>
            <a:pPr lvl="1" eaLnBrk="1" latinLnBrk="0" hangingPunct="1"/>
            <a:r>
              <a:rPr lang="ru-RU" smtClean="0"/>
              <a:t>Второй уровень</a:t>
            </a:r>
            <a:endParaRPr lang="ru-RU" smtClean="0"/>
          </a:p>
          <a:p>
            <a:pPr lvl="2" eaLnBrk="1" latinLnBrk="0" hangingPunct="1"/>
            <a:r>
              <a:rPr lang="ru-RU" smtClean="0"/>
              <a:t>Третий уровень</a:t>
            </a:r>
            <a:endParaRPr lang="ru-RU" smtClean="0"/>
          </a:p>
          <a:p>
            <a:pPr lvl="3" eaLnBrk="1" latinLnBrk="0" hangingPunct="1"/>
            <a:r>
              <a:rPr lang="ru-RU" smtClean="0"/>
              <a:t>Четвертый уровень</a:t>
            </a:r>
            <a:endParaRPr lang="ru-RU" smtClean="0"/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</a:lstStyle>
          <a:p>
            <a:pPr lvl="0" eaLnBrk="1" latinLnBrk="0" hangingPunct="1"/>
            <a:r>
              <a:rPr lang="ru-RU" smtClean="0"/>
              <a:t>Образец текста</a:t>
            </a:r>
            <a:endParaRPr lang="ru-RU" smtClean="0"/>
          </a:p>
          <a:p>
            <a:pPr lvl="1" eaLnBrk="1" latinLnBrk="0" hangingPunct="1"/>
            <a:r>
              <a:rPr lang="ru-RU" smtClean="0"/>
              <a:t>Второй уровень</a:t>
            </a:r>
            <a:endParaRPr lang="ru-RU" smtClean="0"/>
          </a:p>
          <a:p>
            <a:pPr lvl="2" eaLnBrk="1" latinLnBrk="0" hangingPunct="1"/>
            <a:r>
              <a:rPr lang="ru-RU" smtClean="0"/>
              <a:t>Третий уровень</a:t>
            </a:r>
            <a:endParaRPr lang="ru-RU" smtClean="0"/>
          </a:p>
          <a:p>
            <a:pPr lvl="3" eaLnBrk="1" latinLnBrk="0" hangingPunct="1"/>
            <a:r>
              <a:rPr lang="ru-RU" smtClean="0"/>
              <a:t>Четвертый уровень</a:t>
            </a:r>
            <a:endParaRPr lang="ru-RU" smtClean="0"/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06123-4EB2-4D69-BBFE-44244E6BA5B4}" type="datetimeFigureOut">
              <a:rPr lang="ru-RU" smtClean="0"/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852DA-4048-49BD-909F-7ACF30E900D6}" type="slidenum">
              <a:rPr lang="ru-RU" smtClean="0"/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 showMasterSp="0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  <a:endParaRPr lang="ru-RU" smtClean="0"/>
          </a:p>
          <a:p>
            <a:pPr lvl="1" eaLnBrk="1" latinLnBrk="0" hangingPunct="1"/>
            <a:r>
              <a:rPr lang="ru-RU" smtClean="0"/>
              <a:t>Второй уровень</a:t>
            </a:r>
            <a:endParaRPr lang="ru-RU" smtClean="0"/>
          </a:p>
          <a:p>
            <a:pPr lvl="2" eaLnBrk="1" latinLnBrk="0" hangingPunct="1"/>
            <a:r>
              <a:rPr lang="ru-RU" smtClean="0"/>
              <a:t>Третий уровень</a:t>
            </a:r>
            <a:endParaRPr lang="ru-RU" smtClean="0"/>
          </a:p>
          <a:p>
            <a:pPr lvl="3" eaLnBrk="1" latinLnBrk="0" hangingPunct="1"/>
            <a:r>
              <a:rPr lang="ru-RU" smtClean="0"/>
              <a:t>Четвертый уровень</a:t>
            </a:r>
            <a:endParaRPr lang="ru-RU" smtClean="0"/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06123-4EB2-4D69-BBFE-44244E6BA5B4}" type="datetimeFigureOut">
              <a:rPr lang="ru-RU" smtClean="0"/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852DA-4048-49BD-909F-7ACF30E900D6}" type="slidenum">
              <a:rPr lang="ru-RU" smtClean="0"/>
            </a:fld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  <a:endParaRPr kumimoji="0" lang="ru-RU" smtClean="0"/>
          </a:p>
          <a:p>
            <a:pPr lvl="1" eaLnBrk="1" latinLnBrk="0" hangingPunct="1"/>
            <a:r>
              <a:rPr kumimoji="0" lang="ru-RU" smtClean="0"/>
              <a:t>Второй уровень</a:t>
            </a:r>
            <a:endParaRPr kumimoji="0" lang="ru-RU" smtClean="0"/>
          </a:p>
          <a:p>
            <a:pPr lvl="2" eaLnBrk="1" latinLnBrk="0" hangingPunct="1"/>
            <a:r>
              <a:rPr kumimoji="0" lang="ru-RU" smtClean="0"/>
              <a:t>Третий уровень</a:t>
            </a:r>
            <a:endParaRPr kumimoji="0" lang="ru-RU" smtClean="0"/>
          </a:p>
          <a:p>
            <a:pPr lvl="3" eaLnBrk="1" latinLnBrk="0" hangingPunct="1"/>
            <a:r>
              <a:rPr kumimoji="0" lang="ru-RU" smtClean="0"/>
              <a:t>Четвертый уровень</a:t>
            </a:r>
            <a:endParaRPr kumimoji="0" lang="ru-RU" smtClean="0"/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</a:lstStyle>
          <a:p>
            <a:fld id="{72B06123-4EB2-4D69-BBFE-44244E6BA5B4}" type="datetimeFigureOut">
              <a:rPr lang="ru-RU" smtClean="0"/>
            </a:fld>
            <a:endParaRPr lang="ru-RU" dirty="0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</a:lstStyle>
          <a:p>
            <a:fld id="{BE3852DA-4048-49BD-909F-7ACF30E900D6}" type="slidenum">
              <a:rPr lang="ru-RU" smtClean="0"/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265430" indent="-265430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 panose="05020102010507070707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295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 panose="020B0604030504040204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130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 panose="05020102010507070707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255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 panose="020B0604030504040204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 panose="05020102010507070707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345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 panose="020B0604030504040204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53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 panose="05020102010507070707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Verdana" panose="020B0604030504040204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 panose="05020102010507070707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0.jpeg"/></Relationships>
</file>

<file path=ppt/slides/_rels/slide1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image" Target="../media/image11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4.jpeg"/></Relationships>
</file>

<file path=ppt/slides/_rels/slide15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image" Target="../media/image15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9.jpeg"/><Relationship Id="rId1" Type="http://schemas.openxmlformats.org/officeDocument/2006/relationships/image" Target="../media/image18.jpeg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image" Target="../media/image20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4.jpeg"/><Relationship Id="rId1" Type="http://schemas.openxmlformats.org/officeDocument/2006/relationships/image" Target="../media/image2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6.jpeg"/><Relationship Id="rId1" Type="http://schemas.openxmlformats.org/officeDocument/2006/relationships/image" Target="../media/image2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8.jpeg"/><Relationship Id="rId1" Type="http://schemas.openxmlformats.org/officeDocument/2006/relationships/image" Target="../media/image27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9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5.jpeg"/><Relationship Id="rId1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7.jpeg"/><Relationship Id="rId1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1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flipH="1">
            <a:off x="0" y="2940368"/>
            <a:ext cx="2950483" cy="3933056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683568" y="1052736"/>
            <a:ext cx="7772400" cy="1470025"/>
          </a:xfrm>
        </p:spPr>
        <p:txBody>
          <a:bodyPr>
            <a:norm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lvl="0">
              <a:spcBef>
                <a:spcPct val="20000"/>
              </a:spcBef>
            </a:pPr>
            <a:r>
              <a:rPr lang="ru-RU" sz="4000" b="1" dirty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melia_DG" pitchFamily="2" charset="0"/>
                <a:ea typeface="+mn-ea"/>
                <a:cs typeface="+mn-cs"/>
              </a:rPr>
              <a:t>«</a:t>
            </a:r>
            <a:r>
              <a:rPr lang="ru-RU" sz="4000" b="1" dirty="0" smtClean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melia_DG" pitchFamily="2" charset="0"/>
                <a:ea typeface="+mn-ea"/>
                <a:cs typeface="+mn-cs"/>
              </a:rPr>
              <a:t>Беседа </a:t>
            </a:r>
            <a:r>
              <a:rPr lang="ru-RU" sz="4000" b="1" dirty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melia_DG" pitchFamily="2" charset="0"/>
                <a:ea typeface="+mn-ea"/>
                <a:cs typeface="+mn-cs"/>
              </a:rPr>
              <a:t>с родителями об их корнях, обычаях,  </a:t>
            </a:r>
            <a:r>
              <a:rPr lang="ru-RU" sz="4000" b="1" dirty="0" smtClean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melia_DG" pitchFamily="2" charset="0"/>
                <a:ea typeface="+mn-ea"/>
                <a:cs typeface="+mn-cs"/>
              </a:rPr>
              <a:t>традициях». </a:t>
            </a:r>
            <a:endParaRPr lang="ru-RU" sz="4000" b="1" dirty="0">
              <a:ln w="11430"/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melia_DG" pitchFamily="2" charset="0"/>
              <a:ea typeface="+mn-ea"/>
              <a:cs typeface="+mn-cs"/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2843808" y="3429000"/>
            <a:ext cx="5544616" cy="792088"/>
          </a:xfrm>
        </p:spPr>
        <p:txBody>
          <a:bodyPr>
            <a:no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1800" b="1" dirty="0" smtClean="0">
                <a:ln w="11430"/>
                <a:solidFill>
                  <a:schemeClr val="tx1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melia_DG" pitchFamily="2" charset="0"/>
              </a:rPr>
              <a:t> </a:t>
            </a:r>
            <a:endParaRPr lang="ru-RU" sz="1800" b="1" dirty="0" smtClean="0">
              <a:ln w="11430"/>
              <a:solidFill>
                <a:schemeClr val="tx1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melia_DG" pitchFamily="2" charset="0"/>
            </a:endParaRPr>
          </a:p>
          <a:p>
            <a:r>
              <a:rPr lang="ru-RU" sz="2400" b="1" dirty="0" smtClean="0">
                <a:ln w="11430"/>
                <a:solidFill>
                  <a:schemeClr val="tx1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melia_DG" pitchFamily="2" charset="0"/>
              </a:rPr>
              <a:t>Онлайн-Консультация</a:t>
            </a:r>
            <a:endParaRPr lang="ru-RU" sz="2400" b="1" dirty="0" smtClean="0">
              <a:ln w="11430"/>
              <a:solidFill>
                <a:schemeClr val="tx1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melia_DG" pitchFamily="2" charset="0"/>
            </a:endParaRPr>
          </a:p>
          <a:p>
            <a:r>
              <a:rPr lang="ru-RU" sz="2000" b="1" dirty="0" smtClean="0">
                <a:ln w="11430"/>
                <a:solidFill>
                  <a:schemeClr val="tx1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melia_DG" pitchFamily="2" charset="0"/>
              </a:rPr>
              <a:t>МБДОУ детский сад №6 «Сказка»</a:t>
            </a:r>
            <a:endParaRPr lang="ru-RU" sz="2000" b="1" dirty="0" smtClean="0">
              <a:ln w="11430"/>
              <a:solidFill>
                <a:schemeClr val="tx1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melia_DG" pitchFamily="2" charset="0"/>
            </a:endParaRPr>
          </a:p>
          <a:p>
            <a:r>
              <a:rPr lang="ru-RU" sz="2000" b="1" dirty="0" smtClean="0">
                <a:ln w="11430"/>
                <a:solidFill>
                  <a:schemeClr val="tx1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melia_DG" pitchFamily="2" charset="0"/>
              </a:rPr>
              <a:t>Старшая –подготовительная группа «Звездочки»</a:t>
            </a:r>
            <a:endParaRPr lang="ru-RU" sz="2000" b="1" dirty="0" smtClean="0">
              <a:ln w="11430"/>
              <a:solidFill>
                <a:schemeClr val="tx1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melia_DG" pitchFamily="2" charset="0"/>
            </a:endParaRPr>
          </a:p>
          <a:p>
            <a:r>
              <a:rPr lang="ru-RU" sz="2000" b="1" dirty="0" smtClean="0">
                <a:ln w="11430"/>
                <a:solidFill>
                  <a:schemeClr val="tx1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melia_DG" pitchFamily="2" charset="0"/>
              </a:rPr>
              <a:t>Воспитатели: Рыжкова Т.Ю., Есина О.В</a:t>
            </a:r>
            <a:r>
              <a:rPr lang="ru-RU" sz="2000" b="1" dirty="0" smtClean="0">
                <a:ln w="11430"/>
                <a:solidFill>
                  <a:srgbClr val="FFC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melia_DG" pitchFamily="2" charset="0"/>
              </a:rPr>
              <a:t>.</a:t>
            </a:r>
            <a:endParaRPr lang="ru-RU" sz="2000" b="1" dirty="0">
              <a:ln w="11430"/>
              <a:solidFill>
                <a:srgbClr val="FFC0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melia_DG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tx1"/>
                </a:solidFill>
              </a:rPr>
              <a:t>Из семейного архива семьи </a:t>
            </a:r>
            <a:r>
              <a:rPr lang="ru-RU" sz="2000" dirty="0" err="1" smtClean="0">
                <a:solidFill>
                  <a:schemeClr val="tx1"/>
                </a:solidFill>
              </a:rPr>
              <a:t>Спиряевых</a:t>
            </a:r>
            <a:endParaRPr lang="ru-RU" sz="2000" dirty="0">
              <a:solidFill>
                <a:schemeClr val="tx1"/>
              </a:solidFill>
            </a:endParaRPr>
          </a:p>
        </p:txBody>
      </p:sp>
      <p:pic>
        <p:nvPicPr>
          <p:cNvPr id="4098" name="Picture 2" descr="C:\Users\Asus\Desktop\IMG-e2e44e45c1c18dfd488c820c6eb4a468-V.jpg"/>
          <p:cNvPicPr>
            <a:picLocks noGrp="1" noChangeAspect="1" noChangeArrowheads="1"/>
          </p:cNvPicPr>
          <p:nvPr>
            <p:ph idx="1"/>
          </p:nvPr>
        </p:nvPicPr>
        <p:blipFill>
          <a:blip r:embed="rId1"/>
          <a:srcRect/>
          <a:stretch>
            <a:fillRect/>
          </a:stretch>
        </p:blipFill>
        <p:spPr bwMode="auto">
          <a:xfrm>
            <a:off x="2843808" y="548681"/>
            <a:ext cx="4643759" cy="4753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5760" lvl="0" indent="-255905" algn="just">
              <a:spcBef>
                <a:spcPts val="400"/>
              </a:spcBef>
              <a:buClr>
                <a:srgbClr val="B83D68"/>
              </a:buClr>
              <a:buSzPct val="68000"/>
              <a:buNone/>
            </a:pPr>
            <a:r>
              <a:rPr lang="ru-RU" sz="19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24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Семейные </a:t>
            </a:r>
            <a:r>
              <a:rPr lang="ru-RU" sz="2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традиции русского народа – наиболее интересная часть истории и культуры Российского государства, которая знакомит нас с опытом наших предков.  Издавна главным семейным обычаем в России было соблюдение родственных связей (генеалогия).  В прошлые времена считалось неприличным не знать своего рода, а выражение «Иван, не помнящий родства» было оскорблением. Неотъемлемой частью семейного уклада было составление родословной или генеалогического древа. </a:t>
            </a:r>
            <a:endParaRPr lang="ru-RU" sz="24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Генеалогическое древо семьи </a:t>
            </a:r>
            <a:r>
              <a:rPr lang="ru-RU" sz="28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Спиряевых</a:t>
            </a: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2" descr="C:\Users\Asus\Desktop\IMG_20201204_170126.jpg"/>
          <p:cNvPicPr>
            <a:picLocks noGrp="1" noChangeAspect="1" noChangeArrowheads="1"/>
          </p:cNvPicPr>
          <p:nvPr>
            <p:ph idx="1"/>
          </p:nvPr>
        </p:nvPicPr>
        <p:blipFill>
          <a:blip r:embed="rId1"/>
          <a:srcRect/>
          <a:stretch>
            <a:fillRect/>
          </a:stretch>
        </p:blipFill>
        <p:spPr bwMode="auto">
          <a:xfrm>
            <a:off x="1763688" y="1124744"/>
            <a:ext cx="5703195" cy="4187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1600" b="1" dirty="0" smtClean="0">
                <a:latin typeface="Arial" panose="020B0604020202020204" pitchFamily="34" charset="0"/>
              </a:rPr>
              <a:t>Традиция проводить свободное время </a:t>
            </a:r>
            <a:r>
              <a:rPr lang="ru-RU" sz="1600" b="1" dirty="0">
                <a:latin typeface="Arial" panose="020B0604020202020204" pitchFamily="34" charset="0"/>
              </a:rPr>
              <a:t>на природе</a:t>
            </a:r>
            <a:r>
              <a:rPr lang="ru-RU" sz="1600" dirty="0">
                <a:latin typeface="Arial" panose="020B0604020202020204" pitchFamily="34" charset="0"/>
              </a:rPr>
              <a:t>.</a:t>
            </a:r>
            <a:endParaRPr lang="ru-RU" sz="1600" dirty="0">
              <a:latin typeface="Arial" panose="020B0604020202020204" pitchFamily="34" charset="0"/>
            </a:endParaRP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1600" b="1" dirty="0" smtClean="0">
                <a:latin typeface="Arial" panose="020B0604020202020204" pitchFamily="34" charset="0"/>
              </a:rPr>
              <a:t>Вы </a:t>
            </a:r>
            <a:r>
              <a:rPr lang="ru-RU" sz="1600" b="1" dirty="0">
                <a:latin typeface="Arial" panose="020B0604020202020204" pitchFamily="34" charset="0"/>
              </a:rPr>
              <a:t>научитесь наслаждаться природой и семейным времяпровождением.</a:t>
            </a:r>
            <a:r>
              <a:rPr lang="ru-RU" sz="1600" dirty="0">
                <a:latin typeface="Arial" panose="020B0604020202020204" pitchFamily="34" charset="0"/>
              </a:rPr>
              <a:t> </a:t>
            </a:r>
            <a:endParaRPr lang="ru-RU" sz="1600" dirty="0" smtClean="0">
              <a:latin typeface="Arial" panose="020B0604020202020204" pitchFamily="34" charset="0"/>
            </a:endParaRP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</a:pPr>
            <a:endParaRPr lang="ru-RU" sz="1600" dirty="0">
              <a:latin typeface="Arial" panose="020B0604020202020204" pitchFamily="34" charset="0"/>
            </a:endParaRP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</a:pPr>
            <a:endParaRPr lang="ru-RU" sz="1600" dirty="0" smtClean="0">
              <a:latin typeface="Arial" panose="020B0604020202020204" pitchFamily="34" charset="0"/>
            </a:endParaRP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1600" b="1" dirty="0" smtClean="0">
                <a:latin typeface="Arial" panose="020B0604020202020204" pitchFamily="34" charset="0"/>
              </a:rPr>
              <a:t>Иван </a:t>
            </a:r>
            <a:r>
              <a:rPr lang="ru-RU" sz="1600" b="1" dirty="0" err="1" smtClean="0">
                <a:latin typeface="Arial" panose="020B0604020202020204" pitchFamily="34" charset="0"/>
              </a:rPr>
              <a:t>Бекарев</a:t>
            </a:r>
            <a:r>
              <a:rPr lang="ru-RU" sz="1600" b="1" dirty="0" smtClean="0">
                <a:latin typeface="Arial" panose="020B0604020202020204" pitchFamily="34" charset="0"/>
              </a:rPr>
              <a:t> с дочерью Аней.</a:t>
            </a:r>
            <a:endParaRPr lang="ru-RU" sz="1600" b="1" dirty="0">
              <a:latin typeface="Arial" panose="020B0604020202020204" pitchFamily="34" charset="0"/>
            </a:endParaRPr>
          </a:p>
        </p:txBody>
      </p:sp>
      <p:pic>
        <p:nvPicPr>
          <p:cNvPr id="2050" name="Picture 2" descr="C:\Users\Asus\Desktop\IMG-1557b27543ea400f08143f3c8c57686a-V.jpg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5220072" y="1844824"/>
            <a:ext cx="3545124" cy="4726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Asus\Desktop\IMG-fcfc5a0e916bac6caba4217551886bcd-V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528" y="2564904"/>
            <a:ext cx="2681028" cy="3574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 descr="8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2771800" y="2350568"/>
            <a:ext cx="2842445" cy="3789040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228600" lvl="0" indent="-228600" fontAlgn="base">
              <a:lnSpc>
                <a:spcPct val="90000"/>
              </a:lnSpc>
              <a:spcBef>
                <a:spcPts val="1800"/>
              </a:spcBef>
              <a:spcAft>
                <a:spcPct val="0"/>
              </a:spcAft>
            </a:pPr>
            <a:r>
              <a:rPr lang="ru-RU" sz="1600" dirty="0" smtClean="0">
                <a:solidFill>
                  <a:schemeClr val="tx1"/>
                </a:solidFill>
                <a:latin typeface="Arial" panose="020B0604020202020204"/>
                <a:ea typeface="+mn-ea"/>
                <a:cs typeface="+mn-cs"/>
              </a:rPr>
              <a:t>Надежда Науменко с дочерью Настей</a:t>
            </a:r>
            <a:endParaRPr lang="ru-RU" sz="1600" dirty="0">
              <a:solidFill>
                <a:schemeClr val="tx1"/>
              </a:solidFill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000" b="1" dirty="0" smtClean="0">
                <a:latin typeface="Times New Roman" panose="02020603050405020304"/>
                <a:ea typeface="+mj-ea"/>
                <a:cs typeface="+mj-cs"/>
              </a:rPr>
              <a:t>- Совместная с ребенком  игра должна стать традиционной в каждой семье</a:t>
            </a:r>
            <a:endParaRPr lang="ru-RU" sz="2000" b="1" dirty="0" smtClean="0">
              <a:latin typeface="Times New Roman" panose="02020603050405020304"/>
              <a:ea typeface="+mj-ea"/>
              <a:cs typeface="+mj-cs"/>
            </a:endParaRPr>
          </a:p>
        </p:txBody>
      </p:sp>
      <p:pic>
        <p:nvPicPr>
          <p:cNvPr id="3074" name="Picture 2" descr="C:\Users\Asus\Desktop\IMG-ce9dbad08d85fd3568bb940c608ec42a-V.jpg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3736706" y="1052736"/>
            <a:ext cx="3283565" cy="4104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800" b="1" dirty="0" smtClean="0">
                <a:latin typeface="Times New Roman" panose="02020603050405020304"/>
              </a:rPr>
              <a:t> </a:t>
            </a:r>
            <a:br>
              <a:rPr lang="ru-RU" sz="4800" b="1" dirty="0">
                <a:latin typeface="Times New Roman" panose="02020603050405020304"/>
              </a:rPr>
            </a:br>
            <a:r>
              <a:rPr lang="ru-RU" sz="1400" b="1" dirty="0" smtClean="0">
                <a:solidFill>
                  <a:schemeClr val="tx1"/>
                </a:solidFill>
                <a:latin typeface="Times New Roman" panose="02020603050405020304"/>
              </a:rPr>
              <a:t>Олег Ли-</a:t>
            </a:r>
            <a:r>
              <a:rPr lang="ru-RU" sz="1400" b="1" dirty="0" err="1" smtClean="0">
                <a:solidFill>
                  <a:schemeClr val="tx1"/>
                </a:solidFill>
                <a:latin typeface="Times New Roman" panose="02020603050405020304"/>
              </a:rPr>
              <a:t>Чжан</a:t>
            </a:r>
            <a:r>
              <a:rPr lang="ru-RU" sz="1400" b="1" dirty="0" smtClean="0">
                <a:solidFill>
                  <a:schemeClr val="tx1"/>
                </a:solidFill>
                <a:latin typeface="Times New Roman" panose="02020603050405020304"/>
              </a:rPr>
              <a:t>   с дочерью Настей, Игорь Иванович </a:t>
            </a:r>
            <a:r>
              <a:rPr lang="ru-RU" sz="1400" b="1" dirty="0" err="1" smtClean="0">
                <a:solidFill>
                  <a:schemeClr val="tx1"/>
                </a:solidFill>
                <a:latin typeface="Times New Roman" panose="02020603050405020304"/>
              </a:rPr>
              <a:t>Северенчук</a:t>
            </a:r>
            <a:r>
              <a:rPr lang="ru-RU" sz="1400" b="1" dirty="0" smtClean="0">
                <a:solidFill>
                  <a:schemeClr val="tx1"/>
                </a:solidFill>
                <a:latin typeface="Times New Roman" panose="02020603050405020304"/>
              </a:rPr>
              <a:t> с дочерью Аней, Татьяна </a:t>
            </a:r>
            <a:r>
              <a:rPr lang="ru-RU" sz="1400" b="1" dirty="0" err="1" smtClean="0">
                <a:solidFill>
                  <a:schemeClr val="tx1"/>
                </a:solidFill>
                <a:latin typeface="Times New Roman" panose="02020603050405020304"/>
              </a:rPr>
              <a:t>Спиряева</a:t>
            </a:r>
            <a:r>
              <a:rPr lang="ru-RU" sz="1400" b="1" dirty="0" smtClean="0">
                <a:solidFill>
                  <a:schemeClr val="tx1"/>
                </a:solidFill>
                <a:latin typeface="Times New Roman" panose="02020603050405020304"/>
              </a:rPr>
              <a:t> с сыном Ваней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548681"/>
            <a:ext cx="8373616" cy="5543170"/>
          </a:xfrm>
        </p:spPr>
        <p:txBody>
          <a:bodyPr>
            <a:normAutofit/>
          </a:bodyPr>
          <a:lstStyle/>
          <a:p>
            <a:pPr marL="228600" lvl="0" indent="-228600" algn="just" eaLnBrk="0" fontAlgn="base" hangingPunct="0">
              <a:lnSpc>
                <a:spcPct val="90000"/>
              </a:lnSpc>
              <a:spcBef>
                <a:spcPts val="18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ru-RU" sz="18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Ритуалы </a:t>
            </a:r>
            <a:r>
              <a:rPr lang="ru-RU" sz="1800" b="1" dirty="0"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приветствия и прощания – пожелание доброго утра и сладких снов, поцелуи, объятия, встреча при возвращении домой – всё это является знаками внимания и заботы со стороны близких.</a:t>
            </a:r>
            <a:br>
              <a:rPr lang="ru-RU" sz="1800" b="1" dirty="0"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lang="ru-RU" sz="1800" b="1" dirty="0">
                <a:solidFill>
                  <a:prstClr val="black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Times New Roman" panose="02020603050405020304"/>
                <a:ea typeface="+mj-ea"/>
                <a:cs typeface="+mj-cs"/>
              </a:rPr>
              <a:t> Полезными будут традиции семейного чтения перед сном, пение</a:t>
            </a:r>
            <a:r>
              <a:rPr lang="ru-RU" sz="1800" b="1" dirty="0" smtClean="0">
                <a:solidFill>
                  <a:prstClr val="black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Times New Roman" panose="02020603050405020304"/>
                <a:ea typeface="+mj-ea"/>
                <a:cs typeface="+mj-cs"/>
              </a:rPr>
              <a:t>   </a:t>
            </a:r>
            <a:r>
              <a:rPr lang="ru-RU" sz="1800" b="1" dirty="0" err="1" smtClean="0">
                <a:solidFill>
                  <a:prstClr val="black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Times New Roman" panose="02020603050405020304"/>
                <a:ea typeface="+mj-ea"/>
                <a:cs typeface="+mj-cs"/>
              </a:rPr>
              <a:t>колыбельных</a:t>
            </a:r>
            <a:r>
              <a:rPr lang="ru-RU" sz="1800" b="1" dirty="0" smtClean="0">
                <a:solidFill>
                  <a:prstClr val="black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Times New Roman" panose="02020603050405020304"/>
                <a:ea typeface="+mj-ea"/>
                <a:cs typeface="+mj-cs"/>
              </a:rPr>
              <a:t> </a:t>
            </a:r>
            <a:r>
              <a:rPr lang="ru-RU" sz="1800" b="1" dirty="0">
                <a:solidFill>
                  <a:prstClr val="black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Times New Roman" panose="02020603050405020304"/>
                <a:ea typeface="+mj-ea"/>
                <a:cs typeface="+mj-cs"/>
              </a:rPr>
              <a:t>песен</a:t>
            </a:r>
            <a:r>
              <a:rPr lang="ru-RU" sz="1800" b="1" dirty="0" smtClean="0">
                <a:solidFill>
                  <a:prstClr val="black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Times New Roman" panose="02020603050405020304"/>
                <a:ea typeface="+mj-ea"/>
                <a:cs typeface="+mj-cs"/>
              </a:rPr>
              <a:t>.   </a:t>
            </a:r>
            <a:endParaRPr lang="ru-RU" sz="1800" b="1" dirty="0">
              <a:latin typeface="Arial" panose="020B0604020202020204"/>
            </a:endParaRPr>
          </a:p>
        </p:txBody>
      </p:sp>
      <p:pic>
        <p:nvPicPr>
          <p:cNvPr id="4" name="Picture 2" descr="C:\Users\Asus\Desktop\Новая папка\IMG-8485c4cb2b2d608d0235fa569c748d90-V.jpg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6232840" y="2345113"/>
            <a:ext cx="2304256" cy="27486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Asus\Desktop\IMG-d085de56ee354ef6446028f8e1fccd65-V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323528" y="2103283"/>
            <a:ext cx="2664296" cy="31259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Asus\Desktop\IMG-87cc91e54647c8ec6f0b65472676bfdb-V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92480" y="2320311"/>
            <a:ext cx="3240360" cy="26857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28600" lvl="0" indent="-228600" algn="just" eaLnBrk="0" fontAlgn="base" hangingPunct="0">
              <a:lnSpc>
                <a:spcPct val="80000"/>
              </a:lnSpc>
              <a:spcBef>
                <a:spcPts val="1800"/>
              </a:spcBef>
              <a:spcAft>
                <a:spcPct val="0"/>
              </a:spcAft>
              <a:buNone/>
            </a:pPr>
            <a:r>
              <a:rPr lang="ru-RU" sz="1600" b="1" dirty="0" smtClean="0">
                <a:latin typeface="Arial" panose="020B0604020202020204"/>
              </a:rPr>
              <a:t>Обычай стремиться к красоте природы. </a:t>
            </a:r>
            <a:r>
              <a:rPr lang="ru-RU" sz="1600" b="1" dirty="0">
                <a:latin typeface="Arial" panose="020B0604020202020204"/>
              </a:rPr>
              <a:t>Мы, </a:t>
            </a:r>
            <a:r>
              <a:rPr lang="ru-RU" sz="1600" b="1" dirty="0" smtClean="0">
                <a:latin typeface="Arial" panose="020B0604020202020204"/>
              </a:rPr>
              <a:t>взрослые, должны </a:t>
            </a:r>
            <a:r>
              <a:rPr lang="ru-RU" sz="1600" b="1" dirty="0">
                <a:latin typeface="Arial" panose="020B0604020202020204"/>
              </a:rPr>
              <a:t>способствовать приобщению детей к большому и сложному миру красоты и природы. </a:t>
            </a:r>
            <a:r>
              <a:rPr lang="ru-RU" sz="1600" b="1" dirty="0" smtClean="0">
                <a:latin typeface="Arial" panose="020B0604020202020204"/>
              </a:rPr>
              <a:t>(Семья </a:t>
            </a:r>
            <a:r>
              <a:rPr lang="ru-RU" sz="1600" b="1" dirty="0" err="1" smtClean="0">
                <a:latin typeface="Arial" panose="020B0604020202020204"/>
              </a:rPr>
              <a:t>Спиряевых</a:t>
            </a:r>
            <a:r>
              <a:rPr lang="ru-RU" sz="1600" b="1" dirty="0" smtClean="0">
                <a:latin typeface="Arial" panose="020B0604020202020204"/>
              </a:rPr>
              <a:t>)</a:t>
            </a:r>
            <a:endParaRPr lang="ru-RU" sz="1600" dirty="0">
              <a:latin typeface="Arial" panose="020B0604020202020204"/>
            </a:endParaRPr>
          </a:p>
        </p:txBody>
      </p:sp>
      <p:pic>
        <p:nvPicPr>
          <p:cNvPr id="5122" name="Picture 2" descr="C:\Users\Asus\Desktop\IMG-f7bc53dc7a5333e617e5fec8930ecfa4-V.jpg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4644008" y="1412776"/>
            <a:ext cx="3618472" cy="4259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Asus\Desktop\IMG-df37e926a922dbd820cb16acfbc7797d-V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26307" y="1440613"/>
            <a:ext cx="2952328" cy="36724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ru-RU" dirty="0" smtClean="0"/>
            </a:br>
            <a:br>
              <a:rPr lang="ru-RU" dirty="0"/>
            </a:br>
            <a:br>
              <a:rPr lang="ru-RU" dirty="0" smtClean="0"/>
            </a:br>
            <a:r>
              <a:rPr lang="ru-RU" sz="1600" dirty="0" smtClean="0">
                <a:solidFill>
                  <a:schemeClr val="tx1"/>
                </a:solidFill>
              </a:rPr>
              <a:t>Семейные реликвии семьи </a:t>
            </a:r>
            <a:r>
              <a:rPr lang="ru-RU" sz="1600" dirty="0" err="1" smtClean="0">
                <a:solidFill>
                  <a:schemeClr val="tx1"/>
                </a:solidFill>
              </a:rPr>
              <a:t>Спиряевых</a:t>
            </a:r>
            <a:r>
              <a:rPr lang="ru-RU" sz="1600" dirty="0" smtClean="0">
                <a:solidFill>
                  <a:schemeClr val="tx1"/>
                </a:solidFill>
              </a:rPr>
              <a:t>.</a:t>
            </a: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algn="just">
              <a:spcBef>
                <a:spcPts val="0"/>
              </a:spcBef>
              <a:buNone/>
            </a:pP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Известны такие традиции русского народа как передача ценных вещей из поколения в поколение. В России издревле было заведено передавать из поколения в поколения семейные реликвии – драгоценности, посуду. Например, прабабушкина шкатулка или прадедушкины часы – семейные реликвии, бережно хранятся потомками  в некоторых семьях и сейчас. </a:t>
            </a:r>
            <a:endParaRPr lang="ru-RU" sz="20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2050" name="Picture 2" descr="C:\Users\Asus\Desktop\IMG-b516c65448ba14666aa4bf185dbe915c-V.jpg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995014" y="2564905"/>
            <a:ext cx="2160240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Asus\Desktop\IMG-acff60862a9c2f60ef7df5019904734b-V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02520" y="2570617"/>
            <a:ext cx="2155956" cy="2874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Asus\Desktop\IMG-7e64254a8292f69cc18a37d07559aba2-V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03006" y="2484008"/>
            <a:ext cx="2220913" cy="29612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3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flipH="1">
            <a:off x="6372250" y="3645024"/>
            <a:ext cx="2032165" cy="2708920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sp>
        <p:nvSpPr>
          <p:cNvPr id="2" name="Прямоугольник 1"/>
          <p:cNvSpPr/>
          <p:nvPr/>
        </p:nvSpPr>
        <p:spPr>
          <a:xfrm>
            <a:off x="4572000" y="692696"/>
            <a:ext cx="367240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Существует также прекрасный обычай называть ребенка в честь кого-нибудь из членов семьи (есть так называемые «семейные имена»).</a:t>
            </a:r>
            <a:endParaRPr lang="ru-RU" sz="20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0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Хорошая традиция при этом передавать из поколения в поколение от бабушки к матери, от матери  к дочери личные  украшения</a:t>
            </a:r>
            <a:endParaRPr lang="ru-RU" sz="20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0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(Алина </a:t>
            </a:r>
            <a:r>
              <a:rPr lang="ru-RU" sz="2000" b="1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Спиряева</a:t>
            </a:r>
            <a:r>
              <a:rPr lang="ru-RU" sz="20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endParaRPr lang="ru-RU" sz="20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2" name="Picture 2" descr="C:\Users\Asus\Desktop\IMG-ff17cc83660f2613d1691f4455058c01-V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43608" y="2089577"/>
            <a:ext cx="2898556" cy="3697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2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1" y="3284984"/>
            <a:ext cx="4073239" cy="3573016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sp>
        <p:nvSpPr>
          <p:cNvPr id="2" name="Прямоугольник 1"/>
          <p:cNvSpPr/>
          <p:nvPr/>
        </p:nvSpPr>
        <p:spPr>
          <a:xfrm>
            <a:off x="3347864" y="980728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ru-RU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Хорошая семейная традиция собраться всем вместе. (Семья Романовых)</a:t>
            </a:r>
            <a:endParaRPr lang="ru-RU" dirty="0"/>
          </a:p>
        </p:txBody>
      </p:sp>
      <p:pic>
        <p:nvPicPr>
          <p:cNvPr id="6146" name="Picture 2" descr="C:\Users\Asus\Desktop\IMG-ac72d1a2fe8b9b64603a77fd674cdcf1-V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59008" y="1775105"/>
            <a:ext cx="4917448" cy="33078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 algn="just">
              <a:buClr>
                <a:srgbClr val="F07F09"/>
              </a:buClr>
            </a:pPr>
            <a:r>
              <a:rPr lang="ru-RU" sz="26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Наши предки – это наши корни в буквальном и переносном смысле. Корни, которые питают наши души.</a:t>
            </a:r>
            <a:r>
              <a:rPr lang="ru-RU" sz="2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лишить дерево связей с корнями, то что будет? Дерево умрёт? Нет, не умрёт, но перестанет расти и развиваться. Со временем начнёт разлагаться и становиться ломким и хрупким. Уже никакое Солнце, ветер и вода с неба не помогут кроне тянуться вверх, дальше ветвиться и производить плоды. Плоды своей деятельности, своего роста над собой, своего рода. Всё просто встанет на месте.</a:t>
            </a:r>
            <a:endParaRPr lang="ru-RU" sz="26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Asus\Desktop\IMG-c037242a4b25ef524b29368bbefdc984-V.jpg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5580112" y="692696"/>
            <a:ext cx="2231290" cy="30062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683568" y="305068"/>
            <a:ext cx="4248472" cy="323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современном обществе у каждой семьи свои традиции.</a:t>
            </a:r>
            <a:endParaRPr lang="ru-RU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Совместные 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походы  на природу, семейный просмотр нового детского фильма, поездки к бабушке на день рождения, изготовление подарков ей собственными руками — это необходимые составляющие семьи, залог душевного здоровья, сохранение благоприятного микроклимата.</a:t>
            </a:r>
            <a:r>
              <a:rPr lang="ru-RU" b="1" dirty="0">
                <a:solidFill>
                  <a:prstClr val="black"/>
                </a:solidFill>
                <a:latin typeface="Lucida Sans Unicode" panose="020B0602030504020204"/>
              </a:rPr>
              <a:t> </a:t>
            </a:r>
            <a:r>
              <a:rPr lang="ru-RU" sz="1200" b="1" dirty="0" smtClean="0">
                <a:solidFill>
                  <a:prstClr val="black"/>
                </a:solidFill>
                <a:latin typeface="Lucida Sans Unicode" panose="020B0602030504020204"/>
              </a:rPr>
              <a:t>(Семья </a:t>
            </a:r>
            <a:r>
              <a:rPr lang="ru-RU" sz="1200" b="1" dirty="0" err="1" smtClean="0">
                <a:solidFill>
                  <a:prstClr val="black"/>
                </a:solidFill>
                <a:latin typeface="Lucida Sans Unicode" panose="020B0602030504020204"/>
              </a:rPr>
              <a:t>Спиряевых</a:t>
            </a:r>
            <a:r>
              <a:rPr lang="ru-RU" sz="1200" b="1" dirty="0" smtClean="0">
                <a:solidFill>
                  <a:prstClr val="black"/>
                </a:solidFill>
                <a:latin typeface="Lucida Sans Unicode" panose="020B0602030504020204"/>
              </a:rPr>
              <a:t>: Александр, Татьяна , Алина, Ваня)</a:t>
            </a:r>
            <a:endParaRPr lang="ru-RU" sz="1200" b="1" dirty="0" smtClean="0">
              <a:solidFill>
                <a:prstClr val="black"/>
              </a:solidFill>
              <a:latin typeface="Lucida Sans Unicode" panose="020B0602030504020204"/>
            </a:endParaRPr>
          </a:p>
          <a:p>
            <a:pPr lvl="0"/>
            <a:r>
              <a:rPr lang="ru-RU" sz="1200" b="1" dirty="0" smtClean="0">
                <a:solidFill>
                  <a:prstClr val="black"/>
                </a:solidFill>
                <a:latin typeface="Lucida Sans Unicode" panose="020B0602030504020204"/>
              </a:rPr>
              <a:t>(Семья </a:t>
            </a:r>
            <a:r>
              <a:rPr lang="ru-RU" sz="1200" b="1" dirty="0" err="1" smtClean="0">
                <a:solidFill>
                  <a:prstClr val="black"/>
                </a:solidFill>
                <a:latin typeface="Lucida Sans Unicode" panose="020B0602030504020204"/>
              </a:rPr>
              <a:t>Бекаревых</a:t>
            </a:r>
            <a:r>
              <a:rPr lang="ru-RU" sz="1200" b="1" dirty="0" smtClean="0">
                <a:solidFill>
                  <a:prstClr val="black"/>
                </a:solidFill>
                <a:latin typeface="Lucida Sans Unicode" panose="020B0602030504020204"/>
              </a:rPr>
              <a:t>: Иван, Андрей и Аня)</a:t>
            </a:r>
            <a:endParaRPr lang="ru-RU" sz="1200" b="1" dirty="0">
              <a:solidFill>
                <a:prstClr val="black"/>
              </a:solidFill>
              <a:latin typeface="Lucida Sans Unicode" panose="020B0602030504020204"/>
            </a:endParaRPr>
          </a:p>
        </p:txBody>
      </p:sp>
      <p:pic>
        <p:nvPicPr>
          <p:cNvPr id="2050" name="Picture 2" descr="C:\Users\Asus\Desktop\IMG-b0679e522457fde41478f8956dc5042a-V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74152" y="3698923"/>
            <a:ext cx="2093791" cy="26103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sus\Desktop\IMG-3a7dc1ae8dabd1fc55a4daede1a6722c-V.jpg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3707904" y="2060848"/>
            <a:ext cx="4350661" cy="43506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755576" y="548680"/>
            <a:ext cx="532107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Передача 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семейных ценностей, соблюдение традиций - путь к единению семьи, к её укреплению и большей сплочённости. Именно в семье, состоящей из людей нескольких поколений, сохраняются народные традиции и создаются новые.</a:t>
            </a:r>
            <a:endParaRPr lang="ru-RU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lvl="0" indent="0" algn="just">
              <a:spcBef>
                <a:spcPts val="0"/>
              </a:spcBef>
              <a:buNone/>
            </a:pPr>
            <a:r>
              <a:rPr lang="ru-RU" sz="28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семье человек растет, развивается, взрослеет . Известно, как важен для ребенка положительный пример близких ему людей: отца, матери, бабушки, дедушки, старшего брата или сестры. Дети очень впечатлительны и склоны к подражанию. Поведение взрослых в семье, их отношения друг к другу, к детям, к явлениям общественной жизни становятся образцом для подражания. Традиции семьи положительно влияют на формирование личности ребенка.</a:t>
            </a:r>
            <a:endParaRPr lang="ru-RU" sz="28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just">
              <a:spcBef>
                <a:spcPts val="0"/>
              </a:spcBef>
              <a:buNone/>
            </a:pP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>
              <a:spcBef>
                <a:spcPts val="0"/>
              </a:spcBef>
            </a:pP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 algn="just">
              <a:spcBef>
                <a:spcPts val="0"/>
              </a:spcBef>
              <a:buNone/>
            </a:pPr>
            <a:r>
              <a:rPr lang="ru-RU" sz="28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Родители, вспоминая свое детство</a:t>
            </a:r>
            <a:r>
              <a:rPr lang="ru-RU" sz="2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рассказывают именно о традициях, принятых в их семье. Эти воспоминания остаются в памяти человека на всю жизнь, и, обзаведясь своей семьёй, повзрослевшие дети переносят в свой дом традиции, принятые в родительском доме, и создают собственные. В каждой семье есть </a:t>
            </a:r>
            <a:r>
              <a:rPr lang="ru-RU" sz="28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свои традиции</a:t>
            </a:r>
            <a:r>
              <a:rPr lang="ru-RU" sz="2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2800" dirty="0">
              <a:solidFill>
                <a:prstClr val="blac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600" dirty="0" smtClean="0">
                <a:solidFill>
                  <a:schemeClr val="tx1"/>
                </a:solidFill>
              </a:rPr>
              <a:t>Аня </a:t>
            </a:r>
            <a:r>
              <a:rPr lang="ru-RU" sz="1600" dirty="0" err="1" smtClean="0">
                <a:solidFill>
                  <a:schemeClr val="tx1"/>
                </a:solidFill>
              </a:rPr>
              <a:t>Бекарева</a:t>
            </a: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28600" lvl="0" indent="-228600" algn="l" fontAlgn="base">
              <a:lnSpc>
                <a:spcPct val="90000"/>
              </a:lnSpc>
              <a:spcBef>
                <a:spcPts val="1800"/>
              </a:spcBef>
              <a:spcAft>
                <a:spcPct val="0"/>
              </a:spcAft>
              <a:buNone/>
            </a:pPr>
            <a:r>
              <a:rPr lang="ru-RU" sz="1600" b="1" dirty="0" smtClean="0">
                <a:latin typeface="Arial" panose="020B0604020202020204"/>
              </a:rPr>
              <a:t>    Праздник — это событие в детской жизни, и ребенок считает свои  дни от праздника до праздника, как и мы в свои годы от одного «важного события до другого».</a:t>
            </a:r>
            <a:r>
              <a:rPr lang="ru-RU" sz="1600" dirty="0" smtClean="0">
                <a:latin typeface="Arial" panose="020B0604020202020204"/>
              </a:rPr>
              <a:t> </a:t>
            </a:r>
            <a:endParaRPr lang="ru-RU" sz="1600" dirty="0">
              <a:latin typeface="Arial" panose="020B0604020202020204"/>
            </a:endParaRPr>
          </a:p>
        </p:txBody>
      </p:sp>
      <p:pic>
        <p:nvPicPr>
          <p:cNvPr id="5122" name="Picture 2" descr="C:\Users\Asus\Desktop\IMG-b72ec938d5892abfc7214ad9fb371c59-V.jpg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2843808" y="1575361"/>
            <a:ext cx="4120588" cy="4320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dirty="0">
                <a:solidFill>
                  <a:srgbClr val="067A3D"/>
                </a:solidFill>
                <a:latin typeface="Times New Roman" panose="02020603050405020304"/>
              </a:rPr>
              <a:t> </a:t>
            </a:r>
            <a:br>
              <a:rPr lang="ru-RU" sz="3600" b="1" dirty="0" smtClean="0">
                <a:solidFill>
                  <a:srgbClr val="067A3D"/>
                </a:solidFill>
                <a:latin typeface="Times New Roman" panose="02020603050405020304"/>
              </a:rPr>
            </a:br>
            <a:br>
              <a:rPr lang="ru-RU" sz="3600" b="1" dirty="0">
                <a:solidFill>
                  <a:srgbClr val="067A3D"/>
                </a:solidFill>
                <a:latin typeface="Times New Roman" panose="02020603050405020304"/>
              </a:rPr>
            </a:br>
            <a:br>
              <a:rPr lang="ru-RU" sz="3600" b="1" dirty="0" smtClean="0">
                <a:solidFill>
                  <a:srgbClr val="067A3D"/>
                </a:solidFill>
                <a:latin typeface="Times New Roman" panose="02020603050405020304"/>
              </a:rPr>
            </a:br>
            <a:br>
              <a:rPr lang="ru-RU" sz="3600" b="1" dirty="0">
                <a:solidFill>
                  <a:srgbClr val="067A3D"/>
                </a:solidFill>
                <a:latin typeface="Times New Roman" panose="02020603050405020304"/>
              </a:rPr>
            </a:br>
            <a:r>
              <a:rPr lang="ru-RU" sz="3600" b="1" dirty="0" smtClean="0">
                <a:latin typeface="Times New Roman" panose="02020603050405020304"/>
              </a:rPr>
              <a:t>Новый год-наш</a:t>
            </a:r>
            <a:br>
              <a:rPr lang="ru-RU" sz="3600" b="1" dirty="0">
                <a:latin typeface="Times New Roman" panose="02020603050405020304"/>
              </a:rPr>
            </a:br>
            <a:r>
              <a:rPr lang="ru-RU" sz="3600" b="1" dirty="0">
                <a:latin typeface="Times New Roman" panose="02020603050405020304"/>
              </a:rPr>
              <a:t>                  главный семейный праздник.</a:t>
            </a:r>
            <a:r>
              <a:rPr lang="ru-RU" sz="3600" dirty="0">
                <a:latin typeface="Times New Roman" panose="02020603050405020304"/>
              </a:rPr>
              <a:t> 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620689"/>
            <a:ext cx="6624736" cy="2520280"/>
          </a:xfrm>
        </p:spPr>
        <p:txBody>
          <a:bodyPr>
            <a:normAutofit/>
          </a:bodyPr>
          <a:lstStyle/>
          <a:p>
            <a:r>
              <a:rPr lang="ru-RU" sz="1600" b="1" dirty="0" smtClean="0">
                <a:latin typeface="Times New Roman" panose="02020603050405020304"/>
                <a:ea typeface="+mj-ea"/>
                <a:cs typeface="+mj-cs"/>
              </a:rPr>
              <a:t>Традиция </a:t>
            </a:r>
            <a:r>
              <a:rPr lang="ru-RU" sz="1600" b="1" dirty="0">
                <a:latin typeface="Times New Roman" panose="02020603050405020304"/>
                <a:ea typeface="+mj-ea"/>
                <a:cs typeface="+mj-cs"/>
              </a:rPr>
              <a:t>писать письмо Деду Морозу, </a:t>
            </a:r>
            <a:r>
              <a:rPr lang="ru-RU" sz="1600" b="1" dirty="0" smtClean="0">
                <a:latin typeface="Times New Roman" panose="02020603050405020304"/>
                <a:ea typeface="+mj-ea"/>
                <a:cs typeface="+mj-cs"/>
              </a:rPr>
              <a:t>приоткрывать </a:t>
            </a:r>
            <a:r>
              <a:rPr lang="ru-RU" sz="1600" b="1" dirty="0">
                <a:latin typeface="Times New Roman" panose="02020603050405020304"/>
                <a:ea typeface="+mj-ea"/>
                <a:cs typeface="+mj-cs"/>
              </a:rPr>
              <a:t>форточку, </a:t>
            </a:r>
            <a:r>
              <a:rPr lang="ru-RU" sz="1600" b="1" dirty="0" smtClean="0">
                <a:latin typeface="Times New Roman" panose="02020603050405020304"/>
                <a:ea typeface="+mj-ea"/>
                <a:cs typeface="+mj-cs"/>
              </a:rPr>
              <a:t>чтобы </a:t>
            </a:r>
            <a:r>
              <a:rPr lang="ru-RU" sz="1600" b="1" dirty="0">
                <a:latin typeface="Times New Roman" panose="02020603050405020304"/>
                <a:ea typeface="+mj-ea"/>
                <a:cs typeface="+mj-cs"/>
              </a:rPr>
              <a:t>Дед Мороз смог положить </a:t>
            </a:r>
            <a:r>
              <a:rPr lang="ru-RU" sz="1600" b="1" dirty="0" smtClean="0">
                <a:latin typeface="Times New Roman" panose="02020603050405020304"/>
                <a:ea typeface="+mj-ea"/>
                <a:cs typeface="+mj-cs"/>
              </a:rPr>
              <a:t>подарки </a:t>
            </a:r>
            <a:r>
              <a:rPr lang="ru-RU" sz="1600" b="1" dirty="0">
                <a:latin typeface="Times New Roman" panose="02020603050405020304"/>
                <a:ea typeface="+mj-ea"/>
                <a:cs typeface="+mj-cs"/>
              </a:rPr>
              <a:t>под ёлку. </a:t>
            </a:r>
            <a:r>
              <a:rPr lang="ru-RU" sz="1600" b="1" dirty="0" smtClean="0">
                <a:latin typeface="Times New Roman" panose="02020603050405020304"/>
                <a:ea typeface="+mj-ea"/>
                <a:cs typeface="+mj-cs"/>
              </a:rPr>
              <a:t>                       </a:t>
            </a:r>
            <a:endParaRPr lang="ru-RU" sz="1600" b="1" dirty="0" smtClean="0">
              <a:latin typeface="Times New Roman" panose="02020603050405020304"/>
              <a:ea typeface="+mj-ea"/>
              <a:cs typeface="+mj-cs"/>
            </a:endParaRPr>
          </a:p>
          <a:p>
            <a:r>
              <a:rPr lang="ru-RU" sz="1600" b="1" dirty="0" smtClean="0">
                <a:latin typeface="Times New Roman" panose="02020603050405020304"/>
                <a:ea typeface="+mj-ea"/>
                <a:cs typeface="+mj-cs"/>
              </a:rPr>
              <a:t>Семья </a:t>
            </a:r>
            <a:r>
              <a:rPr lang="ru-RU" sz="1600" b="1" dirty="0" err="1" smtClean="0">
                <a:latin typeface="Times New Roman" panose="02020603050405020304"/>
                <a:ea typeface="+mj-ea"/>
                <a:cs typeface="+mj-cs"/>
              </a:rPr>
              <a:t>Михасевых</a:t>
            </a:r>
            <a:r>
              <a:rPr lang="ru-RU" sz="1600" b="1" dirty="0" smtClean="0">
                <a:latin typeface="Times New Roman" panose="02020603050405020304"/>
                <a:ea typeface="+mj-ea"/>
                <a:cs typeface="+mj-cs"/>
              </a:rPr>
              <a:t>- Зориных.                       Семья </a:t>
            </a:r>
            <a:r>
              <a:rPr lang="ru-RU" sz="1600" b="1" dirty="0" err="1" smtClean="0">
                <a:latin typeface="Times New Roman" panose="02020603050405020304"/>
                <a:ea typeface="+mj-ea"/>
                <a:cs typeface="+mj-cs"/>
              </a:rPr>
              <a:t>Бекаревых</a:t>
            </a:r>
            <a:r>
              <a:rPr lang="ru-RU" sz="1600" b="1" dirty="0" smtClean="0">
                <a:latin typeface="Times New Roman" panose="02020603050405020304"/>
                <a:ea typeface="+mj-ea"/>
                <a:cs typeface="+mj-cs"/>
              </a:rPr>
              <a:t>.        </a:t>
            </a:r>
            <a:endParaRPr lang="ru-RU" sz="1600" b="1" dirty="0" smtClean="0">
              <a:latin typeface="Times New Roman" panose="02020603050405020304"/>
              <a:ea typeface="+mj-ea"/>
              <a:cs typeface="+mj-cs"/>
            </a:endParaRPr>
          </a:p>
          <a:p>
            <a:endParaRPr lang="ru-RU" sz="1600" b="1" dirty="0"/>
          </a:p>
        </p:txBody>
      </p:sp>
      <p:pic>
        <p:nvPicPr>
          <p:cNvPr id="6147" name="Picture 3" descr="C:\Users\Asus\Desktop\IMG-84f184c2a0597328e56671ab6275a303-V - копия.jpg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4427984" y="1772816"/>
            <a:ext cx="3562872" cy="35628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Asus\Desktop\IMG-d81f0f0c4288700b4040da34affb3087-V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15616" y="1718048"/>
            <a:ext cx="2843808" cy="3456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                         </a:t>
            </a:r>
            <a:r>
              <a:rPr lang="ru-RU" sz="1400" dirty="0" smtClean="0">
                <a:solidFill>
                  <a:schemeClr val="tx1"/>
                </a:solidFill>
              </a:rPr>
              <a:t>Александр, Татьяна, Алина, Иван</a:t>
            </a:r>
            <a:br>
              <a:rPr lang="ru-RU" sz="1400" dirty="0" smtClean="0">
                <a:solidFill>
                  <a:schemeClr val="tx1"/>
                </a:solidFill>
              </a:rPr>
            </a:br>
            <a:r>
              <a:rPr lang="ru-RU" sz="1400" dirty="0">
                <a:solidFill>
                  <a:schemeClr val="tx1"/>
                </a:solidFill>
              </a:rPr>
              <a:t> </a:t>
            </a:r>
            <a:r>
              <a:rPr lang="ru-RU" sz="1400" dirty="0" smtClean="0">
                <a:solidFill>
                  <a:schemeClr val="tx1"/>
                </a:solidFill>
              </a:rPr>
              <a:t>                                                                                        </a:t>
            </a:r>
            <a:r>
              <a:rPr lang="ru-RU" sz="1400" dirty="0" err="1" smtClean="0">
                <a:solidFill>
                  <a:schemeClr val="tx1"/>
                </a:solidFill>
              </a:rPr>
              <a:t>Спиряевы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buNone/>
            </a:pPr>
            <a:r>
              <a:rPr lang="ru-RU" sz="18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Крещение -древнейший семейный обычай</a:t>
            </a:r>
            <a:r>
              <a:rPr lang="ru-RU" sz="1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который в православной и католической церкви относится к разряду таинств. </a:t>
            </a:r>
            <a:endParaRPr lang="ru-RU" sz="18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spcBef>
                <a:spcPts val="0"/>
              </a:spcBef>
              <a:buNone/>
            </a:pPr>
            <a:endParaRPr lang="ru-RU" sz="18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spcBef>
                <a:spcPts val="0"/>
              </a:spcBef>
              <a:buNone/>
            </a:pPr>
            <a:r>
              <a:rPr lang="ru-RU" sz="18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Семья Лизы, Тани, Даши, Кирилла </a:t>
            </a:r>
            <a:r>
              <a:rPr lang="ru-RU" sz="1800" b="1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Мейснер</a:t>
            </a:r>
            <a:r>
              <a:rPr lang="ru-RU" sz="18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                                                </a:t>
            </a:r>
            <a:endParaRPr lang="ru-RU" dirty="0"/>
          </a:p>
        </p:txBody>
      </p:sp>
      <p:pic>
        <p:nvPicPr>
          <p:cNvPr id="2050" name="Picture 2" descr="C:\Users\Asus\Desktop\IMG-02d18bac4670038f79db17032fd111de-V.jpg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5148064" y="1794353"/>
            <a:ext cx="2918232" cy="35987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Asus\Desktop\IMG-5918bce6a39f48cc39331ebb775b04eb-V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5576" y="1771442"/>
            <a:ext cx="4176464" cy="33857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600" dirty="0" smtClean="0">
                <a:solidFill>
                  <a:schemeClr val="tx1"/>
                </a:solidFill>
              </a:rPr>
              <a:t>Семья Радченко</a:t>
            </a:r>
            <a:br>
              <a:rPr lang="ru-RU" sz="1600" dirty="0" smtClean="0">
                <a:solidFill>
                  <a:schemeClr val="tx1"/>
                </a:solidFill>
              </a:rPr>
            </a:br>
            <a:r>
              <a:rPr lang="ru-RU" sz="1600" dirty="0" smtClean="0">
                <a:solidFill>
                  <a:schemeClr val="tx1"/>
                </a:solidFill>
              </a:rPr>
              <a:t>Кристина, Павел и </a:t>
            </a:r>
            <a:br>
              <a:rPr lang="ru-RU" sz="1600" dirty="0" smtClean="0">
                <a:solidFill>
                  <a:schemeClr val="tx1"/>
                </a:solidFill>
              </a:rPr>
            </a:br>
            <a:r>
              <a:rPr lang="ru-RU" sz="1600" dirty="0" smtClean="0">
                <a:solidFill>
                  <a:schemeClr val="tx1"/>
                </a:solidFill>
              </a:rPr>
              <a:t>Полина</a:t>
            </a: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1800" b="1" dirty="0" smtClean="0">
                <a:latin typeface="Times New Roman" panose="02020603050405020304"/>
                <a:ea typeface="+mj-ea"/>
                <a:cs typeface="+mj-cs"/>
              </a:rPr>
              <a:t>   Традиция празднования </a:t>
            </a:r>
            <a:r>
              <a:rPr lang="ru-RU" sz="1800" b="1" dirty="0">
                <a:latin typeface="Times New Roman" panose="02020603050405020304"/>
                <a:ea typeface="+mj-ea"/>
                <a:cs typeface="+mj-cs"/>
              </a:rPr>
              <a:t>значительных событий дают   </a:t>
            </a:r>
            <a:br>
              <a:rPr lang="ru-RU" sz="1800" b="1" dirty="0">
                <a:latin typeface="Times New Roman" panose="02020603050405020304"/>
                <a:ea typeface="+mj-ea"/>
                <a:cs typeface="+mj-cs"/>
              </a:rPr>
            </a:br>
            <a:r>
              <a:rPr lang="ru-RU" sz="1800" b="1" dirty="0">
                <a:latin typeface="Times New Roman" panose="02020603050405020304"/>
                <a:ea typeface="+mj-ea"/>
                <a:cs typeface="+mj-cs"/>
              </a:rPr>
              <a:t>     возможность поделиться счастьем и радостью со    </a:t>
            </a:r>
            <a:br>
              <a:rPr lang="ru-RU" sz="1800" b="1" dirty="0">
                <a:latin typeface="Times New Roman" panose="02020603050405020304"/>
                <a:ea typeface="+mj-ea"/>
                <a:cs typeface="+mj-cs"/>
              </a:rPr>
            </a:br>
            <a:r>
              <a:rPr lang="ru-RU" sz="1800" b="1" dirty="0">
                <a:latin typeface="Times New Roman" panose="02020603050405020304"/>
                <a:ea typeface="+mj-ea"/>
                <a:cs typeface="+mj-cs"/>
              </a:rPr>
              <a:t>    своими близкими, стимулируют к новым успехам.</a:t>
            </a:r>
            <a:br>
              <a:rPr lang="ru-RU" sz="1800" dirty="0">
                <a:latin typeface="Times New Roman" panose="02020603050405020304"/>
                <a:ea typeface="+mj-ea"/>
                <a:cs typeface="+mj-cs"/>
              </a:rPr>
            </a:br>
            <a:endParaRPr lang="ru-RU" sz="1800" dirty="0"/>
          </a:p>
        </p:txBody>
      </p:sp>
      <p:pic>
        <p:nvPicPr>
          <p:cNvPr id="1026" name="Picture 2" descr="C:\Users\Asus\Desktop\IMG-93826ea1b0e0318c6cc1e7699c1fa9f1-V.jpg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2915816" y="1484784"/>
            <a:ext cx="3960440" cy="48047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28600" lvl="0" indent="-228600" algn="just" fontAlgn="base">
              <a:lnSpc>
                <a:spcPct val="90000"/>
              </a:lnSpc>
              <a:spcBef>
                <a:spcPts val="18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Семейный альбом - это огромное осмысленное пространство жизни, с одной стороны простое и понятное ребенку, с другой — загадочное и удивительное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28600" lvl="0" indent="-228600" algn="just" fontAlgn="base">
              <a:lnSpc>
                <a:spcPct val="90000"/>
              </a:lnSpc>
              <a:spcBef>
                <a:spcPts val="18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ru-RU" sz="24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Когда </a:t>
            </a:r>
            <a:r>
              <a:rPr lang="ru-RU" sz="2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появились фотоаппараты, люди стали </a:t>
            </a:r>
            <a:r>
              <a:rPr lang="ru-RU" sz="24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составлять</a:t>
            </a:r>
            <a:r>
              <a:rPr lang="ru-RU" sz="2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а потом и хранить семейные альбомы. Этот обычай успешно дошел и до наших дней. У большинства  семей имеются старые альбомы с фотокарточками дорогих сердцу родных, может быть, уже ушедших из жизни.</a:t>
            </a:r>
            <a:endParaRPr lang="ru-RU" sz="24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ISPRING_RESOURCE_PATHS_HASH_2" val="7b4f212df9ca7519b2410b59a6dbd962b2f4a5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0</TotalTime>
  <Words>5424</Words>
  <Application>WPS Presentation</Application>
  <PresentationFormat>Экран (4:3)</PresentationFormat>
  <Paragraphs>78</Paragraphs>
  <Slides>21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21</vt:i4>
      </vt:variant>
    </vt:vector>
  </HeadingPairs>
  <TitlesOfParts>
    <vt:vector size="36" baseType="lpstr">
      <vt:lpstr>Arial</vt:lpstr>
      <vt:lpstr>SimSun</vt:lpstr>
      <vt:lpstr>Wingdings</vt:lpstr>
      <vt:lpstr>Wingdings 2</vt:lpstr>
      <vt:lpstr>Verdana</vt:lpstr>
      <vt:lpstr>Amelia_DG</vt:lpstr>
      <vt:lpstr>Segoe Print</vt:lpstr>
      <vt:lpstr>Times New Roman</vt:lpstr>
      <vt:lpstr>Arial</vt:lpstr>
      <vt:lpstr>Times New Roman</vt:lpstr>
      <vt:lpstr>Microsoft YaHei</vt:lpstr>
      <vt:lpstr>Arial Unicode MS</vt:lpstr>
      <vt:lpstr>Calibri</vt:lpstr>
      <vt:lpstr>Lucida Sans Unicode</vt:lpstr>
      <vt:lpstr>Аспект</vt:lpstr>
      <vt:lpstr>«Беседа с родителями об их корнях, обычаях,  традициях». </vt:lpstr>
      <vt:lpstr>PowerPoint 演示文稿</vt:lpstr>
      <vt:lpstr>PowerPoint 演示文稿</vt:lpstr>
      <vt:lpstr>PowerPoint 演示文稿</vt:lpstr>
      <vt:lpstr>Аня Бекарева</vt:lpstr>
      <vt:lpstr>     Новый год-наш                   главный семейный праздник. </vt:lpstr>
      <vt:lpstr>                         Александр, Татьяна, Алина, Иван                                                                                          Спиряевы</vt:lpstr>
      <vt:lpstr>Семья Радченко Кристина, Павел и  Полина</vt:lpstr>
      <vt:lpstr>PowerPoint 演示文稿</vt:lpstr>
      <vt:lpstr>Из семейного архива семьи Спиряевых</vt:lpstr>
      <vt:lpstr>PowerPoint 演示文稿</vt:lpstr>
      <vt:lpstr>Генеалогическое древо семьи Спиряевых</vt:lpstr>
      <vt:lpstr>PowerPoint 演示文稿</vt:lpstr>
      <vt:lpstr>Надежда Науменко с дочерью Настей</vt:lpstr>
      <vt:lpstr>  Олег Ли-Чжан   с дочерью Настей, Игорь Иванович Северенчук с дочерью Аней, Татьяна Спиряева с сыном Ваней</vt:lpstr>
      <vt:lpstr>PowerPoint 演示文稿</vt:lpstr>
      <vt:lpstr>   Семейные реликвии семьи Спиряевых.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Антонина</dc:creator>
  <cp:lastModifiedBy>Сад№6</cp:lastModifiedBy>
  <cp:revision>72</cp:revision>
  <dcterms:created xsi:type="dcterms:W3CDTF">2014-09-12T06:04:00Z</dcterms:created>
  <dcterms:modified xsi:type="dcterms:W3CDTF">2024-01-14T17:24:38Z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DB6A953D8C6B4AB987B6EF5472F18C17_12</vt:lpwstr>
  </property>
  <property fmtid="{D5CDD505-2E9C-101B-9397-08002B2CF9AE}" pid="3" name="KSOProductBuildVer">
    <vt:lpwstr>1049-12.2.0.13359</vt:lpwstr>
  </property>
</Properties>
</file>