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61" r:id="rId5"/>
    <p:sldId id="257" r:id="rId6"/>
    <p:sldId id="258" r:id="rId7"/>
    <p:sldId id="284" r:id="rId8"/>
    <p:sldId id="259" r:id="rId9"/>
    <p:sldId id="265" r:id="rId10"/>
    <p:sldId id="270" r:id="rId11"/>
    <p:sldId id="274" r:id="rId12"/>
    <p:sldId id="266" r:id="rId13"/>
    <p:sldId id="262" r:id="rId14"/>
    <p:sldId id="263" r:id="rId15"/>
    <p:sldId id="271" r:id="rId16"/>
    <p:sldId id="267" r:id="rId17"/>
    <p:sldId id="268" r:id="rId18"/>
    <p:sldId id="272" r:id="rId19"/>
    <p:sldId id="281" r:id="rId20"/>
    <p:sldId id="285" r:id="rId21"/>
    <p:sldId id="282" r:id="rId22"/>
    <p:sldId id="273" r:id="rId23"/>
    <p:sldId id="275" r:id="rId24"/>
    <p:sldId id="277" r:id="rId25"/>
    <p:sldId id="276" r:id="rId26"/>
    <p:sldId id="280" r:id="rId27"/>
    <p:sldId id="278" r:id="rId28"/>
    <p:sldId id="279" r:id="rId29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20000"/>
    <p:restoredTop sz="67201"/>
  </p:normalViewPr>
  <p:slideViewPr>
    <p:cSldViewPr snapToGrid="0" showGuides="1">
      <p:cViewPr>
        <p:scale>
          <a:sx n="64" d="100"/>
          <a:sy n="64" d="100"/>
        </p:scale>
        <p:origin x="-1332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639C2-57DD-473E-93BA-2CE68AE3A03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>
              <a:buNone/>
            </a:pPr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dirty="0"/>
          </a:p>
        </p:txBody>
      </p:sp>
      <p:sp>
        <p:nvSpPr>
          <p:cNvPr id="30724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/>
            <a:endParaRPr dirty="0"/>
          </a:p>
        </p:txBody>
      </p:sp>
      <p:sp>
        <p:nvSpPr>
          <p:cNvPr id="31748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dirty="0"/>
          </a:p>
        </p:txBody>
      </p:sp>
      <p:sp>
        <p:nvSpPr>
          <p:cNvPr id="32772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0"/>
            <a:ext cx="7772400" cy="12620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325564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DE196A5-4555-4682-9872-08D6728B5C8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lang="en-US" altLang="x-none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lang="en-US" alt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99C3C6-F66C-4AED-BFE8-6D6FABA511D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Calibri" panose="020F0502020204030204" pitchFamily="34" charset="0"/>
              </a:rPr>
            </a:fld>
            <a:endParaRPr 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hyperlink" Target="https://krasdou76.ru/news/321-aktsiya-tri-p-ponimaem-prinimaem-pomogaem" TargetMode="Externa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hyperlink" Target="https://krasdou76.ru/news/321-aktsiya-tri-p-ponimaem-prinimaem-pomogaem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15850" y="2049180"/>
            <a:ext cx="7772400" cy="1262063"/>
          </a:xfrm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Нравственно-патриотическое воспитание дошкольников</a:t>
            </a:r>
            <a:endParaRPr kumimoji="0" lang="ru-RU" sz="3600" b="1" i="0" u="none" strike="noStrike" kern="1200" cap="none" spc="0" normalizeH="0" baseline="0" noProof="0" dirty="0">
              <a:ln w="9525">
                <a:solidFill>
                  <a:sysClr val="windowText" lastClr="00000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Georgia" panose="02040502050405020303" pitchFamily="18" charset="0"/>
              <a:ea typeface="+mj-ea"/>
              <a:cs typeface="+mj-cs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2521585" y="439420"/>
            <a:ext cx="5107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 6 «Сказка»</a:t>
            </a:r>
            <a:endParaRPr lang="ru-RU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6170930" y="4778375"/>
            <a:ext cx="30480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  <a:endParaRPr lang="ru-RU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Рыжкова Т.Ю.</a:t>
            </a:r>
            <a:endParaRPr lang="ru-RU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Есина О.В.</a:t>
            </a:r>
            <a:endParaRPr lang="ru-RU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pic>
        <p:nvPicPr>
          <p:cNvPr id="12291" name="Picture 2" descr="C:\Users\Asus\Desktop\IMG-1eb9ce58e1fc1ef464a37900d849ff54-V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668338" y="-152400"/>
            <a:ext cx="7561262" cy="688181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endParaRPr dirty="0"/>
          </a:p>
        </p:txBody>
      </p:sp>
      <p:pic>
        <p:nvPicPr>
          <p:cNvPr id="13316" name="Picture 2" descr="C:\Users\Asus\Desktop\фото патриотика\IMG-5b187437c88a1ae681f46e4a8feb0431-V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7912" y="-93662"/>
            <a:ext cx="11171237" cy="7419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endParaRPr dirty="0"/>
          </a:p>
        </p:txBody>
      </p:sp>
      <p:pic>
        <p:nvPicPr>
          <p:cNvPr id="14340" name="Picture 2" descr="C:\Users\Asus\Desktop\фото патриотика\IMG-4005bd72f7ea1dcaa9f9dbe19802e82f-V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20737" y="-176212"/>
            <a:ext cx="11395075" cy="73739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pic>
        <p:nvPicPr>
          <p:cNvPr id="15363" name="Picture 2" descr="C:\Users\Asus\Desktop\фото патриотика\IMG-f3afd8631547e38130be0854fa2657f2-V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-938212" y="-457200"/>
            <a:ext cx="10914062" cy="73152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endParaRPr dirty="0"/>
          </a:p>
        </p:txBody>
      </p:sp>
      <p:pic>
        <p:nvPicPr>
          <p:cNvPr id="16388" name="Picture 2" descr="C:\Users\Asus\Desktop\фото патриотика\IMG-b3bfa312fbc9100241367ba264844e5d-V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90587" y="-504825"/>
            <a:ext cx="10702925" cy="7258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endParaRPr dirty="0"/>
          </a:p>
        </p:txBody>
      </p:sp>
      <p:pic>
        <p:nvPicPr>
          <p:cNvPr id="17412" name="Picture 2" descr="C:\Users\Asus\Desktop\фото патриотика\IMG-ddb19ea289aa0c4c6e88e1cc4c68abfd-V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14313"/>
            <a:ext cx="9144000" cy="6429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graphicFrame>
        <p:nvGraphicFramePr>
          <p:cNvPr id="18435" name="Объект 3"/>
          <p:cNvGraphicFramePr>
            <a:graphicFrameLocks noChangeAspect="1"/>
          </p:cNvGraphicFramePr>
          <p:nvPr/>
        </p:nvGraphicFramePr>
        <p:xfrm>
          <a:off x="3990975" y="260350"/>
          <a:ext cx="5070475" cy="686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7569200" imgH="10706100" progId="Acrobat.Document.DC">
                  <p:embed/>
                </p:oleObj>
              </mc:Choice>
              <mc:Fallback>
                <p:oleObj name="" r:id="rId1" imgW="7569200" imgH="10706100" progId="Acrobat.Document.DC">
                  <p:embed/>
                  <p:pic>
                    <p:nvPicPr>
                      <p:cNvPr id="0" name="Изображение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90975" y="260350"/>
                        <a:ext cx="5070475" cy="6867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36" name="Picture 2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28650" y="1204913"/>
            <a:ext cx="3267075" cy="4351337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t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ru-RU" sz="32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Итоги краевой благотворительной акции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«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Три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 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П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: 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Понимаем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, 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Принимаем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, 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Помогаем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  <a:hlinkClick r:id="rId1"/>
              </a:rPr>
              <a:t>»...</a:t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D0000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9459" name="Picture 2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09888" y="1674813"/>
            <a:ext cx="3851275" cy="4965700"/>
          </a:xfrm>
        </p:spPr>
      </p:pic>
      <p:sp>
        <p:nvSpPr>
          <p:cNvPr id="5" name="Заголовок 1"/>
          <p:cNvSpPr txBox="1"/>
          <p:nvPr/>
        </p:nvSpPr>
        <p:spPr bwMode="auto">
          <a:xfrm>
            <a:off x="1257300" y="1012201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l" defTabSz="914400" rtl="0" eaLnBrk="0" fontAlgn="t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ru-RU" sz="32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pic>
        <p:nvPicPr>
          <p:cNvPr id="20483" name="Picture 2" descr="C:\Users\Asus\Desktop\IMG-76546bc03039fd3d330f453a970b4bda-V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093788" y="731838"/>
            <a:ext cx="2006600" cy="2674937"/>
          </a:xfrm>
        </p:spPr>
      </p:pic>
      <p:pic>
        <p:nvPicPr>
          <p:cNvPr id="2048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00" y="3622675"/>
            <a:ext cx="1963738" cy="2611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5" name="Picture 5" descr="C:\Users\Asus\Desktop\с рабочего стола\Фото Мастер класс Рамка в русском стиле\IMG_20210211_1536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025" y="492125"/>
            <a:ext cx="4371975" cy="5829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pic>
        <p:nvPicPr>
          <p:cNvPr id="21507" name="Picture 2" descr="C:\Users\Asus\Desktop\IMG-ccb1af395089ca2a39274aa29a6f1eee-V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785938" y="0"/>
            <a:ext cx="5273675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                            Цель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создание условий для становления основ патриотического сознания детей, возможности позитивной социализации ребенка, его всестороннего личностного, морально-нравственного и познавательного развития, развития инициативы и творческих способностей на основе соответствующих дошкольному возрасту видов деятельности.</a:t>
            </a:r>
            <a:endParaRPr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 bwMode="auto"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t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Знакомство с творчеством мастера </a:t>
            </a:r>
            <a:r>
              <a:rPr kumimoji="0" lang="ru-RU" sz="3600" b="1" i="0" u="none" strike="noStrike" kern="1200" cap="none" spc="0" normalizeH="0" baseline="0" noProof="0" dirty="0" err="1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С.И.Ветчаниновой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DD0000"/>
              </a:solidFill>
              <a:effectLst/>
              <a:uLnTx/>
              <a:uFillTx/>
              <a:latin typeface="Arial" panose="020B0604020202020204"/>
              <a:ea typeface="+mj-ea"/>
              <a:cs typeface="+mj-cs"/>
              <a:hlinkClick r:id="rId1"/>
            </a:endParaRPr>
          </a:p>
        </p:txBody>
      </p:sp>
      <p:pic>
        <p:nvPicPr>
          <p:cNvPr id="22531" name="Picture 4" descr="C:\Users\Asus\Desktop\IMG_20210301_10013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700213"/>
            <a:ext cx="4311650" cy="5157787"/>
          </a:xfrm>
        </p:spPr>
      </p:pic>
      <p:pic>
        <p:nvPicPr>
          <p:cNvPr id="22532" name="Picture 5" descr="C:\Users\Asus\Desktop\IMG_20210301_1011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650" y="1676400"/>
            <a:ext cx="4070350" cy="5076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pic>
        <p:nvPicPr>
          <p:cNvPr id="23555" name="Picture 2" descr="C:\Users\Asus\Desktop\с рабочего стола\Фотоотчет Мастер-класс Знакомство с творчеством народных умельцев\IMG_20210301_100919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252538" y="911225"/>
            <a:ext cx="3262312" cy="4438650"/>
          </a:xfrm>
        </p:spPr>
      </p:pic>
      <p:pic>
        <p:nvPicPr>
          <p:cNvPr id="23556" name="Picture 3" descr="C:\Users\Asus\Desktop\с рабочего стола\Фотоотчет Мастер-класс Знакомство с творчеством народных умельцев\IMG_20210301_0957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513" y="911225"/>
            <a:ext cx="3330575" cy="4438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pic>
        <p:nvPicPr>
          <p:cNvPr id="24579" name="Picture 2" descr="C:\Users\Asus\Desktop\с рабочего стола\Фотоотчет Мастер-класс Знакомство с творчеством народных умельцев\IMG_20210301_095333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676400" y="-914400"/>
            <a:ext cx="6296025" cy="7339013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 bwMode="auto">
          <a:xfrm>
            <a:off x="733425" y="280988"/>
            <a:ext cx="7886700" cy="1325562"/>
          </a:xfrm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Реализация проекта «музей древнерусской игрушки»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5603" name="Picture 2" descr="C:\Users\Asus\Desktop\с рабочего стола\Фотоотчет Мастер-класс 33 богатыря\IMG_20210224_102447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38138" y="1638300"/>
            <a:ext cx="3262312" cy="4351338"/>
          </a:xfrm>
        </p:spPr>
      </p:pic>
      <p:pic>
        <p:nvPicPr>
          <p:cNvPr id="25604" name="Picture 3" descr="C:\Users\Asus\Desktop\с рабочего стола\Фотоотчет Мастер-класс 33 богатыря\IMG_20210224_1027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725" y="1817688"/>
            <a:ext cx="3565525" cy="4752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pic>
        <p:nvPicPr>
          <p:cNvPr id="26627" name="Picture 2" descr="C:\Users\Asus\Desktop\с рабочего стола\Фотоотчет Мастер-класс 33 богатыря\IMG_20210224_102428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887538" y="0"/>
            <a:ext cx="5837237" cy="6435725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pic>
        <p:nvPicPr>
          <p:cNvPr id="27651" name="Picture 2" descr="C:\Users\Asus\Desktop\с рабочего стола\Фотоотчет Мастер-класс 33 богатыря\IMG_20210224_102758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616075" y="849313"/>
            <a:ext cx="3262313" cy="4351337"/>
          </a:xfrm>
        </p:spPr>
      </p:pic>
      <p:pic>
        <p:nvPicPr>
          <p:cNvPr id="27652" name="Picture 3" descr="C:\Users\Asus\Desktop\с рабочего стола\Фотоотчет Мастер-класс 33 богатыря\IMG-f657c10d44d18d3561bfdd6980a07d28-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825" y="849313"/>
            <a:ext cx="3463925" cy="44370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 bwMode="auto"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Мини-музей </a:t>
            </a:r>
            <a:r>
              <a:rPr kumimoji="0" lang="ru-RU" sz="3600" b="1" i="0" u="none" strike="noStrike" kern="1200" cap="none" spc="0" normalizeH="0" baseline="0" noProof="0" dirty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древнерусской </a:t>
            </a:r>
            <a:r>
              <a:rPr kumimoji="0" lang="ru-RU" sz="36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игрушки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8675" name="Picture 4" descr="C:\Users\Asus\Desktop\IMG_20201218_145032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290888" y="1438275"/>
            <a:ext cx="3319462" cy="54197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Задачи</a:t>
            </a:r>
            <a:endParaRPr kumimoji="0" lang="ru-RU" sz="44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 ребенка любви и привязанности к своей семье, дому, детскому саду, селу; </a:t>
            </a:r>
            <a:endParaRPr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бережного отношения к природе и всему живому; </a:t>
            </a:r>
            <a:endParaRPr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интереса к русским традициям и промыслам; </a:t>
            </a:r>
            <a:endParaRPr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о России, ее столице; </a:t>
            </a:r>
            <a:endParaRPr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символами государства: гербом, флагом, гимном; развитие чувства ответственности и гордости за достижения Родины; </a:t>
            </a:r>
            <a:endParaRPr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толерантности, чувства уважения к другим людям, народам, их традициям.</a:t>
            </a:r>
            <a:endParaRPr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74360" y="395107"/>
            <a:ext cx="7690890" cy="1178861"/>
          </a:xfrm>
          <a:solidFill>
            <a:schemeClr val="bg1">
              <a:alpha val="79000"/>
            </a:schemeClr>
          </a:solidFill>
          <a:effectLst/>
          <a:scene3d>
            <a:camera prst="orthographicFront"/>
            <a:lightRig rig="balanced" dir="t"/>
          </a:scene3d>
          <a:sp3d prstMaterial="plastic"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Формы работы с детьми</a:t>
            </a:r>
            <a:endParaRPr kumimoji="0" lang="ru-RU" sz="44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«День неизвестного солдата» </a:t>
            </a: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Конкурс «Мое Отечество»</a:t>
            </a: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«Литературная Россия»</a:t>
            </a: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календарные праздники (23 февраля)</a:t>
            </a: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Краевой конкурс проектов «Красноярье-моя любовь и гордость»</a:t>
            </a: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Краевая благотворительная акция «Три П»</a:t>
            </a: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творчеством народных умельцев</a:t>
            </a: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r>
              <a:rPr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 -музей древнерусской игрушки</a:t>
            </a:r>
            <a:endParaRPr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eaLnBrk="1" hangingPunct="1">
              <a:lnSpc>
                <a:spcPct val="10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anose="05020102010507070707" pitchFamily="18" charset="2"/>
              <a:buChar char=""/>
            </a:pPr>
            <a:endParaRPr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        Работа с родителями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p>
            <a:r>
              <a:rPr sz="3200" b="1" dirty="0">
                <a:solidFill>
                  <a:srgbClr val="40404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родителями об их корнях, обычаях,  традициях</a:t>
            </a:r>
            <a:endParaRPr sz="3200" b="1" dirty="0">
              <a:solidFill>
                <a:srgbClr val="40404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sz="3200" b="1" dirty="0">
                <a:solidFill>
                  <a:srgbClr val="40404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Благотворительный сбор продуктовой корзины нуждающемуся пенсионеру</a:t>
            </a:r>
            <a:endParaRPr sz="3200" b="1" dirty="0">
              <a:solidFill>
                <a:srgbClr val="40404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sz="3200" b="1" dirty="0">
                <a:solidFill>
                  <a:srgbClr val="40404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акции «День неизвестного солдата»</a:t>
            </a:r>
            <a:endParaRPr sz="3200" dirty="0">
              <a:solidFill>
                <a:srgbClr val="40404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endParaRPr dirty="0"/>
          </a:p>
        </p:txBody>
      </p:sp>
      <p:pic>
        <p:nvPicPr>
          <p:cNvPr id="8195" name="Picture 4" descr="C:\Users\Asus\Desktop\фото патриотика\IMG-3afc67a6c2c34ed0dea39b1baac6e3eb-V (1)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-352425" y="-515937"/>
            <a:ext cx="9836150" cy="73739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endParaRPr dirty="0"/>
          </a:p>
        </p:txBody>
      </p:sp>
      <p:pic>
        <p:nvPicPr>
          <p:cNvPr id="9219" name="Picture 2" descr="C:\Users\Asus\Desktop\фото патриотика\мое отечество\IMG_20201030_163802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85788" y="304800"/>
            <a:ext cx="3844925" cy="5140325"/>
          </a:xfrm>
        </p:spPr>
      </p:pic>
      <p:pic>
        <p:nvPicPr>
          <p:cNvPr id="9220" name="Picture 3" descr="C:\Users\Asus\Desktop\фото патриотика\мое отечество\IMG_20201030_1638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738" y="304800"/>
            <a:ext cx="3856037" cy="5140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 bwMode="auto"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Итоги </a:t>
            </a:r>
            <a: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муниципального конкурса «Мое </a:t>
            </a:r>
            <a:r>
              <a:rPr kumimoji="0" lang="ru-RU" sz="2800" b="1" i="0" u="none" strike="noStrike" kern="1200" cap="none" spc="0" normalizeH="0" baseline="0" noProof="0" dirty="0" err="1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Отечетво</a:t>
            </a:r>
            <a: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»</a:t>
            </a:r>
            <a:b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вокал – участие </a:t>
            </a:r>
            <a:r>
              <a:rPr kumimoji="0" lang="ru-RU" sz="2800" b="1" i="0" u="none" strike="noStrike" kern="1200" cap="none" spc="0" normalizeH="0" baseline="0" noProof="0" dirty="0" err="1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А.Бекарева</a:t>
            </a:r>
            <a:b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художественное чтение- участие </a:t>
            </a:r>
            <a:r>
              <a:rPr kumimoji="0" lang="ru-RU" sz="2800" b="1" i="0" u="none" strike="noStrike" kern="1200" cap="none" spc="0" normalizeH="0" baseline="0" noProof="0" dirty="0" err="1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И.Спиряев</a:t>
            </a:r>
            <a: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, 3 место </a:t>
            </a:r>
            <a:r>
              <a:rPr kumimoji="0" lang="ru-RU" sz="2800" b="1" i="0" u="none" strike="noStrike" kern="1200" cap="none" spc="0" normalizeH="0" baseline="0" noProof="0" dirty="0" err="1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А.Науменко</a:t>
            </a:r>
            <a:r>
              <a:rPr kumimoji="0" lang="ru-RU" sz="28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3" name="Picture 2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327400" y="2068513"/>
            <a:ext cx="3778250" cy="453231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effectLst/>
          <a:scene3d>
            <a:camera prst="orthographicFront"/>
            <a:lightRig rig="balanced" dir="t"/>
          </a:scene3d>
          <a:sp3d prstMaterial="plastic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Итоги дистанционного конкурса «Литературная Россия»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7" name="Picture 2" descr="C:\Users\Asus\Desktop\итоги конкурсов\27 Спиряев Иван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201863" y="1908175"/>
            <a:ext cx="3076575" cy="4351338"/>
          </a:xfrm>
        </p:spPr>
      </p:pic>
      <p:pic>
        <p:nvPicPr>
          <p:cNvPr id="11268" name="Picture 3" descr="C:\Users\Asus\Desktop\итоги конкурсов\37 Науменко Анастас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275" y="2157413"/>
            <a:ext cx="3159125" cy="4232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1858</Words>
  <Application>WPS Presentation</Application>
  <PresentationFormat>Экран (4:3)</PresentationFormat>
  <Paragraphs>53</Paragraphs>
  <Slides>26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SimSun</vt:lpstr>
      <vt:lpstr>Wingdings</vt:lpstr>
      <vt:lpstr>Calibri</vt:lpstr>
      <vt:lpstr>Calibri Light</vt:lpstr>
      <vt:lpstr>Georgia</vt:lpstr>
      <vt:lpstr>Times New Roman</vt:lpstr>
      <vt:lpstr>Wingdings 2</vt:lpstr>
      <vt:lpstr>Microsoft YaHei</vt:lpstr>
      <vt:lpstr>Arial Unicode MS</vt:lpstr>
      <vt:lpstr>Arial</vt:lpstr>
      <vt:lpstr>Тема Office</vt:lpstr>
      <vt:lpstr>Acrobat.Document.DC</vt:lpstr>
      <vt:lpstr>Нравственно-патриотическое воспитание дошкольников</vt:lpstr>
      <vt:lpstr>                            Цель</vt:lpstr>
      <vt:lpstr>Задачи</vt:lpstr>
      <vt:lpstr>Формы работы с детьми</vt:lpstr>
      <vt:lpstr>        Работа с родителями</vt:lpstr>
      <vt:lpstr>PowerPoint 演示文稿</vt:lpstr>
      <vt:lpstr>PowerPoint 演示文稿</vt:lpstr>
      <vt:lpstr>Итоги муниципального конкурса «Мое Отечетво» вокал – участие А.Бекарева художественное чтение- участие И.Спиряев, 3 место А.Науменко </vt:lpstr>
      <vt:lpstr>Итоги дистанционного конкурса «Литературная Россия»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Итоги краевой благотворительной акции «Три П: Понимаем, Принимаем, Помогаем»... </vt:lpstr>
      <vt:lpstr>PowerPoint 演示文稿</vt:lpstr>
      <vt:lpstr>PowerPoint 演示文稿</vt:lpstr>
      <vt:lpstr>Знакомство с творчеством мастера С.И.Ветчаниновой</vt:lpstr>
      <vt:lpstr>PowerPoint 演示文稿</vt:lpstr>
      <vt:lpstr>PowerPoint 演示文稿</vt:lpstr>
      <vt:lpstr>Реализация проекта «музей древнерусской игрушки»</vt:lpstr>
      <vt:lpstr>PowerPoint 演示文稿</vt:lpstr>
      <vt:lpstr>PowerPoint 演示文稿</vt:lpstr>
      <vt:lpstr>Мини-музей древнерусской игрушки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Сад№6</cp:lastModifiedBy>
  <cp:revision>28</cp:revision>
  <dcterms:created xsi:type="dcterms:W3CDTF">2015-03-16T21:49:00Z</dcterms:created>
  <dcterms:modified xsi:type="dcterms:W3CDTF">2024-01-14T17:32:00Z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B218E45CED0545B8892DF71102415721_12</vt:lpwstr>
  </property>
  <property fmtid="{D5CDD505-2E9C-101B-9397-08002B2CF9AE}" pid="3" name="KSOProductBuildVer">
    <vt:lpwstr>1049-12.2.0.13359</vt:lpwstr>
  </property>
</Properties>
</file>