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86" r:id="rId3"/>
    <p:sldId id="287" r:id="rId4"/>
    <p:sldId id="289" r:id="rId5"/>
    <p:sldId id="269" r:id="rId6"/>
    <p:sldId id="281" r:id="rId7"/>
    <p:sldId id="274" r:id="rId8"/>
    <p:sldId id="288" r:id="rId9"/>
    <p:sldId id="290" r:id="rId10"/>
    <p:sldId id="261" r:id="rId11"/>
    <p:sldId id="263" r:id="rId12"/>
    <p:sldId id="278" r:id="rId13"/>
    <p:sldId id="282" r:id="rId14"/>
    <p:sldId id="284" r:id="rId15"/>
    <p:sldId id="285" r:id="rId16"/>
    <p:sldId id="291" r:id="rId17"/>
    <p:sldId id="277" r:id="rId18"/>
    <p:sldId id="292" r:id="rId19"/>
    <p:sldId id="294" r:id="rId20"/>
    <p:sldId id="29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рина" initials="М" lastIdx="1" clrIdx="0">
    <p:extLst>
      <p:ext uri="{19B8F6BF-5375-455C-9EA6-DF929625EA0E}">
        <p15:presenceInfo xmlns:p15="http://schemas.microsoft.com/office/powerpoint/2012/main" userId="Мар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84709" autoAdjust="0"/>
  </p:normalViewPr>
  <p:slideViewPr>
    <p:cSldViewPr>
      <p:cViewPr varScale="1">
        <p:scale>
          <a:sx n="65" d="100"/>
          <a:sy n="65" d="100"/>
        </p:scale>
        <p:origin x="1110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28T09:49:40.611" idx="1">
    <p:pos x="3028" y="3861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F8D18-7024-43F9-8FB6-4EF5DF7357DE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F16AE-394D-42AA-8986-3405ADB1F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EF16AE-394D-42AA-8986-3405ADB1FDD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96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F16AE-394D-42AA-8986-3405ADB1FDD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F16AE-394D-42AA-8986-3405ADB1FDD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EF16AE-394D-42AA-8986-3405ADB1FDD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2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7D3534B-C34D-49AC-A95C-F551A7281D4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0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80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270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9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142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462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684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0AB6A-9669-4DD7-BB87-EADC661B85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76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7BF45-6C8C-4214-B4B1-643D442011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02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19DCE-2793-45D4-A701-370E2B3E6E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99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12996-5DF8-484B-B621-A5D17C1B788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42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1340C-E1B7-41C8-B1B6-5C6ACD454F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72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42AE9-6347-4F40-A8FF-6ADDA7E596B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89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A751-2405-4E6F-8FBE-C75F84B28E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70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ECFC3-CF9C-467B-A238-22CBAF822B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85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285A1-04BB-494F-8371-5DA2ADCE6A8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8475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2D9E1-3027-49EA-8C37-932327AB1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8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008FD5-D1D2-4E60-93FE-2918FEE46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8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1584" y="1556792"/>
            <a:ext cx="7630616" cy="1728192"/>
          </a:xfrm>
        </p:spPr>
        <p:txBody>
          <a:bodyPr/>
          <a:lstStyle/>
          <a:p>
            <a:br>
              <a:rPr lang="ru-RU">
                <a:solidFill>
                  <a:srgbClr val="C00000"/>
                </a:solidFill>
              </a:rPr>
            </a:br>
            <a:r>
              <a:rPr lang="ru-RU">
                <a:solidFill>
                  <a:srgbClr val="C00000"/>
                </a:solidFill>
              </a:rPr>
              <a:t>«</a:t>
            </a:r>
            <a:r>
              <a:rPr lang="ru-RU" sz="3200" dirty="0">
                <a:solidFill>
                  <a:srgbClr val="C00000"/>
                </a:solidFill>
              </a:rPr>
              <a:t>Инновационные  формы работы  по  гражданско-патриотическому </a:t>
            </a:r>
            <a:r>
              <a:rPr lang="ru-RU" sz="3200">
                <a:solidFill>
                  <a:srgbClr val="C00000"/>
                </a:solidFill>
              </a:rPr>
              <a:t>воспитанию дошкольников </a:t>
            </a:r>
            <a:br>
              <a:rPr lang="ru-RU" sz="32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(выступление на педсовете)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71664" y="3572003"/>
            <a:ext cx="5616624" cy="1296143"/>
          </a:xfrm>
        </p:spPr>
        <p:txBody>
          <a:bodyPr>
            <a:normAutofit fontScale="62500" lnSpcReduction="20000"/>
          </a:bodyPr>
          <a:lstStyle/>
          <a:p>
            <a:r>
              <a:rPr lang="ru-RU" sz="2000" b="1" dirty="0">
                <a:solidFill>
                  <a:schemeClr val="accent1"/>
                </a:solidFill>
              </a:rPr>
              <a:t>Выполнил</a:t>
            </a:r>
            <a:r>
              <a:rPr lang="en-US" sz="2000" b="1" dirty="0">
                <a:solidFill>
                  <a:schemeClr val="accent1"/>
                </a:solidFill>
              </a:rPr>
              <a:t>a</a:t>
            </a:r>
            <a:r>
              <a:rPr lang="ru-RU" sz="2000" b="1" dirty="0">
                <a:solidFill>
                  <a:schemeClr val="accent1"/>
                </a:solidFill>
              </a:rPr>
              <a:t> :</a:t>
            </a:r>
            <a:endParaRPr lang="en-US" sz="2000" b="1" dirty="0">
              <a:solidFill>
                <a:schemeClr val="accent1"/>
              </a:solidFill>
            </a:endParaRPr>
          </a:p>
          <a:p>
            <a:r>
              <a:rPr lang="ru-RU" sz="2000" b="1" dirty="0" err="1">
                <a:solidFill>
                  <a:schemeClr val="accent1"/>
                </a:solidFill>
              </a:rPr>
              <a:t>Дубас</a:t>
            </a:r>
            <a:r>
              <a:rPr lang="ru-RU" sz="2000" b="1" dirty="0">
                <a:solidFill>
                  <a:schemeClr val="accent1"/>
                </a:solidFill>
              </a:rPr>
              <a:t> Марина Владимировна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МБДОУ «70 Золотая рыбка»                                                                                                      г. Мытищи</a:t>
            </a:r>
          </a:p>
          <a:p>
            <a:r>
              <a:rPr lang="ru-RU" sz="2000" b="1" i="1" dirty="0">
                <a:solidFill>
                  <a:schemeClr val="accent1"/>
                </a:solidFill>
              </a:rPr>
              <a:t>2023</a:t>
            </a:r>
            <a:endParaRPr lang="ru-RU" sz="20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15480" y="548681"/>
            <a:ext cx="8784976" cy="648071"/>
          </a:xfrm>
        </p:spPr>
        <p:txBody>
          <a:bodyPr>
            <a:normAutofit fontScale="90000"/>
          </a:bodyPr>
          <a:lstStyle/>
          <a:p>
            <a:pPr marL="36000" indent="457200">
              <a:spcBef>
                <a:spcPts val="600"/>
              </a:spcBef>
            </a:pPr>
            <a:b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70C0"/>
                </a:solidFill>
                <a:latin typeface="+mn-lt"/>
              </a:rPr>
            </a:br>
            <a:r>
              <a:rPr lang="ru-RU" sz="22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70C0"/>
                </a:solidFill>
                <a:latin typeface="+mn-lt"/>
              </a:rPr>
              <a:t>Ребёнок активно развивается в сфере гражданско-патриотической  деятельности</a:t>
            </a:r>
            <a:b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endParaRPr lang="ru-RU" sz="2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3766" y="1340768"/>
            <a:ext cx="4260294" cy="3960440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1A6167-B358-42C6-B974-12291AECC7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87754" y="2710556"/>
            <a:ext cx="4248473" cy="36691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63F152-6C0A-4279-9FA8-9E8319630C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489" y="1222107"/>
            <a:ext cx="3534003" cy="47325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39416" y="404664"/>
            <a:ext cx="11089232" cy="504056"/>
          </a:xfrm>
        </p:spPr>
        <p:txBody>
          <a:bodyPr>
            <a:normAutofit fontScale="90000"/>
          </a:bodyPr>
          <a:lstStyle/>
          <a:p>
            <a:br>
              <a:rPr lang="ru-RU" sz="2000" dirty="0">
                <a:solidFill>
                  <a:srgbClr val="0070C0"/>
                </a:solidFill>
              </a:rPr>
            </a:br>
            <a:br>
              <a:rPr lang="ru-RU" sz="2000" dirty="0">
                <a:solidFill>
                  <a:srgbClr val="0070C0"/>
                </a:solidFill>
              </a:rPr>
            </a:b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200" b="1" dirty="0">
                <a:solidFill>
                  <a:schemeClr val="accent1"/>
                </a:solidFill>
                <a:latin typeface="+mn-lt"/>
              </a:rPr>
              <a:t>Патриотическое чувство не возникает само по себе. Это результат длительного целенаправленного воспитательного воздействия на </a:t>
            </a:r>
            <a:r>
              <a:rPr lang="ru-RU" sz="2200" b="1" dirty="0" err="1">
                <a:solidFill>
                  <a:schemeClr val="accent1"/>
                </a:solidFill>
                <a:latin typeface="+mn-lt"/>
              </a:rPr>
              <a:t>человека,начиная</a:t>
            </a:r>
            <a:r>
              <a:rPr lang="ru-RU" sz="2200" b="1" dirty="0">
                <a:solidFill>
                  <a:schemeClr val="accent1"/>
                </a:solidFill>
                <a:latin typeface="+mn-lt"/>
              </a:rPr>
              <a:t> с самого раннего возраста</a:t>
            </a:r>
            <a:r>
              <a:rPr lang="ru-RU" sz="2200" b="1" dirty="0">
                <a:solidFill>
                  <a:srgbClr val="0070C0"/>
                </a:solidFill>
                <a:latin typeface="+mn-lt"/>
              </a:rPr>
              <a:t>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2402" y="1484784"/>
            <a:ext cx="5160941" cy="4616741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882A59-2784-42F8-8720-B1F7FF1565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1487179"/>
            <a:ext cx="4931550" cy="458108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23392" y="620687"/>
            <a:ext cx="10801200" cy="115212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chemeClr val="accent1"/>
                </a:solidFill>
              </a:rPr>
              <a:t>От того, как мы воспитаем молодёжь, зависит, сможет ли Россия сберечь и приумножить саму себя. Сможет ли она быть современной, перспективной, эффективно развивающейся, но в то же время сможет ли не растерять себя как нацию, не утратить свою самобытность в очень непростой современной обстановке.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4718" y="1779307"/>
            <a:ext cx="5013249" cy="4458004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C29C0F-739A-41B2-A03C-0F6466184B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8048" y="1772816"/>
            <a:ext cx="4881196" cy="460022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2130388" y="329410"/>
            <a:ext cx="8363272" cy="2016223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2200" b="1" dirty="0">
                <a:solidFill>
                  <a:schemeClr val="accent1"/>
                </a:solidFill>
                <a:latin typeface="+mn-lt"/>
              </a:rPr>
              <a:t>Нам необходимо в полной мере использовать лучший опыт воспитания и просвещения, который был и в Российской империи, и в Советском Союзе. </a:t>
            </a:r>
            <a:br>
              <a:rPr lang="ru-RU" sz="2200" b="1" dirty="0">
                <a:solidFill>
                  <a:schemeClr val="accent1"/>
                </a:solidFill>
                <a:latin typeface="+mn-lt"/>
              </a:rPr>
            </a:br>
            <a:endParaRPr lang="ru-RU" sz="22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3" name="Объект 2">
            <a:extLst>
              <a:ext uri="{FF2B5EF4-FFF2-40B4-BE49-F238E27FC236}">
                <a16:creationId xmlns:a16="http://schemas.microsoft.com/office/drawing/2014/main" id="{2A666297-A4BA-47FE-A819-351DE9CEA15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6" y="2421296"/>
            <a:ext cx="4238991" cy="3960032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9E7DBC3-FD9C-4093-A744-38FB8BAF8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3212976"/>
            <a:ext cx="3569920" cy="20448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4B33491-4B35-4F73-AB2B-B938FC7876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991637" y="2029306"/>
            <a:ext cx="4041373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3" y="825758"/>
            <a:ext cx="11377266" cy="669369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+mn-lt"/>
              </a:rPr>
              <a:t>Естественно, мы ничего не должны идеализировать и ничего не должны повторять в том виде, в котором это было в прежние времена, прежние десятилетия или столетия.   И уж тем более     механически брать какие‑либо шаблоны</a:t>
            </a:r>
            <a:r>
              <a:rPr lang="ru-RU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sz="2000" b="1" dirty="0">
                <a:solidFill>
                  <a:schemeClr val="accent1"/>
                </a:solidFill>
                <a:latin typeface="+mn-lt"/>
              </a:rPr>
              <a:t>и какие‑то клише из прошлого.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86A7B36-5E61-4186-AB0A-A5BDEDF8C0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3" y="1628800"/>
            <a:ext cx="4032448" cy="427832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656B7F-E7F8-4D4A-93DB-5FA9D4AA153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801" y="2052291"/>
            <a:ext cx="3675847" cy="3990295"/>
          </a:xfrm>
          <a:prstGeom prst="rect">
            <a:avLst/>
          </a:prstGeo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E3CD9D8D-FE6C-43E6-B327-96F91C958D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618" y="2420888"/>
            <a:ext cx="3525022" cy="386843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448" y="188641"/>
            <a:ext cx="10369152" cy="1512168"/>
          </a:xfrm>
        </p:spPr>
        <p:txBody>
          <a:bodyPr>
            <a:normAutofit fontScale="90000"/>
          </a:bodyPr>
          <a:lstStyle/>
          <a:p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r>
              <a:rPr lang="ru-RU" sz="2000" b="1" dirty="0">
                <a:solidFill>
                  <a:schemeClr val="accent1"/>
                </a:solidFill>
                <a:latin typeface="+mn-lt"/>
              </a:rPr>
              <a:t>С каждым годом потребность в укреплении патриотизма растет. В мае 2020 года Президент России Владимир Владимирович Путин внес поправки к закону «Об образовании» с предложением о расширении понятия воспитания таким образом, чтобы оно послужило формированию чувства гражданственности, уважения к старшим, к подвигам героев Отечества, бережного отношения к историко-культурному наследию и традициям многонациональной страны </a:t>
            </a: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8D476A4-8A1D-45DE-8BAE-B471BC6F3D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713" y="2276872"/>
            <a:ext cx="4479167" cy="4019590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0EB83182-A0B8-4D2B-A1CD-AC43242215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029" y="2420888"/>
            <a:ext cx="5064563" cy="379842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82839-42CA-448E-A675-ED1F34085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8664" y="1268760"/>
            <a:ext cx="9299376" cy="720080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accent1"/>
                </a:solidFill>
              </a:rPr>
              <a:t>Образование включает в себя знания и навыки, дополнительное образование несет в себе идею духовных, моральных ценностей, которые формируют личность гражданина и объединяют общество. Одним из таких объединяющих факторов, безусловно является патриотизм</a:t>
            </a:r>
            <a:r>
              <a:rPr lang="ru-RU" sz="2000" dirty="0">
                <a:solidFill>
                  <a:schemeClr val="accent1"/>
                </a:solidFill>
              </a:rPr>
              <a:t>.</a:t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E291D35F-5954-4746-9B5F-950142EF31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3" y="2331506"/>
            <a:ext cx="4536504" cy="4337651"/>
          </a:xfrm>
        </p:spPr>
      </p:pic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FDA9EA03-B420-4B0F-A1A3-A8486ED870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753" y="2342341"/>
            <a:ext cx="4783765" cy="4341134"/>
          </a:xfrm>
        </p:spPr>
      </p:pic>
    </p:spTree>
    <p:extLst>
      <p:ext uri="{BB962C8B-B14F-4D97-AF65-F5344CB8AC3E}">
        <p14:creationId xmlns:p14="http://schemas.microsoft.com/office/powerpoint/2010/main" val="1557894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911424" y="692697"/>
            <a:ext cx="10585176" cy="1152127"/>
          </a:xfrm>
        </p:spPr>
        <p:txBody>
          <a:bodyPr>
            <a:normAutofit fontScale="85000" lnSpcReduction="10000"/>
          </a:bodyPr>
          <a:lstStyle/>
          <a:p>
            <a:pPr marL="36000" indent="457200">
              <a:spcBef>
                <a:spcPts val="600"/>
              </a:spcBef>
              <a:buNone/>
            </a:pPr>
            <a:r>
              <a:rPr lang="ru-RU" sz="2800" dirty="0"/>
              <a:t> </a:t>
            </a:r>
            <a:r>
              <a:rPr lang="ru-RU" sz="2000" dirty="0">
                <a:solidFill>
                  <a:schemeClr val="accent1"/>
                </a:solidFill>
              </a:rPr>
              <a:t>Патриотическое воспитание – это процесс освоения, наследия традиционной отечественной культуры, формирование отношения к стране и государству, где живёт человек, к его культурному наследию.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8B7FC2-186D-49E4-A48D-76C3525722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08" y="1556792"/>
            <a:ext cx="4645600" cy="47302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EEC8D5-6A0B-444A-B2DB-8AC6E62657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6" y="1405834"/>
            <a:ext cx="4320480" cy="480226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7A914B-D664-49AF-90CD-DA2D1788F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836712"/>
            <a:ext cx="9553126" cy="1449287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accent1"/>
                </a:solidFill>
              </a:rPr>
              <a:t>Все знают, какие сильные патриотические чувства вызывают у нас победы наших спортсменов на Олимпиадах, на Паралимпийских играх, на других крупнейших соревнованиях. В этом смысле спорт, безусловно, является одним из важнейших факторов, способствующих воспитанию патриотизма</a:t>
            </a:r>
            <a:r>
              <a:rPr lang="ru-RU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9792F8C-194B-4497-B155-B23C9BF114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36" y="2420887"/>
            <a:ext cx="4247928" cy="4150066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DA4FE0-6C58-4F2D-A4C1-BCB96B5036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64954"/>
            <a:ext cx="5367615" cy="402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700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B60C5-4EDC-4740-B301-4A9790035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432" y="692696"/>
            <a:ext cx="10585176" cy="144048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  Давайте будем продолжать и будем расширять эту работу, потому что одно дело прочитать в книжке или даже кино посмотреть патриотического характера, а другое дело -передать что-то на личном примере.</a:t>
            </a:r>
            <a:endParaRPr lang="ru-RU" sz="20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35B896-48A8-4322-BF6F-00B0DCB60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A5F4A2-92F5-41FE-905D-02792E58E1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408" y="2420888"/>
            <a:ext cx="3240360" cy="38787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7075AFD-0B02-4BB1-858F-41F5BAAD10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808" y="2430588"/>
            <a:ext cx="3024336" cy="387873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93A9E32-61C3-4C62-ABB8-EC3C25888BA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1607" y="2430588"/>
            <a:ext cx="3115898" cy="386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6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2063552" y="1124744"/>
            <a:ext cx="8158361" cy="4752529"/>
          </a:xfrm>
        </p:spPr>
        <p:txBody>
          <a:bodyPr/>
          <a:lstStyle/>
          <a:p>
            <a:pPr algn="ctr">
              <a:buFontTx/>
              <a:buNone/>
            </a:pPr>
            <a:endParaRPr lang="ru-RU" b="1" u="sng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C00000">
                  <a:alpha val="94000"/>
                </a:srgbClr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>
                    <a:alpha val="94000"/>
                  </a:srgbClr>
                </a:solidFill>
              </a:rPr>
              <a:t> </a:t>
            </a:r>
            <a:r>
              <a:rPr lang="ru-RU" sz="32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>
                    <a:alpha val="94000"/>
                  </a:srgbClr>
                </a:solidFill>
                <a:latin typeface="+mj-lt"/>
              </a:rPr>
              <a:t>Цель проекта </a:t>
            </a:r>
            <a:r>
              <a:rPr lang="ru-RU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>
                    <a:alpha val="94000"/>
                  </a:srgbClr>
                </a:solidFill>
              </a:rPr>
              <a:t>.</a:t>
            </a:r>
          </a:p>
          <a:p>
            <a:pPr algn="ctr"/>
            <a:endParaRPr lang="ru-RU" sz="18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chemeClr val="tx1">
                  <a:alpha val="94000"/>
                </a:schemeClr>
              </a:solidFill>
            </a:endParaRPr>
          </a:p>
          <a:p>
            <a:pPr algn="ctr"/>
            <a:endParaRPr lang="ru-RU" sz="18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chemeClr val="tx1">
                  <a:alpha val="94000"/>
                </a:schemeClr>
              </a:solidFill>
            </a:endParaRPr>
          </a:p>
          <a:p>
            <a:pPr algn="ctr"/>
            <a:r>
              <a:rPr lang="ru-RU" sz="24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2">
                    <a:alpha val="94000"/>
                  </a:schemeClr>
                </a:solidFill>
              </a:rPr>
              <a:t>Создание условий для воспитания у детей активной гражданской позиции, гражданской ответственности, основанной на традиционных культурных, духовных и нравственных ценностях российского общества</a:t>
            </a:r>
            <a:r>
              <a:rPr lang="ru-RU" sz="18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tx1">
                    <a:alpha val="94000"/>
                  </a:schemeClr>
                </a:solidFill>
              </a:rPr>
              <a:t>. </a:t>
            </a:r>
            <a:endParaRPr lang="ru-RU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chemeClr val="tx1">
                  <a:alpha val="94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190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53461B-F945-4616-B5DE-F8EB75138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Литература</a:t>
            </a:r>
            <a:r>
              <a:rPr lang="ru-RU" sz="32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09D311-97F0-48F0-92B2-09072F728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2285998"/>
            <a:ext cx="9985173" cy="358986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2900" dirty="0">
              <a:solidFill>
                <a:schemeClr val="accent1"/>
              </a:solidFill>
            </a:endParaRPr>
          </a:p>
          <a:p>
            <a:r>
              <a:rPr lang="ru-RU" sz="2900" dirty="0" err="1">
                <a:solidFill>
                  <a:schemeClr val="accent1"/>
                </a:solidFill>
              </a:rPr>
              <a:t>Байбородова</a:t>
            </a:r>
            <a:r>
              <a:rPr lang="ru-RU" sz="2900" dirty="0">
                <a:solidFill>
                  <a:schemeClr val="accent1"/>
                </a:solidFill>
              </a:rPr>
              <a:t>, Л.В. Проектная деятельность школьников в разновозрастных группах / Л.В. </a:t>
            </a:r>
            <a:r>
              <a:rPr lang="ru-RU" sz="2900" dirty="0" err="1">
                <a:solidFill>
                  <a:schemeClr val="accent1"/>
                </a:solidFill>
              </a:rPr>
              <a:t>Байбородова</a:t>
            </a:r>
            <a:r>
              <a:rPr lang="ru-RU" sz="2900" dirty="0">
                <a:solidFill>
                  <a:schemeClr val="accent1"/>
                </a:solidFill>
              </a:rPr>
              <a:t>, Л.Н. Серебренников. — М.: Просвещение, 2013. — 175 c.</a:t>
            </a:r>
          </a:p>
          <a:p>
            <a:r>
              <a:rPr lang="ru-RU" sz="2900" dirty="0">
                <a:solidFill>
                  <a:schemeClr val="accent1"/>
                </a:solidFill>
              </a:rPr>
              <a:t>Беспятова Н.К. Социальное партнерство в системе дополнительного образования детей: Межрегиональный обучающий семинар. — М.: УЦ Перспектива, 2015. — 68 с.</a:t>
            </a:r>
          </a:p>
          <a:p>
            <a:r>
              <a:rPr lang="ru-RU" sz="2900" dirty="0">
                <a:solidFill>
                  <a:schemeClr val="accent1"/>
                </a:solidFill>
              </a:rPr>
              <a:t>Бижан К.С., Симонова Г.И., Ходырева Е.А. Состояние и перспективы патриотического воспитания молодежи в современной России // Концепт. — 2014. — № 12 (декабрь).</a:t>
            </a:r>
          </a:p>
          <a:p>
            <a:r>
              <a:rPr lang="ru-RU" sz="2900" dirty="0">
                <a:solidFill>
                  <a:schemeClr val="accent1"/>
                </a:solidFill>
              </a:rPr>
              <a:t>Выступление В.В. Путина на встрече с представителями общественности по вопросам патриотического воспитания. — URL: http://www.kremlin.ru/events/president/news/16470 (дата обращения: 19.04.2021).</a:t>
            </a:r>
          </a:p>
          <a:p>
            <a:r>
              <a:rPr lang="ru-RU" sz="2900" dirty="0">
                <a:solidFill>
                  <a:schemeClr val="accent1"/>
                </a:solidFill>
              </a:rPr>
              <a:t>Госдума приняла закон о воспитании патриотизма. — Текст: электронный // Коммерсантъ: [сайт]. — URL: https://www.kommersant.ru/doc/4426128 (дата обращения: 17.11.2020).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496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055440" y="1124744"/>
            <a:ext cx="10369152" cy="4752529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endParaRPr lang="ru-RU" b="1" u="sng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C00000">
                  <a:alpha val="94000"/>
                </a:srgbClr>
              </a:solidFill>
            </a:endParaRPr>
          </a:p>
          <a:p>
            <a:pPr marL="0" indent="0" algn="ctr">
              <a:buNone/>
            </a:pPr>
            <a:r>
              <a:rPr lang="ru-RU" sz="35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>
                    <a:alpha val="94000"/>
                  </a:srgbClr>
                </a:solidFill>
                <a:latin typeface="+mj-lt"/>
              </a:rPr>
              <a:t>Задачи. </a:t>
            </a:r>
          </a:p>
          <a:p>
            <a:pPr algn="ctr"/>
            <a:endParaRPr lang="ru-RU" sz="18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chemeClr val="tx1">
                  <a:alpha val="94000"/>
                </a:schemeClr>
              </a:solidFill>
            </a:endParaRPr>
          </a:p>
          <a:p>
            <a:pPr algn="ctr"/>
            <a: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2">
                    <a:alpha val="94000"/>
                  </a:schemeClr>
                </a:solidFill>
              </a:rPr>
              <a:t>Формирование у детей целостного мировоззрения, российской идентичности, уважения к своей семье, обществу, государству, принятым в семье и обществе </a:t>
            </a:r>
            <a: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002060"/>
                </a:solidFill>
              </a:rPr>
              <a:t>духовно-нравственным</a:t>
            </a:r>
            <a: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2">
                    <a:alpha val="94000"/>
                  </a:schemeClr>
                </a:solidFill>
              </a:rPr>
              <a:t> и социокультурным ценностям, к национальному культурному и историческому наследию и стремления к сохранению и развитию;</a:t>
            </a:r>
          </a:p>
          <a:p>
            <a:pPr algn="ctr"/>
            <a:endParaRPr lang="ru-RU" sz="20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chemeClr val="accent2">
                  <a:alpha val="94000"/>
                </a:schemeClr>
              </a:solidFill>
            </a:endParaRPr>
          </a:p>
          <a:p>
            <a:pPr algn="ctr"/>
            <a: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2">
                    <a:alpha val="94000"/>
                  </a:schemeClr>
                </a:solidFill>
              </a:rPr>
              <a:t>Способствовать формированию активной позиции у педагогов и родителей в желании развивать у детей потребность участвовать в делах на благо окружающих людей и живой природы, помочь им осознать себя неотъемлемой частью своей малой родины, гражданином России.</a:t>
            </a:r>
          </a:p>
          <a:p>
            <a:pPr marL="0" indent="0" algn="ctr">
              <a:buNone/>
            </a:pPr>
            <a:r>
              <a:rPr lang="ru-RU" sz="2000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accent2">
                    <a:alpha val="94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3963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C8210A-A2FC-4934-9F30-4887FB230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20" y="620688"/>
            <a:ext cx="8435280" cy="165618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Что включает в себя нравственно патриотическое воспитание</a:t>
            </a:r>
            <a:r>
              <a:rPr lang="ru-RU" sz="32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9A20F-23F6-46AF-A606-F15330870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>
                <a:solidFill>
                  <a:schemeClr val="accent1"/>
                </a:solidFill>
              </a:rPr>
              <a:t>Нравственно-патриотическое воспитание – это система мероприятий, направленных на формирование у граждан чувства долга по отношению к родной стране, национального самосознания, готовность защищать свою Родину.</a:t>
            </a:r>
          </a:p>
        </p:txBody>
      </p:sp>
    </p:spTree>
    <p:extLst>
      <p:ext uri="{BB962C8B-B14F-4D97-AF65-F5344CB8AC3E}">
        <p14:creationId xmlns:p14="http://schemas.microsoft.com/office/powerpoint/2010/main" val="3929116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487488" y="1556792"/>
            <a:ext cx="8723312" cy="432048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500" b="1" dirty="0">
                <a:solidFill>
                  <a:srgbClr val="FF0000"/>
                </a:solidFill>
                <a:latin typeface="+mj-lt"/>
              </a:rPr>
              <a:t>Основные задачи гражданско- патриотического воспитания дошкольников</a:t>
            </a:r>
            <a:r>
              <a:rPr lang="ru-RU" sz="2000" b="1" dirty="0">
                <a:solidFill>
                  <a:srgbClr val="0070C0"/>
                </a:solidFill>
              </a:rPr>
              <a:t>: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- </a:t>
            </a:r>
            <a:r>
              <a:rPr lang="ru-RU" sz="2000" b="1" dirty="0">
                <a:solidFill>
                  <a:schemeClr val="accent1"/>
                </a:solidFill>
              </a:rPr>
              <a:t>формирование любви к родному краю (причастности к родному дому, семье, детскому саду, города);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- формирование духовно-нравственных отношений;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- формирование любви к культурному наследию своего народа;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- воспитание любви уважения к своим национальным особенностям;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- чувство собственного достоинства как представителя своего народа;</a:t>
            </a:r>
          </a:p>
          <a:p>
            <a:r>
              <a:rPr lang="ru-RU" sz="2000" b="1" dirty="0">
                <a:solidFill>
                  <a:schemeClr val="accent1"/>
                </a:solidFill>
              </a:rPr>
              <a:t>- толерантное отношение к представителям других национальностей, к ровесникам, родителям, соседям, другим людям.</a:t>
            </a:r>
          </a:p>
          <a:p>
            <a:pPr marL="514350" lvl="1" indent="0">
              <a:buNone/>
            </a:pPr>
            <a:r>
              <a:rPr lang="ru-RU" sz="2000" b="1" baseline="-2000" dirty="0">
                <a:solidFill>
                  <a:srgbClr val="0070C0"/>
                </a:solidFill>
              </a:rPr>
              <a:t>.</a:t>
            </a:r>
          </a:p>
          <a:p>
            <a:pPr marL="514350" lvl="1" indent="0">
              <a:buNone/>
            </a:pPr>
            <a:endParaRPr lang="ru-RU" sz="2000" b="1" baseline="-2000" dirty="0">
              <a:solidFill>
                <a:srgbClr val="0070C0"/>
              </a:solidFill>
            </a:endParaRPr>
          </a:p>
          <a:p>
            <a:pPr marL="514350" lvl="1" indent="0">
              <a:buNone/>
            </a:pPr>
            <a:r>
              <a:rPr lang="ru-RU" sz="2000" b="1" baseline="-2000" dirty="0">
                <a:solidFill>
                  <a:srgbClr val="0070C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631504" y="1556792"/>
            <a:ext cx="8590409" cy="432048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rgbClr val="FF0000"/>
                </a:solidFill>
                <a:latin typeface="+mj-lt"/>
              </a:rPr>
              <a:t>Актуальность</a:t>
            </a:r>
          </a:p>
          <a:p>
            <a:pPr marL="0" indent="0" algn="ctr">
              <a:buNone/>
            </a:pPr>
            <a:endParaRPr lang="ru-RU" sz="20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000" b="1" dirty="0">
                <a:solidFill>
                  <a:schemeClr val="accent1"/>
                </a:solidFill>
              </a:rPr>
              <a:t>В.В. Путин на встрече с представителями общественности отметил: «Нам нужны действительно живые формы работы по воспитанию патриотизма и гражданственности, а значит, опирающиеся на общественную инициативу, на служение традиционных религий, на деятельность молодежных и военно-патриотических организаций, исторических и краеведческих клубов, других подобных структур. Словом, необходимо эффективно выстроенное общественно-государственное партнерство</a:t>
            </a:r>
            <a:r>
              <a:rPr lang="ru-RU" b="1" dirty="0">
                <a:solidFill>
                  <a:schemeClr val="accent1"/>
                </a:solidFill>
              </a:rPr>
              <a:t>» </a:t>
            </a:r>
          </a:p>
          <a:p>
            <a:pPr marL="0" indent="0" algn="ctr">
              <a:buNone/>
            </a:pPr>
            <a:endParaRPr lang="ru-RU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FF0000"/>
              </a:solidFill>
              <a:latin typeface="+mj-lt"/>
            </a:endParaRPr>
          </a:p>
          <a:p>
            <a:pPr algn="ctr">
              <a:buFontTx/>
              <a:buNone/>
            </a:pPr>
            <a:r>
              <a:rPr lang="ru-RU" b="1" dirty="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</a:schemeClr>
                      </a:gs>
                    </a:gsLst>
                    <a:lin ang="5400000" scaled="1"/>
                  </a:gradFill>
                </a:ln>
                <a:solidFill>
                  <a:schemeClr val="tx1">
                    <a:alpha val="94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066130"/>
          </a:xfrm>
        </p:spPr>
        <p:txBody>
          <a:bodyPr>
            <a:normAutofit fontScale="90000"/>
          </a:bodyPr>
          <a:lstStyle/>
          <a:p>
            <a:br>
              <a:rPr lang="ru-RU" dirty="0">
                <a:solidFill>
                  <a:srgbClr val="C00000"/>
                </a:solidFill>
              </a:rPr>
            </a:br>
            <a:br>
              <a:rPr lang="ru-RU" dirty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Специфика  </a:t>
            </a:r>
            <a:r>
              <a:rPr lang="ru-RU" sz="3200" b="1" dirty="0" err="1">
                <a:solidFill>
                  <a:srgbClr val="FF0000"/>
                </a:solidFill>
              </a:rPr>
              <a:t>гражданско</a:t>
            </a:r>
            <a:r>
              <a:rPr lang="ru-RU" sz="3200" b="1" dirty="0">
                <a:solidFill>
                  <a:srgbClr val="FF0000"/>
                </a:solidFill>
              </a:rPr>
              <a:t> - патриотического воспитания в детском саду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981200" y="1600200"/>
            <a:ext cx="8075240" cy="4565104"/>
          </a:xfrm>
        </p:spPr>
        <p:txBody>
          <a:bodyPr/>
          <a:lstStyle/>
          <a:p>
            <a:pPr>
              <a:buFontTx/>
              <a:buNone/>
            </a:pPr>
            <a:endParaRPr lang="ru-RU" sz="1800" dirty="0"/>
          </a:p>
          <a:p>
            <a:pPr>
              <a:buFontTx/>
              <a:buNone/>
            </a:pPr>
            <a:endParaRPr lang="ru-RU" sz="1800" dirty="0"/>
          </a:p>
          <a:p>
            <a:r>
              <a:rPr lang="ru-RU" sz="2000" b="1" dirty="0">
                <a:solidFill>
                  <a:schemeClr val="accent1"/>
                </a:solidFill>
              </a:rPr>
              <a:t>Воспитание гражданина страны следует рассматривать как одно из главных средств национального возрождения. Понятие «гражданственность» предполагает освоение и реализацию ребёнком своих прав и обязанностей по отношению к себе самому, своей семье, коллективу, к родному краю, Отечеству. Важно воспитать деятельного гражданина своей Родины, а не стороннего наблюдателя.</a:t>
            </a:r>
          </a:p>
          <a:p>
            <a:pPr>
              <a:buFontTx/>
              <a:buNone/>
            </a:pPr>
            <a:endParaRPr lang="ru-RU" sz="2000" b="1" dirty="0">
              <a:solidFill>
                <a:schemeClr val="accent1"/>
              </a:solidFill>
            </a:endParaRPr>
          </a:p>
          <a:p>
            <a:r>
              <a:rPr lang="ru-RU" sz="2000" b="1" dirty="0">
                <a:solidFill>
                  <a:schemeClr val="accent1"/>
                </a:solidFill>
              </a:rPr>
              <a:t>Поэтому гражданин с педагогической точки зрения - это самобытная индивидуальность, личность, обладающая единством духовно-нравственного и правового долга.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903A2D8-54E2-4169-B770-FA0D6DD7A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476672"/>
            <a:ext cx="10909212" cy="2139134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1"/>
                </a:solidFill>
              </a:rPr>
              <a:t>Внедрение в процесс патриотического воспитания средств, методик, технологий, помогающих подростку «открывать себя», создавать свою личность, является одной из важнейших педагогических проблем. Критерием успешности подростка в таком подходе становится не столько результативность в овладении содержательным материалом, сколько отношение человека к возможностям собственного познания и преобразования окружающей среды, самого себя.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FDA58F-1FC9-424A-B00B-15092F42DF0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588" y="2420888"/>
            <a:ext cx="5260244" cy="367993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4DB048-7EF6-4E03-BFCA-E89B5A061D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351" y="2416222"/>
            <a:ext cx="5376449" cy="367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68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5F86BB-945D-487A-88AE-0863A16D1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548680"/>
            <a:ext cx="8579296" cy="2160240"/>
          </a:xfrm>
        </p:spPr>
        <p:txBody>
          <a:bodyPr/>
          <a:lstStyle/>
          <a:p>
            <a:r>
              <a:rPr lang="ru-RU" sz="2000" b="1" dirty="0">
                <a:solidFill>
                  <a:schemeClr val="accent1"/>
                </a:solidFill>
                <a:latin typeface="+mn-lt"/>
              </a:rPr>
              <a:t>Взаимодействие семьи и образовательной организации содействует </a:t>
            </a:r>
            <a:r>
              <a:rPr lang="ru-RU" sz="2000" b="1" dirty="0" err="1">
                <a:solidFill>
                  <a:schemeClr val="accent1"/>
                </a:solidFill>
                <a:latin typeface="+mn-lt"/>
              </a:rPr>
              <a:t>гражданско</a:t>
            </a:r>
            <a:r>
              <a:rPr lang="ru-RU" sz="2000" b="1" dirty="0">
                <a:solidFill>
                  <a:schemeClr val="accent1"/>
                </a:solidFill>
                <a:latin typeface="+mn-lt"/>
              </a:rPr>
              <a:t> - патриотическому развитию и гражданскому воспитанию не только школьников, но и их родителей. Такое взаимодействие можно рассматривать как социально-педагогическую технологию нравственного оздоровления общества</a:t>
            </a:r>
            <a:r>
              <a:rPr lang="ru-RU" sz="2000" b="1" dirty="0">
                <a:solidFill>
                  <a:srgbClr val="0070C0"/>
                </a:solidFill>
                <a:latin typeface="+mn-lt"/>
              </a:rPr>
              <a:t>.</a:t>
            </a:r>
            <a:br>
              <a:rPr lang="ru-RU" sz="2000" b="1" dirty="0">
                <a:solidFill>
                  <a:srgbClr val="0070C0"/>
                </a:solidFill>
                <a:latin typeface="+mn-lt"/>
              </a:rPr>
            </a:br>
            <a:endParaRPr lang="ru-RU" sz="2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8BA7C18-9672-4550-90B0-679ED4967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88" y="2404707"/>
            <a:ext cx="4440999" cy="3710217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23DB75D-4193-4409-AF3E-E70123A36E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2388683"/>
            <a:ext cx="4224417" cy="390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2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612</TotalTime>
  <Words>349</Words>
  <Application>Microsoft Office PowerPoint</Application>
  <PresentationFormat>Широкоэкранный</PresentationFormat>
  <Paragraphs>66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Garamond</vt:lpstr>
      <vt:lpstr>Натуральные материалы</vt:lpstr>
      <vt:lpstr> «Инновационные  формы работы  по  гражданско-патриотическому воспитанию дошкольников  (выступление на педсовете)</vt:lpstr>
      <vt:lpstr>Презентация PowerPoint</vt:lpstr>
      <vt:lpstr>Презентация PowerPoint</vt:lpstr>
      <vt:lpstr>Что включает в себя нравственно патриотическое воспитание.</vt:lpstr>
      <vt:lpstr>Презентация PowerPoint</vt:lpstr>
      <vt:lpstr>Презентация PowerPoint</vt:lpstr>
      <vt:lpstr>  Специфика  гражданско - патриотического воспитания в детском саду</vt:lpstr>
      <vt:lpstr>Презентация PowerPoint</vt:lpstr>
      <vt:lpstr>Взаимодействие семьи и образовательной организации содействует гражданско - патриотическому развитию и гражданскому воспитанию не только школьников, но и их родителей. Такое взаимодействие можно рассматривать как социально-педагогическую технологию нравственного оздоровления общества. </vt:lpstr>
      <vt:lpstr>   Ребёнок активно развивается в сфере гражданско-патриотической  деятельности  </vt:lpstr>
      <vt:lpstr>   Патриотическое чувство не возникает само по себе. Это результат длительного целенаправленного воспитательного воздействия на человека,начиная с самого раннего возраста.</vt:lpstr>
      <vt:lpstr>Презентация PowerPoint</vt:lpstr>
      <vt:lpstr> Нам необходимо в полной мере использовать лучший опыт воспитания и просвещения, который был и в Российской империи, и в Советском Союзе.  </vt:lpstr>
      <vt:lpstr>Естественно, мы ничего не должны идеализировать и ничего не должны повторять в том виде, в котором это было в прежние времена, прежние десятилетия или столетия.   И уж тем более     механически брать какие‑либо шаблоны и какие‑то клише из прошлого.</vt:lpstr>
      <vt:lpstr>      С каждым годом потребность в укреплении патриотизма растет. В мае 2020 года Президент России Владимир Владимирович Путин внес поправки к закону «Об образовании» с предложением о расширении понятия воспитания таким образом, чтобы оно послужило формированию чувства гражданственности, уважения к старшим, к подвигам героев Отечества, бережного отношения к историко-культурному наследию и традициям многонациональной страны  </vt:lpstr>
      <vt:lpstr>Образование включает в себя знания и навыки, дополнительное образование несет в себе идею духовных, моральных ценностей, которые формируют личность гражданина и объединяют общество. Одним из таких объединяющих факторов, безусловно является патриотизм. </vt:lpstr>
      <vt:lpstr>Презентация PowerPoint</vt:lpstr>
      <vt:lpstr>Все знают, какие сильные патриотические чувства вызывают у нас победы наших спортсменов на Олимпиадах, на Паралимпийских играх, на других крупнейших соревнованиях. В этом смысле спорт, безусловно, является одним из важнейших факторов, способствующих воспитанию патриотизма.</vt:lpstr>
      <vt:lpstr>  Давайте будем продолжать и будем расширять эту работу, потому что одно дело прочитать в книжке или даже кино посмотреть патриотического характера, а другое дело -передать что-то на личном примере.</vt:lpstr>
      <vt:lpstr>Литература.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Пять чудес  Синквейна</dc:title>
  <dc:creator>User</dc:creator>
  <cp:lastModifiedBy>Марина</cp:lastModifiedBy>
  <cp:revision>72</cp:revision>
  <dcterms:created xsi:type="dcterms:W3CDTF">2012-03-09T19:38:31Z</dcterms:created>
  <dcterms:modified xsi:type="dcterms:W3CDTF">2024-01-15T11:54:56Z</dcterms:modified>
</cp:coreProperties>
</file>