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</p:sldMasterIdLst>
  <p:sldIdLst>
    <p:sldId id="268" r:id="rId4"/>
    <p:sldId id="257" r:id="rId5"/>
    <p:sldId id="267" r:id="rId6"/>
    <p:sldId id="258" r:id="rId7"/>
    <p:sldId id="259" r:id="rId8"/>
    <p:sldId id="296" r:id="rId9"/>
    <p:sldId id="298" r:id="rId10"/>
    <p:sldId id="301" r:id="rId11"/>
    <p:sldId id="313" r:id="rId12"/>
    <p:sldId id="262" r:id="rId13"/>
    <p:sldId id="260" r:id="rId14"/>
    <p:sldId id="261" r:id="rId15"/>
    <p:sldId id="314" r:id="rId16"/>
    <p:sldId id="316" r:id="rId17"/>
    <p:sldId id="315" r:id="rId18"/>
    <p:sldId id="263" r:id="rId19"/>
    <p:sldId id="264" r:id="rId20"/>
    <p:sldId id="269" r:id="rId21"/>
    <p:sldId id="265" r:id="rId22"/>
    <p:sldId id="26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460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6B4ECB-DB89-4283-1AF6-0D0C7F917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4A18F7-B532-7D2A-E92E-A790D17D4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0734C2-9DA2-EC6F-1857-4BF04C87F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ABFA-EE0E-42AF-9669-8EDF655394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3089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D1D39F-3917-23D0-94C4-13C65692B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37E3CD-A71D-9517-71B8-808A04240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36CD5E-4FC9-3D67-E32F-E74CD8939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22373-1E8B-4025-AAF1-79D0355E06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1875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652369-7C28-D922-A621-CC23CAABC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7DEBBD-447E-ECFD-B24A-26F8145A2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25F3460-8501-EBF6-8A38-A2BB66172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F4E88-2029-4A7D-8EB2-360032FF39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0100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C04C62F0-312A-3F03-AB8A-857309B29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8A07468B-7E36-CE8C-C293-C53DC2910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89870774-7D55-B9FB-F571-6574313F0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1FFBB-8847-4F0E-AB34-51EB684AB4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61301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41E5A4CE-E0AF-DCDF-485E-CA18DACB3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D6C7CD55-4AAF-D755-FB64-CCC5D3E44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25E5EA6B-747A-1A62-5E36-929657C49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33A4D-9AAA-417C-9237-ABA2301A2D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6217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F758B841-E8D3-0A47-C823-E5919A112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876E5E6F-7F49-E546-0594-74AEE9B79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7DC9AEDF-34F7-AD01-4CAE-BB114CAA0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2A8FB-B145-464E-A0BA-F2E385AAC3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21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4B970F4A-CB4A-C5A6-4C7D-D5B31C903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799C36E8-E8AC-C9CB-91E6-D00542BF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7F513D30-E5AD-445A-6832-9E66FCD7C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5858B-C668-4913-9286-7D6DF4802E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63160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ADD4A4D9-83DA-16E0-2E44-A5B63E979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F07C8ADD-D2D5-9B4C-3763-5237CAF8C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F95F73C1-C601-927D-C40F-80DE7B21C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63873-8B6F-40CA-9C21-572BC189BB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0598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495F9552-D6D0-6F8E-8F09-E690C7F36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FE1D89C9-6CCF-B0D0-684A-15CB81154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9F14F6FC-218B-5926-146F-D1ECCE03C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6C1DA-B2C2-4395-99D7-99451AAD4E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10343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E5D5A1-8464-8678-1ED4-879DDA84A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6C7F6E-22CA-9A82-6945-47BBDB595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47B4A7-2A0B-83E2-943C-05F801A66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2E035-3955-46F3-AA2C-366D6DCAF1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55249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A0D01A-B1B8-8F1A-64E9-BDB201B83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0CD014-5B99-2C6B-20FB-7EDAD21DA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B6280E-D7FC-690D-B9F7-865768076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31897-F116-472E-9F9D-9CE3709F16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55864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F21994C-BF0B-9161-E1D5-4B72315615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EAB1ED9-814C-F8A6-F4EA-CA6249CBA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079FD00-1010-C2EE-7944-A9E5FA4B4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3661554-5DB0-468F-8210-524DCB050C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33197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603B-4FA2-4C57-A252-557A69A570A3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A7AE-62F9-4052-A43B-AA91DCD36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371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603B-4FA2-4C57-A252-557A69A570A3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A7AE-62F9-4052-A43B-AA91DCD36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3808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603B-4FA2-4C57-A252-557A69A570A3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A7AE-62F9-4052-A43B-AA91DCD36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5784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603B-4FA2-4C57-A252-557A69A570A3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A7AE-62F9-4052-A43B-AA91DCD36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3122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603B-4FA2-4C57-A252-557A69A570A3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A7AE-62F9-4052-A43B-AA91DCD36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9315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603B-4FA2-4C57-A252-557A69A570A3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A7AE-62F9-4052-A43B-AA91DCD36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015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603B-4FA2-4C57-A252-557A69A570A3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A7AE-62F9-4052-A43B-AA91DCD36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9805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603B-4FA2-4C57-A252-557A69A570A3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A7AE-62F9-4052-A43B-AA91DCD36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1356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603B-4FA2-4C57-A252-557A69A570A3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A7AE-62F9-4052-A43B-AA91DCD36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1085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603B-4FA2-4C57-A252-557A69A570A3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A7AE-62F9-4052-A43B-AA91DCD36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7687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603B-4FA2-4C57-A252-557A69A570A3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A7AE-62F9-4052-A43B-AA91DCD36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900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A6764667-C0B6-FBA8-47ED-2210A0FF641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BC15A197-0EF6-B7D4-6F43-B1FBD3A8198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03290C-9264-25EC-3FD6-91C3666AC0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2C5F20-D6E0-5550-F368-0213F7D238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3EDB3A-3187-486B-056F-80638B83DA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0EA2145-49A1-4538-A90A-296910CA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1553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2603B-4FA2-4C57-A252-557A69A570A3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AA7AE-62F9-4052-A43B-AA91DCD36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084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67544" y="116914"/>
            <a:ext cx="7724042" cy="827872"/>
          </a:xfrm>
          <a:prstGeom prst="rect">
            <a:avLst/>
          </a:prstGeo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300" b="1" dirty="0">
                <a:ln w="11430"/>
                <a:solidFill>
                  <a:schemeClr val="accent6">
                    <a:lumMod val="75000"/>
                  </a:schemeClr>
                </a:solidFill>
              </a:rPr>
              <a:t>                 </a:t>
            </a:r>
            <a:r>
              <a:rPr lang="ru-RU" sz="4900" b="1" dirty="0">
                <a:ln w="11430"/>
                <a:solidFill>
                  <a:schemeClr val="accent6">
                    <a:lumMod val="75000"/>
                  </a:schemeClr>
                </a:solidFill>
              </a:rPr>
              <a:t>Синтаксическая минутка</a:t>
            </a:r>
            <a:endParaRPr lang="ru-RU" sz="2700" b="1" dirty="0">
              <a:ln w="11430"/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3627" y="1650832"/>
            <a:ext cx="342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350" dirty="0"/>
          </a:p>
        </p:txBody>
      </p:sp>
      <p:sp>
        <p:nvSpPr>
          <p:cNvPr id="4" name="TextBox 3"/>
          <p:cNvSpPr txBox="1"/>
          <p:nvPr/>
        </p:nvSpPr>
        <p:spPr>
          <a:xfrm>
            <a:off x="251521" y="908720"/>
            <a:ext cx="8568952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Пора уносить ноги! закричал друзьям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стоявший на страже мальчик.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1.Списать, расставляя знаки препинания.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Составить схему предложения.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«П!» – а.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Есть ли в предложении фразеологизм?</a:t>
            </a:r>
          </a:p>
          <a:p>
            <a:pPr algn="ctr"/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уносить ноги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Мой друг был солистом в хоре и занимался альпинизмом.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Списать, выполнить синтаксический разбор предложения, составить схему.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5763" indent="-385763">
              <a:buAutoNum type="arabicPeriod"/>
            </a:pP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9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83" y="-26866"/>
            <a:ext cx="9124070" cy="6864517"/>
          </a:xfrm>
        </p:spPr>
      </p:pic>
      <p:sp>
        <p:nvSpPr>
          <p:cNvPr id="5" name="Прямоугольник 4"/>
          <p:cNvSpPr/>
          <p:nvPr/>
        </p:nvSpPr>
        <p:spPr>
          <a:xfrm>
            <a:off x="1004809" y="116632"/>
            <a:ext cx="71343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Схематический диктант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67544" y="1124744"/>
            <a:ext cx="740087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Задание: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не записывая слов, составьте их схемы.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Например: зорька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altLang="ru-RU" sz="4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Рисунок 4" descr="https://fsd.kopilkaurokov.ru/uploads/user_file_543bb7bc5f746/konspiekt-uroka-osnovnyie-sposoby-obrazovaniia-slov-v-russkom-iazykie_1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578408"/>
            <a:ext cx="1512168" cy="34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47664" y="1955741"/>
            <a:ext cx="933570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</a:rPr>
              <a:t>Грибника</a:t>
            </a:r>
          </a:p>
          <a:p>
            <a:r>
              <a:rPr lang="ru-RU" sz="4400" b="1" dirty="0">
                <a:solidFill>
                  <a:schemeClr val="bg1"/>
                </a:solidFill>
              </a:rPr>
              <a:t>Ручной</a:t>
            </a:r>
          </a:p>
          <a:p>
            <a:r>
              <a:rPr lang="ru-RU" sz="4400" b="1" dirty="0">
                <a:solidFill>
                  <a:schemeClr val="bg1"/>
                </a:solidFill>
              </a:rPr>
              <a:t>Комариный</a:t>
            </a:r>
          </a:p>
          <a:p>
            <a:r>
              <a:rPr lang="ru-RU" sz="4400" b="1" dirty="0">
                <a:solidFill>
                  <a:schemeClr val="bg1"/>
                </a:solidFill>
              </a:rPr>
              <a:t>Берёзовый </a:t>
            </a:r>
          </a:p>
          <a:p>
            <a:r>
              <a:rPr lang="ru-RU" sz="4400" b="1" dirty="0">
                <a:solidFill>
                  <a:schemeClr val="bg1"/>
                </a:solidFill>
              </a:rPr>
              <a:t>Подорожник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 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7" t="60625" r="47291" b="33750"/>
          <a:stretch/>
        </p:blipFill>
        <p:spPr bwMode="auto">
          <a:xfrm>
            <a:off x="5226732" y="2486863"/>
            <a:ext cx="2529179" cy="85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9" t="46845" r="46826" b="47277"/>
          <a:stretch/>
        </p:blipFill>
        <p:spPr bwMode="auto">
          <a:xfrm>
            <a:off x="5226732" y="1578408"/>
            <a:ext cx="2529179" cy="908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79" t="34769" r="46599" b="60517"/>
          <a:stretch/>
        </p:blipFill>
        <p:spPr bwMode="auto">
          <a:xfrm>
            <a:off x="5226733" y="3365257"/>
            <a:ext cx="2529178" cy="82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6" t="44321" r="79245" b="46375"/>
          <a:stretch/>
        </p:blipFill>
        <p:spPr bwMode="auto">
          <a:xfrm>
            <a:off x="5226733" y="4161960"/>
            <a:ext cx="2529178" cy="884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6" t="44326" r="75844" b="47278"/>
          <a:stretch/>
        </p:blipFill>
        <p:spPr bwMode="auto">
          <a:xfrm>
            <a:off x="5226733" y="5026398"/>
            <a:ext cx="2529178" cy="706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666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999"/>
            <a:ext cx="9116257" cy="6934393"/>
          </a:xfrm>
        </p:spPr>
      </p:pic>
    </p:spTree>
    <p:extLst>
      <p:ext uri="{BB962C8B-B14F-4D97-AF65-F5344CB8AC3E}">
        <p14:creationId xmlns:p14="http://schemas.microsoft.com/office/powerpoint/2010/main" val="178585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" y="0"/>
            <a:ext cx="9141429" cy="7215509"/>
          </a:xfrm>
        </p:spPr>
      </p:pic>
      <p:sp>
        <p:nvSpPr>
          <p:cNvPr id="5" name="Прямоугольник 4"/>
          <p:cNvSpPr/>
          <p:nvPr/>
        </p:nvSpPr>
        <p:spPr>
          <a:xfrm>
            <a:off x="1907704" y="1484784"/>
            <a:ext cx="4887812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Работа </a:t>
            </a:r>
          </a:p>
          <a:p>
            <a:pPr algn="ctr"/>
            <a:r>
              <a:rPr lang="ru-RU" sz="6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учебником</a:t>
            </a:r>
          </a:p>
        </p:txBody>
      </p:sp>
    </p:spTree>
    <p:extLst>
      <p:ext uri="{BB962C8B-B14F-4D97-AF65-F5344CB8AC3E}">
        <p14:creationId xmlns:p14="http://schemas.microsoft.com/office/powerpoint/2010/main" val="257709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1864" y="813205"/>
            <a:ext cx="8208912" cy="1211085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br>
              <a:rPr lang="ru-RU" sz="6000" dirty="0"/>
            </a:br>
            <a:r>
              <a:rPr lang="ru-RU" sz="4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Сложение  слов  и сложение основ </a:t>
            </a:r>
            <a:r>
              <a:rPr lang="ru-RU" sz="4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br>
              <a:rPr lang="ru-RU" sz="4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br>
              <a:rPr lang="en-US" sz="6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слов, имеющих несколько корней</a:t>
            </a:r>
            <a:br>
              <a:rPr lang="ru-RU" sz="2700" b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601670" y="2494476"/>
            <a:ext cx="6156684" cy="2268252"/>
          </a:xfrm>
          <a:prstGeom prst="rect">
            <a:avLst/>
          </a:prstGeom>
        </p:spPr>
        <p:txBody>
          <a:bodyPr vert="horz" lIns="68580" tIns="34290" rIns="68580" bIns="34290" rtlCol="0">
            <a:normAutofit fontScale="85000" lnSpcReduction="20000"/>
          </a:bodyPr>
          <a:lstStyle/>
          <a:p>
            <a:pPr defTabSz="685800"/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endParaRPr lang="ru-RU" sz="6000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defTabSz="685800">
              <a:spcBef>
                <a:spcPct val="20000"/>
              </a:spcBef>
            </a:pPr>
            <a:r>
              <a:rPr lang="ru-RU" sz="45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/>
              </a:rPr>
              <a:t> </a:t>
            </a:r>
            <a:endParaRPr lang="ru-RU" sz="4425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685800">
              <a:spcBef>
                <a:spcPct val="20000"/>
              </a:spcBef>
              <a:defRPr/>
            </a:pPr>
            <a:endParaRPr lang="ru-RU" sz="4425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685800">
              <a:spcBef>
                <a:spcPct val="20000"/>
              </a:spcBef>
              <a:defRPr/>
            </a:pPr>
            <a:r>
              <a:rPr lang="ru-RU" sz="2400" b="1" dirty="0">
                <a:solidFill>
                  <a:prstClr val="black"/>
                </a:solidFill>
                <a:latin typeface="Book Antiqua" pitchFamily="18" charset="0"/>
              </a:rPr>
              <a:t>			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06919" y="1683510"/>
            <a:ext cx="6851435" cy="542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spcBef>
                <a:spcPct val="20000"/>
              </a:spcBef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Сложение основ : </a:t>
            </a:r>
          </a:p>
          <a:p>
            <a:pPr algn="ctr" defTabSz="685800">
              <a:spcBef>
                <a:spcPct val="20000"/>
              </a:spcBef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лес + степь  </a:t>
            </a: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лес</a:t>
            </a:r>
            <a:r>
              <a:rPr lang="ru-RU" sz="2800" b="1" dirty="0">
                <a:solidFill>
                  <a:prstClr val="black"/>
                </a:solidFill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степь</a:t>
            </a:r>
          </a:p>
          <a:p>
            <a:pPr algn="ctr" defTabSz="685800">
              <a:spcBef>
                <a:spcPct val="20000"/>
              </a:spcBef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снег + падать = снег</a:t>
            </a:r>
            <a:r>
              <a:rPr lang="ru-RU" sz="2800" b="1" dirty="0">
                <a:solidFill>
                  <a:prstClr val="black"/>
                </a:solidFill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пад</a:t>
            </a:r>
            <a:endParaRPr lang="ru-RU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685800">
              <a:spcBef>
                <a:spcPct val="20000"/>
              </a:spcBef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Сложение части основы с целым словом:</a:t>
            </a:r>
          </a:p>
          <a:p>
            <a:pPr algn="ctr" defTabSz="685800">
              <a:spcBef>
                <a:spcPct val="20000"/>
              </a:spcBef>
            </a:pP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Физическая культура – физкультура</a:t>
            </a:r>
          </a:p>
          <a:p>
            <a:pPr algn="ctr" defTabSz="685800">
              <a:spcBef>
                <a:spcPct val="20000"/>
              </a:spcBef>
            </a:pP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Педагогический совет – педсовет</a:t>
            </a:r>
          </a:p>
          <a:p>
            <a:pPr algn="ctr" defTabSz="685800">
              <a:spcBef>
                <a:spcPct val="20000"/>
              </a:spcBef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3. Сложение слов:</a:t>
            </a:r>
          </a:p>
          <a:p>
            <a:pPr algn="ctr" defTabSz="685800">
              <a:spcBef>
                <a:spcPct val="20000"/>
              </a:spcBef>
            </a:pP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Плащ-палатка      </a:t>
            </a:r>
          </a:p>
          <a:p>
            <a:pPr algn="ctr" defTabSz="685800">
              <a:spcBef>
                <a:spcPct val="20000"/>
              </a:spcBef>
            </a:pP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Генерал-майор</a:t>
            </a:r>
          </a:p>
          <a:p>
            <a:pPr algn="ctr" defTabSz="685800">
              <a:spcBef>
                <a:spcPct val="20000"/>
              </a:spcBef>
            </a:pPr>
            <a:endParaRPr lang="ru-RU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573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1864" y="813205"/>
            <a:ext cx="8208912" cy="1211085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br>
              <a:rPr lang="ru-RU" sz="6000" dirty="0"/>
            </a:br>
            <a:r>
              <a:rPr lang="ru-RU" sz="4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Сложение  слов  и сложение основ </a:t>
            </a:r>
            <a:r>
              <a:rPr lang="ru-RU" sz="4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br>
              <a:rPr lang="ru-RU" sz="4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br>
              <a:rPr lang="en-US" sz="6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слов, имеющих несколько корней</a:t>
            </a:r>
            <a:br>
              <a:rPr lang="ru-RU" sz="2700" b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601670" y="2402886"/>
            <a:ext cx="6156684" cy="2268252"/>
          </a:xfrm>
          <a:prstGeom prst="rect">
            <a:avLst/>
          </a:prstGeom>
        </p:spPr>
        <p:txBody>
          <a:bodyPr vert="horz" lIns="68580" tIns="34290" rIns="68580" bIns="34290" rtlCol="0">
            <a:normAutofit fontScale="85000" lnSpcReduction="20000"/>
          </a:bodyPr>
          <a:lstStyle/>
          <a:p>
            <a:pPr defTabSz="685800"/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endParaRPr lang="ru-RU" sz="6000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defTabSz="685800">
              <a:spcBef>
                <a:spcPct val="20000"/>
              </a:spcBef>
            </a:pPr>
            <a:r>
              <a:rPr lang="ru-RU" sz="45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/>
              </a:rPr>
              <a:t> </a:t>
            </a:r>
            <a:endParaRPr lang="ru-RU" sz="4425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685800">
              <a:spcBef>
                <a:spcPct val="20000"/>
              </a:spcBef>
              <a:defRPr/>
            </a:pPr>
            <a:endParaRPr lang="ru-RU" sz="4425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685800">
              <a:spcBef>
                <a:spcPct val="20000"/>
              </a:spcBef>
              <a:defRPr/>
            </a:pPr>
            <a:r>
              <a:rPr lang="ru-RU" sz="2400" b="1" dirty="0">
                <a:solidFill>
                  <a:prstClr val="black"/>
                </a:solidFill>
                <a:latin typeface="Book Antiqua" pitchFamily="18" charset="0"/>
              </a:rPr>
              <a:t>			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14138" y="1844824"/>
            <a:ext cx="6851435" cy="387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 defTabSz="685800">
              <a:spcBef>
                <a:spcPct val="20000"/>
              </a:spcBef>
              <a:buAutoNum type="arabicPeriod"/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Образование сложносокращенных слов и аббревиатур:</a:t>
            </a:r>
          </a:p>
          <a:p>
            <a:pPr marL="342900" indent="-342900" algn="ctr" defTabSz="685800">
              <a:spcBef>
                <a:spcPct val="20000"/>
              </a:spcBef>
              <a:buAutoNum type="arabicPeriod"/>
              <a:defRPr/>
            </a:pP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defTabSz="685800">
              <a:spcBef>
                <a:spcPct val="20000"/>
              </a:spcBef>
              <a:defRPr/>
            </a:pP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МГУ</a:t>
            </a:r>
          </a:p>
          <a:p>
            <a:pPr algn="ctr" defTabSz="685800">
              <a:spcBef>
                <a:spcPct val="20000"/>
              </a:spcBef>
              <a:defRPr/>
            </a:pP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Универсам</a:t>
            </a:r>
          </a:p>
          <a:p>
            <a:pPr algn="ctr" defTabSz="685800">
              <a:spcBef>
                <a:spcPct val="20000"/>
              </a:spcBef>
              <a:defRPr/>
            </a:pP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МОУ</a:t>
            </a:r>
          </a:p>
          <a:p>
            <a:pPr algn="ctr" defTabSz="685800">
              <a:spcBef>
                <a:spcPct val="20000"/>
              </a:spcBef>
              <a:defRPr/>
            </a:pP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СМИ</a:t>
            </a:r>
          </a:p>
          <a:p>
            <a:pPr algn="ctr" defTabSz="685800">
              <a:spcBef>
                <a:spcPct val="20000"/>
              </a:spcBef>
              <a:defRPr/>
            </a:pPr>
            <a:endParaRPr lang="ru-RU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559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62286-DE93-1011-E884-CFE93EB6B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ea typeface="+mn-ea"/>
                <a:cs typeface="+mn-cs"/>
              </a:rPr>
              <a:t>Переход одной части речи в другую</a:t>
            </a:r>
          </a:p>
        </p:txBody>
      </p:sp>
      <p:sp>
        <p:nvSpPr>
          <p:cNvPr id="25603" name="Содержимое 2">
            <a:extLst>
              <a:ext uri="{FF2B5EF4-FFF2-40B4-BE49-F238E27FC236}">
                <a16:creationId xmlns:a16="http://schemas.microsoft.com/office/drawing/2014/main" id="{5E341727-D1CC-8D6C-58F8-102B21F9B1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2438400"/>
            <a:ext cx="7554416" cy="37269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dirty="0"/>
              <a:t>     </a:t>
            </a:r>
            <a:r>
              <a:rPr lang="ru-RU" sz="3600" b="1" dirty="0"/>
              <a:t>Заводская столовая (сущ.) – столовая (прил.) комната.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b="1" dirty="0"/>
              <a:t>     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b="1" dirty="0"/>
              <a:t>   Гостиная(сущ.) – гостиная (прил.) комната.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71"/>
          <a:stretch/>
        </p:blipFill>
        <p:spPr>
          <a:xfrm>
            <a:off x="0" y="1"/>
            <a:ext cx="9144000" cy="6857999"/>
          </a:xfrm>
        </p:spPr>
      </p:pic>
      <p:sp>
        <p:nvSpPr>
          <p:cNvPr id="5" name="Прямоугольник 4"/>
          <p:cNvSpPr/>
          <p:nvPr/>
        </p:nvSpPr>
        <p:spPr>
          <a:xfrm>
            <a:off x="2248671" y="1412776"/>
            <a:ext cx="66967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Цифровой диктант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2607106"/>
            <a:ext cx="7200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Определите способ образования слов, записывая цифры: 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1 – приставочный способ,</a:t>
            </a:r>
          </a:p>
          <a:p>
            <a:r>
              <a:rPr lang="ru-RU" sz="3600" b="1" dirty="0">
                <a:solidFill>
                  <a:srgbClr val="0070C0"/>
                </a:solidFill>
              </a:rPr>
              <a:t>2 – суффиксальный, </a:t>
            </a:r>
          </a:p>
          <a:p>
            <a:r>
              <a:rPr lang="ru-RU" sz="3600" b="1" dirty="0">
                <a:solidFill>
                  <a:srgbClr val="00B050"/>
                </a:solidFill>
              </a:rPr>
              <a:t>3 – приставочно-суффиксальный, </a:t>
            </a:r>
          </a:p>
          <a:p>
            <a:r>
              <a:rPr lang="ru-RU" sz="3600" b="1" dirty="0">
                <a:solidFill>
                  <a:srgbClr val="7030A0"/>
                </a:solidFill>
              </a:rPr>
              <a:t>4 – </a:t>
            </a:r>
            <a:r>
              <a:rPr lang="ru-RU" sz="3600" b="1" dirty="0" err="1">
                <a:solidFill>
                  <a:srgbClr val="7030A0"/>
                </a:solidFill>
              </a:rPr>
              <a:t>бессуффиксный</a:t>
            </a:r>
            <a:r>
              <a:rPr lang="ru-RU" sz="3600" b="1" dirty="0">
                <a:solidFill>
                  <a:srgbClr val="7030A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153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7"/>
          <a:stretch/>
        </p:blipFill>
        <p:spPr>
          <a:xfrm>
            <a:off x="0" y="0"/>
            <a:ext cx="9144000" cy="6857999"/>
          </a:xfrm>
        </p:spPr>
      </p:pic>
      <p:sp>
        <p:nvSpPr>
          <p:cNvPr id="5" name="Прямоугольник 4"/>
          <p:cNvSpPr/>
          <p:nvPr/>
        </p:nvSpPr>
        <p:spPr>
          <a:xfrm>
            <a:off x="3347864" y="1052736"/>
            <a:ext cx="281359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Ключ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3140968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</a:rPr>
              <a:t>1, 3, 3, 1, 4, 4, 1, 2, 2, 4.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4365104"/>
            <a:ext cx="80665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Развесёлый (прист.), бездонный (прист.-суффикс.), безбилетник (приставочно-суффикс.), предгрозовой (</a:t>
            </a:r>
            <a:r>
              <a:rPr lang="ru-RU" sz="2400" dirty="0" err="1"/>
              <a:t>приставоч</a:t>
            </a:r>
            <a:r>
              <a:rPr lang="ru-RU" sz="2400" dirty="0"/>
              <a:t>.), удар (</a:t>
            </a:r>
            <a:r>
              <a:rPr lang="ru-RU" sz="2400" dirty="0" err="1"/>
              <a:t>бессуффиксн</a:t>
            </a:r>
            <a:r>
              <a:rPr lang="ru-RU" sz="2400" dirty="0"/>
              <a:t>), переход(</a:t>
            </a:r>
            <a:r>
              <a:rPr lang="ru-RU" sz="2400" dirty="0" err="1"/>
              <a:t>бессуфс</a:t>
            </a:r>
            <a:r>
              <a:rPr lang="ru-RU" sz="2400" dirty="0"/>
              <a:t>.), подводный (пристав.), водный (суффикс.), домик (суффикс.), насыпь (</a:t>
            </a:r>
            <a:r>
              <a:rPr lang="ru-RU" sz="2400" dirty="0" err="1"/>
              <a:t>бессуф</a:t>
            </a:r>
            <a:r>
              <a:rPr lang="ru-RU" sz="2400" dirty="0"/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396480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323784" y="276612"/>
            <a:ext cx="7724042" cy="827872"/>
          </a:xfrm>
          <a:prstGeom prst="rect">
            <a:avLst/>
          </a:prstGeom>
        </p:spPr>
        <p:txBody>
          <a:bodyPr>
            <a:normAutofit fontScale="975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ru-RU" sz="3300" b="1" dirty="0">
                <a:ln w="11430"/>
                <a:solidFill>
                  <a:srgbClr val="70AD47">
                    <a:lumMod val="75000"/>
                  </a:srgbClr>
                </a:solidFill>
                <a:latin typeface="Calibri Light" panose="020F0302020204030204"/>
              </a:rPr>
              <a:t>                      Объяснительный диктант</a:t>
            </a:r>
            <a:endParaRPr lang="ru-RU" sz="2700" b="1" dirty="0">
              <a:ln w="11430"/>
              <a:solidFill>
                <a:srgbClr val="70AD47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8965" y="1776089"/>
            <a:ext cx="87716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ru-RU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552" y="1072549"/>
            <a:ext cx="84249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1.Интересная про(ф, </a:t>
            </a:r>
            <a:r>
              <a:rPr lang="ru-RU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фф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)е(с, </a:t>
            </a:r>
            <a:r>
              <a:rPr lang="ru-RU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ия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лес…вод.</a:t>
            </a:r>
          </a:p>
          <a:p>
            <a:pPr defTabSz="685800"/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685800"/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2.П…р…ход благополучно миновал мель.</a:t>
            </a:r>
          </a:p>
          <a:p>
            <a:pPr defTabSz="685800"/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685800"/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Хор…воды звёзд </a:t>
            </a:r>
            <a:r>
              <a:rPr lang="ru-RU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спл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тались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д…</a:t>
            </a:r>
            <a:r>
              <a:rPr lang="ru-RU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лёком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неб…склоне</a:t>
            </a:r>
            <a:r>
              <a:rPr lang="ru-RU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17103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6288"/>
          </a:xfrm>
        </p:spPr>
      </p:pic>
      <p:sp>
        <p:nvSpPr>
          <p:cNvPr id="8" name="Прямоугольник 7"/>
          <p:cNvSpPr/>
          <p:nvPr/>
        </p:nvSpPr>
        <p:spPr>
          <a:xfrm>
            <a:off x="478864" y="332656"/>
            <a:ext cx="818628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396552" y="1772816"/>
            <a:ext cx="6552728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Выучить способы образования слов (используя правило в учебнике и записи в тетради для правил). </a:t>
            </a:r>
          </a:p>
          <a:p>
            <a:pPr marL="800100" lvl="1" indent="-342900">
              <a:buFont typeface="+mj-lt"/>
              <a:buAutoNum type="arabicPeriod"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карточку, включив в неё 10 слов, образованных разными способами.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652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641"/>
            <a:ext cx="9882233" cy="7192948"/>
          </a:xfrm>
        </p:spPr>
      </p:pic>
      <p:sp>
        <p:nvSpPr>
          <p:cNvPr id="5" name="Прямоугольник 4"/>
          <p:cNvSpPr/>
          <p:nvPr/>
        </p:nvSpPr>
        <p:spPr>
          <a:xfrm>
            <a:off x="2530624" y="-56388"/>
            <a:ext cx="4193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Повторение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5204" y="866942"/>
            <a:ext cx="8352927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словообразование? 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Словообразова́ние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образование новых слов от однокоренных слов )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морфема?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(Значимая часть слова.)</a:t>
            </a:r>
          </a:p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морфемы вы знаете?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(Приставка, корень, суффикс, окончание.)</a:t>
            </a:r>
          </a:p>
          <a:p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33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546"/>
            <a:ext cx="9144000" cy="6890546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332656"/>
            <a:ext cx="69847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Дополнительные </a:t>
            </a:r>
          </a:p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упражнения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420888"/>
            <a:ext cx="583264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4400" dirty="0"/>
              <a:t>Страница 97, упражнение </a:t>
            </a:r>
            <a:r>
              <a:rPr lang="ru-RU" sz="4400" b="1" dirty="0">
                <a:solidFill>
                  <a:srgbClr val="FF0000"/>
                </a:solidFill>
              </a:rPr>
              <a:t>171</a:t>
            </a:r>
            <a:r>
              <a:rPr lang="ru-RU" sz="4400" dirty="0"/>
              <a:t>,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endParaRPr lang="ru-RU" sz="4400" dirty="0"/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4400" dirty="0"/>
              <a:t>Страница 97, упражнение </a:t>
            </a:r>
            <a:r>
              <a:rPr lang="ru-RU" sz="4400" b="1" dirty="0">
                <a:solidFill>
                  <a:srgbClr val="FF0000"/>
                </a:solidFill>
              </a:rPr>
              <a:t>172</a:t>
            </a:r>
            <a:r>
              <a:rPr lang="ru-RU" sz="4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1586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641"/>
            <a:ext cx="9882233" cy="71929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30624" y="-56388"/>
            <a:ext cx="4193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Повторение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733246"/>
            <a:ext cx="856895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приставка? Для чего она нужна?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(Приставка- это значимая часть слова, стоящая перед корнем и служащая для образования новых слов.)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суффикс? Для чего он служит?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(Суффикс- это значимая часть слова, которая находится после корня и служит для образования новых слов.)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корень? Для чего он служит?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(Корень – это главная значимая часть слова, в которой заключено общее значение всех однокоренных слов.)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окончание? Для чего оно служит?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(Окончание-это значимая часть слова, которая образует форму слова и служит для связи слов в словосочетании и предложении)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45064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434" y="-171400"/>
            <a:ext cx="9144000" cy="6841956"/>
          </a:xfrm>
        </p:spPr>
      </p:pic>
      <p:sp>
        <p:nvSpPr>
          <p:cNvPr id="9" name="Прямоугольник 8"/>
          <p:cNvSpPr/>
          <p:nvPr/>
        </p:nvSpPr>
        <p:spPr>
          <a:xfrm>
            <a:off x="251520" y="1124744"/>
            <a:ext cx="828092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6000" dirty="0">
                <a:solidFill>
                  <a:schemeClr val="bg1"/>
                </a:solidFill>
                <a:latin typeface="Monotype Corsiva" panose="03010101010201010101" pitchFamily="66" charset="0"/>
              </a:rPr>
              <a:t>«Основные способы образования слов </a:t>
            </a:r>
          </a:p>
          <a:p>
            <a:pPr algn="ctr"/>
            <a:r>
              <a:rPr lang="ru-RU" sz="6000" dirty="0">
                <a:solidFill>
                  <a:schemeClr val="bg1"/>
                </a:solidFill>
                <a:latin typeface="Monotype Corsiva" panose="03010101010201010101" pitchFamily="66" charset="0"/>
              </a:rPr>
              <a:t>в русском языке</a:t>
            </a:r>
            <a:r>
              <a:rPr lang="ru-RU" sz="3600" dirty="0">
                <a:solidFill>
                  <a:schemeClr val="bg1"/>
                </a:solidFill>
                <a:latin typeface="Monotype Corsiva" panose="03010101010201010101" pitchFamily="66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13450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5" y="0"/>
            <a:ext cx="9128395" cy="6823740"/>
          </a:xfrm>
        </p:spPr>
      </p:pic>
      <p:sp>
        <p:nvSpPr>
          <p:cNvPr id="5" name="Прямоугольник 4"/>
          <p:cNvSpPr/>
          <p:nvPr/>
        </p:nvSpPr>
        <p:spPr>
          <a:xfrm>
            <a:off x="539551" y="1268760"/>
            <a:ext cx="8356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Исследовательская работа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0" y="2420888"/>
            <a:ext cx="8716175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+  </a:t>
            </a:r>
          </a:p>
          <a:p>
            <a:pPr algn="ctr"/>
            <a:r>
              <a:rPr lang="ru-RU" sz="2600" b="1" dirty="0"/>
              <a:t>(Суффиксальный способ словообразования)</a:t>
            </a:r>
          </a:p>
          <a:p>
            <a:pPr algn="ctr"/>
            <a:endParaRPr lang="ru-RU" sz="2600" b="1" dirty="0"/>
          </a:p>
          <a:p>
            <a:pPr algn="ctr"/>
            <a:r>
              <a:rPr lang="ru-RU" sz="3600" b="1" dirty="0"/>
              <a:t>+ </a:t>
            </a:r>
          </a:p>
          <a:p>
            <a:pPr algn="ctr"/>
            <a:r>
              <a:rPr lang="ru-RU" sz="2600" b="1" dirty="0"/>
              <a:t>(Приставочный способ словообразования)</a:t>
            </a:r>
          </a:p>
          <a:p>
            <a:pPr algn="ctr"/>
            <a:endParaRPr lang="ru-RU" sz="2600" b="1" dirty="0"/>
          </a:p>
          <a:p>
            <a:pPr algn="ctr"/>
            <a:endParaRPr lang="ru-RU" sz="2600" b="1" dirty="0"/>
          </a:p>
          <a:p>
            <a:pPr algn="ctr"/>
            <a:r>
              <a:rPr lang="ru-RU" sz="3600" b="1" dirty="0"/>
              <a:t>+              + </a:t>
            </a:r>
          </a:p>
          <a:p>
            <a:pPr algn="ctr"/>
            <a:r>
              <a:rPr lang="ru-RU" sz="2600" b="1" dirty="0"/>
              <a:t>(Приставочно-суффиксальный способ словообразования)</a:t>
            </a:r>
          </a:p>
          <a:p>
            <a:pPr algn="ctr"/>
            <a:endParaRPr lang="ru-RU" sz="2600" b="1" dirty="0"/>
          </a:p>
          <a:p>
            <a:pPr algn="ctr"/>
            <a:endParaRPr lang="ru-RU" sz="2600" b="1" dirty="0"/>
          </a:p>
        </p:txBody>
      </p:sp>
      <p:sp>
        <p:nvSpPr>
          <p:cNvPr id="8" name="Полилиния 7"/>
          <p:cNvSpPr/>
          <p:nvPr/>
        </p:nvSpPr>
        <p:spPr>
          <a:xfrm>
            <a:off x="3527692" y="2420888"/>
            <a:ext cx="752167" cy="204325"/>
          </a:xfrm>
          <a:custGeom>
            <a:avLst/>
            <a:gdLst>
              <a:gd name="connsiteX0" fmla="*/ 0 w 752167"/>
              <a:gd name="connsiteY0" fmla="*/ 147484 h 147484"/>
              <a:gd name="connsiteX1" fmla="*/ 58993 w 752167"/>
              <a:gd name="connsiteY1" fmla="*/ 73742 h 147484"/>
              <a:gd name="connsiteX2" fmla="*/ 206477 w 752167"/>
              <a:gd name="connsiteY2" fmla="*/ 14748 h 147484"/>
              <a:gd name="connsiteX3" fmla="*/ 250722 w 752167"/>
              <a:gd name="connsiteY3" fmla="*/ 0 h 147484"/>
              <a:gd name="connsiteX4" fmla="*/ 560438 w 752167"/>
              <a:gd name="connsiteY4" fmla="*/ 14748 h 147484"/>
              <a:gd name="connsiteX5" fmla="*/ 678425 w 752167"/>
              <a:gd name="connsiteY5" fmla="*/ 44245 h 147484"/>
              <a:gd name="connsiteX6" fmla="*/ 722671 w 752167"/>
              <a:gd name="connsiteY6" fmla="*/ 88490 h 147484"/>
              <a:gd name="connsiteX7" fmla="*/ 752167 w 752167"/>
              <a:gd name="connsiteY7" fmla="*/ 132736 h 14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2167" h="147484">
                <a:moveTo>
                  <a:pt x="0" y="147484"/>
                </a:moveTo>
                <a:cubicBezTo>
                  <a:pt x="19664" y="122903"/>
                  <a:pt x="36734" y="96001"/>
                  <a:pt x="58993" y="73742"/>
                </a:cubicBezTo>
                <a:cubicBezTo>
                  <a:pt x="98484" y="34250"/>
                  <a:pt x="156003" y="29169"/>
                  <a:pt x="206477" y="14748"/>
                </a:cubicBezTo>
                <a:cubicBezTo>
                  <a:pt x="221425" y="10477"/>
                  <a:pt x="235974" y="4916"/>
                  <a:pt x="250722" y="0"/>
                </a:cubicBezTo>
                <a:cubicBezTo>
                  <a:pt x="353961" y="4916"/>
                  <a:pt x="457631" y="4113"/>
                  <a:pt x="560438" y="14748"/>
                </a:cubicBezTo>
                <a:cubicBezTo>
                  <a:pt x="600762" y="18919"/>
                  <a:pt x="678425" y="44245"/>
                  <a:pt x="678425" y="44245"/>
                </a:cubicBezTo>
                <a:cubicBezTo>
                  <a:pt x="693174" y="58993"/>
                  <a:pt x="709318" y="72467"/>
                  <a:pt x="722671" y="88490"/>
                </a:cubicBezTo>
                <a:cubicBezTo>
                  <a:pt x="734019" y="102107"/>
                  <a:pt x="752167" y="132736"/>
                  <a:pt x="752167" y="132736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4860032" y="2420888"/>
            <a:ext cx="504056" cy="204325"/>
            <a:chOff x="4860032" y="2420888"/>
            <a:chExt cx="504056" cy="2043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4860032" y="2420888"/>
              <a:ext cx="216024" cy="204325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6056" y="2420888"/>
              <a:ext cx="288032" cy="204325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Полилиния 16"/>
          <p:cNvSpPr/>
          <p:nvPr/>
        </p:nvSpPr>
        <p:spPr>
          <a:xfrm>
            <a:off x="5192828" y="3867618"/>
            <a:ext cx="585172" cy="102162"/>
          </a:xfrm>
          <a:custGeom>
            <a:avLst/>
            <a:gdLst>
              <a:gd name="connsiteX0" fmla="*/ 0 w 752167"/>
              <a:gd name="connsiteY0" fmla="*/ 147484 h 147484"/>
              <a:gd name="connsiteX1" fmla="*/ 58993 w 752167"/>
              <a:gd name="connsiteY1" fmla="*/ 73742 h 147484"/>
              <a:gd name="connsiteX2" fmla="*/ 206477 w 752167"/>
              <a:gd name="connsiteY2" fmla="*/ 14748 h 147484"/>
              <a:gd name="connsiteX3" fmla="*/ 250722 w 752167"/>
              <a:gd name="connsiteY3" fmla="*/ 0 h 147484"/>
              <a:gd name="connsiteX4" fmla="*/ 560438 w 752167"/>
              <a:gd name="connsiteY4" fmla="*/ 14748 h 147484"/>
              <a:gd name="connsiteX5" fmla="*/ 678425 w 752167"/>
              <a:gd name="connsiteY5" fmla="*/ 44245 h 147484"/>
              <a:gd name="connsiteX6" fmla="*/ 722671 w 752167"/>
              <a:gd name="connsiteY6" fmla="*/ 88490 h 147484"/>
              <a:gd name="connsiteX7" fmla="*/ 752167 w 752167"/>
              <a:gd name="connsiteY7" fmla="*/ 132736 h 14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2167" h="147484">
                <a:moveTo>
                  <a:pt x="0" y="147484"/>
                </a:moveTo>
                <a:cubicBezTo>
                  <a:pt x="19664" y="122903"/>
                  <a:pt x="36734" y="96001"/>
                  <a:pt x="58993" y="73742"/>
                </a:cubicBezTo>
                <a:cubicBezTo>
                  <a:pt x="98484" y="34250"/>
                  <a:pt x="156003" y="29169"/>
                  <a:pt x="206477" y="14748"/>
                </a:cubicBezTo>
                <a:cubicBezTo>
                  <a:pt x="221425" y="10477"/>
                  <a:pt x="235974" y="4916"/>
                  <a:pt x="250722" y="0"/>
                </a:cubicBezTo>
                <a:cubicBezTo>
                  <a:pt x="353961" y="4916"/>
                  <a:pt x="457631" y="4113"/>
                  <a:pt x="560438" y="14748"/>
                </a:cubicBezTo>
                <a:cubicBezTo>
                  <a:pt x="600762" y="18919"/>
                  <a:pt x="678425" y="44245"/>
                  <a:pt x="678425" y="44245"/>
                </a:cubicBezTo>
                <a:cubicBezTo>
                  <a:pt x="693174" y="58993"/>
                  <a:pt x="709318" y="72467"/>
                  <a:pt x="722671" y="88490"/>
                </a:cubicBezTo>
                <a:cubicBezTo>
                  <a:pt x="734019" y="102107"/>
                  <a:pt x="752167" y="132736"/>
                  <a:pt x="752167" y="132736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5827768" y="3729340"/>
            <a:ext cx="504056" cy="204325"/>
            <a:chOff x="4860032" y="2420888"/>
            <a:chExt cx="504056" cy="204325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4860032" y="2420888"/>
              <a:ext cx="216024" cy="204325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5076056" y="2420888"/>
              <a:ext cx="288032" cy="204325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24"/>
          <p:cNvGrpSpPr/>
          <p:nvPr/>
        </p:nvGrpSpPr>
        <p:grpSpPr>
          <a:xfrm>
            <a:off x="3095644" y="3772728"/>
            <a:ext cx="1080120" cy="236950"/>
            <a:chOff x="3275856" y="3840122"/>
            <a:chExt cx="1080120" cy="236950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3275856" y="3840122"/>
              <a:ext cx="1080120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4355976" y="3840122"/>
              <a:ext cx="0" cy="23695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Группа 25"/>
          <p:cNvGrpSpPr/>
          <p:nvPr/>
        </p:nvGrpSpPr>
        <p:grpSpPr>
          <a:xfrm>
            <a:off x="2443227" y="5567333"/>
            <a:ext cx="872786" cy="236950"/>
            <a:chOff x="3275856" y="3840122"/>
            <a:chExt cx="1080120" cy="236950"/>
          </a:xfrm>
        </p:grpSpPr>
        <p:cxnSp>
          <p:nvCxnSpPr>
            <p:cNvPr id="27" name="Прямая соединительная линия 26"/>
            <p:cNvCxnSpPr/>
            <p:nvPr/>
          </p:nvCxnSpPr>
          <p:spPr>
            <a:xfrm>
              <a:off x="3275856" y="3840122"/>
              <a:ext cx="1080120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4355976" y="3840122"/>
              <a:ext cx="0" cy="23695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Полилиния 28"/>
          <p:cNvSpPr/>
          <p:nvPr/>
        </p:nvSpPr>
        <p:spPr>
          <a:xfrm>
            <a:off x="4047213" y="5526521"/>
            <a:ext cx="980768" cy="220637"/>
          </a:xfrm>
          <a:custGeom>
            <a:avLst/>
            <a:gdLst>
              <a:gd name="connsiteX0" fmla="*/ 0 w 752167"/>
              <a:gd name="connsiteY0" fmla="*/ 147484 h 147484"/>
              <a:gd name="connsiteX1" fmla="*/ 58993 w 752167"/>
              <a:gd name="connsiteY1" fmla="*/ 73742 h 147484"/>
              <a:gd name="connsiteX2" fmla="*/ 206477 w 752167"/>
              <a:gd name="connsiteY2" fmla="*/ 14748 h 147484"/>
              <a:gd name="connsiteX3" fmla="*/ 250722 w 752167"/>
              <a:gd name="connsiteY3" fmla="*/ 0 h 147484"/>
              <a:gd name="connsiteX4" fmla="*/ 560438 w 752167"/>
              <a:gd name="connsiteY4" fmla="*/ 14748 h 147484"/>
              <a:gd name="connsiteX5" fmla="*/ 678425 w 752167"/>
              <a:gd name="connsiteY5" fmla="*/ 44245 h 147484"/>
              <a:gd name="connsiteX6" fmla="*/ 722671 w 752167"/>
              <a:gd name="connsiteY6" fmla="*/ 88490 h 147484"/>
              <a:gd name="connsiteX7" fmla="*/ 752167 w 752167"/>
              <a:gd name="connsiteY7" fmla="*/ 132736 h 14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2167" h="147484">
                <a:moveTo>
                  <a:pt x="0" y="147484"/>
                </a:moveTo>
                <a:cubicBezTo>
                  <a:pt x="19664" y="122903"/>
                  <a:pt x="36734" y="96001"/>
                  <a:pt x="58993" y="73742"/>
                </a:cubicBezTo>
                <a:cubicBezTo>
                  <a:pt x="98484" y="34250"/>
                  <a:pt x="156003" y="29169"/>
                  <a:pt x="206477" y="14748"/>
                </a:cubicBezTo>
                <a:cubicBezTo>
                  <a:pt x="221425" y="10477"/>
                  <a:pt x="235974" y="4916"/>
                  <a:pt x="250722" y="0"/>
                </a:cubicBezTo>
                <a:cubicBezTo>
                  <a:pt x="353961" y="4916"/>
                  <a:pt x="457631" y="4113"/>
                  <a:pt x="560438" y="14748"/>
                </a:cubicBezTo>
                <a:cubicBezTo>
                  <a:pt x="600762" y="18919"/>
                  <a:pt x="678425" y="44245"/>
                  <a:pt x="678425" y="44245"/>
                </a:cubicBezTo>
                <a:cubicBezTo>
                  <a:pt x="693174" y="58993"/>
                  <a:pt x="709318" y="72467"/>
                  <a:pt x="722671" y="88490"/>
                </a:cubicBezTo>
                <a:cubicBezTo>
                  <a:pt x="734019" y="102107"/>
                  <a:pt x="752167" y="132736"/>
                  <a:pt x="752167" y="132736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5832534" y="5331332"/>
            <a:ext cx="863505" cy="305507"/>
            <a:chOff x="4860032" y="2420888"/>
            <a:chExt cx="504056" cy="204325"/>
          </a:xfrm>
        </p:grpSpPr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4860032" y="2420888"/>
              <a:ext cx="216024" cy="204325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5076056" y="2420888"/>
              <a:ext cx="288032" cy="204325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3416543" y="2386955"/>
            <a:ext cx="974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Лес</a:t>
            </a:r>
            <a:endParaRPr lang="ru-RU" sz="3600" dirty="0"/>
          </a:p>
        </p:txBody>
      </p:sp>
      <p:sp>
        <p:nvSpPr>
          <p:cNvPr id="34" name="TextBox 33"/>
          <p:cNvSpPr txBox="1"/>
          <p:nvPr/>
        </p:nvSpPr>
        <p:spPr>
          <a:xfrm>
            <a:off x="4732840" y="2386954"/>
            <a:ext cx="974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/>
              <a:t>ок</a:t>
            </a:r>
            <a:endParaRPr lang="ru-RU" sz="3600" dirty="0"/>
          </a:p>
        </p:txBody>
      </p:sp>
      <p:sp>
        <p:nvSpPr>
          <p:cNvPr id="35" name="TextBox 34"/>
          <p:cNvSpPr txBox="1"/>
          <p:nvPr/>
        </p:nvSpPr>
        <p:spPr>
          <a:xfrm>
            <a:off x="2983715" y="3702090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 Пере </a:t>
            </a:r>
            <a:endParaRPr lang="ru-RU" sz="3600" dirty="0"/>
          </a:p>
        </p:txBody>
      </p:sp>
      <p:sp>
        <p:nvSpPr>
          <p:cNvPr id="37" name="TextBox 36"/>
          <p:cNvSpPr txBox="1"/>
          <p:nvPr/>
        </p:nvSpPr>
        <p:spPr>
          <a:xfrm>
            <a:off x="4842869" y="3772728"/>
            <a:ext cx="1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лесок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89525" y="4822986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Снег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231548" y="5503938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Под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896684" y="5542759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/>
              <a:t>снеж</a:t>
            </a:r>
            <a:endParaRPr lang="ru-RU" sz="36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5617822" y="5469317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ник</a:t>
            </a:r>
          </a:p>
        </p:txBody>
      </p:sp>
    </p:spTree>
    <p:extLst>
      <p:ext uri="{BB962C8B-B14F-4D97-AF65-F5344CB8AC3E}">
        <p14:creationId xmlns:p14="http://schemas.microsoft.com/office/powerpoint/2010/main" val="266092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7" grpId="0" animBg="1"/>
      <p:bldP spid="29" grpId="0" animBg="1"/>
      <p:bldP spid="33" grpId="0"/>
      <p:bldP spid="34" grpId="0"/>
      <p:bldP spid="35" grpId="0"/>
      <p:bldP spid="37" grpId="0"/>
      <p:bldP spid="38" grpId="0"/>
      <p:bldP spid="39" grpId="0"/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7" name="Text Box 27">
            <a:extLst>
              <a:ext uri="{FF2B5EF4-FFF2-40B4-BE49-F238E27FC236}">
                <a16:creationId xmlns:a16="http://schemas.microsoft.com/office/drawing/2014/main" id="{2A8EBFE5-0563-8749-8C1C-7F78799AEE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1013" y="5661025"/>
            <a:ext cx="533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ИК</a:t>
            </a:r>
          </a:p>
        </p:txBody>
      </p:sp>
      <p:sp>
        <p:nvSpPr>
          <p:cNvPr id="5148" name="Text Box 28">
            <a:extLst>
              <a:ext uri="{FF2B5EF4-FFF2-40B4-BE49-F238E27FC236}">
                <a16:creationId xmlns:a16="http://schemas.microsoft.com/office/drawing/2014/main" id="{19266169-E53C-A6B2-3BB1-20C2D56C3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5661025"/>
            <a:ext cx="10985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СТОЛ</a:t>
            </a:r>
          </a:p>
        </p:txBody>
      </p:sp>
      <p:grpSp>
        <p:nvGrpSpPr>
          <p:cNvPr id="2" name="Group 29">
            <a:extLst>
              <a:ext uri="{FF2B5EF4-FFF2-40B4-BE49-F238E27FC236}">
                <a16:creationId xmlns:a16="http://schemas.microsoft.com/office/drawing/2014/main" id="{56BA1825-EF35-9875-73E7-4457F7A25F14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5357813"/>
            <a:ext cx="431800" cy="360362"/>
            <a:chOff x="975" y="2659"/>
            <a:chExt cx="544" cy="227"/>
          </a:xfrm>
        </p:grpSpPr>
        <p:sp>
          <p:nvSpPr>
            <p:cNvPr id="8249" name="Line 30">
              <a:extLst>
                <a:ext uri="{FF2B5EF4-FFF2-40B4-BE49-F238E27FC236}">
                  <a16:creationId xmlns:a16="http://schemas.microsoft.com/office/drawing/2014/main" id="{12977287-6153-4A74-AF5B-611F3C9FFA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5" y="2659"/>
              <a:ext cx="272" cy="227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250" name="Line 31">
              <a:extLst>
                <a:ext uri="{FF2B5EF4-FFF2-40B4-BE49-F238E27FC236}">
                  <a16:creationId xmlns:a16="http://schemas.microsoft.com/office/drawing/2014/main" id="{C32353AC-8DF2-4A97-AFA2-44163624BBF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1269" y="2637"/>
              <a:ext cx="227" cy="27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152" name="Line 32">
            <a:extLst>
              <a:ext uri="{FF2B5EF4-FFF2-40B4-BE49-F238E27FC236}">
                <a16:creationId xmlns:a16="http://schemas.microsoft.com/office/drawing/2014/main" id="{E7FDED80-D250-4D83-CAFD-63146459149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67175" y="6026150"/>
            <a:ext cx="1800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153" name="Text Box 33">
            <a:extLst>
              <a:ext uri="{FF2B5EF4-FFF2-40B4-BE49-F238E27FC236}">
                <a16:creationId xmlns:a16="http://schemas.microsoft.com/office/drawing/2014/main" id="{879238A9-C4E5-FDE9-086D-4C2A948E2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5667375"/>
            <a:ext cx="1397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СТОЛ</a:t>
            </a:r>
          </a:p>
        </p:txBody>
      </p:sp>
      <p:sp>
        <p:nvSpPr>
          <p:cNvPr id="5154" name="Text Box 34">
            <a:extLst>
              <a:ext uri="{FF2B5EF4-FFF2-40B4-BE49-F238E27FC236}">
                <a16:creationId xmlns:a16="http://schemas.microsoft.com/office/drawing/2014/main" id="{7BF0B42F-1870-4687-45E2-90A63A1DC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185738"/>
            <a:ext cx="59039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sng" strike="noStrike" kern="120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Суффиксальный способ</a:t>
            </a:r>
          </a:p>
        </p:txBody>
      </p:sp>
      <p:sp>
        <p:nvSpPr>
          <p:cNvPr id="8200" name="Line 43">
            <a:extLst>
              <a:ext uri="{FF2B5EF4-FFF2-40B4-BE49-F238E27FC236}">
                <a16:creationId xmlns:a16="http://schemas.microsoft.com/office/drawing/2014/main" id="{8E4C27C2-6C09-C83B-DAE5-94B459818A78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4300" y="1771650"/>
            <a:ext cx="10080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174" name="Text Box 54">
            <a:extLst>
              <a:ext uri="{FF2B5EF4-FFF2-40B4-BE49-F238E27FC236}">
                <a16:creationId xmlns:a16="http://schemas.microsoft.com/office/drawing/2014/main" id="{117DE686-081A-82F6-2BD2-6C6C5ED41F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2755900"/>
            <a:ext cx="482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sng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Словообразовательная модель:</a:t>
            </a:r>
          </a:p>
        </p:txBody>
      </p:sp>
      <p:sp>
        <p:nvSpPr>
          <p:cNvPr id="5175" name="AutoShape 55">
            <a:extLst>
              <a:ext uri="{FF2B5EF4-FFF2-40B4-BE49-F238E27FC236}">
                <a16:creationId xmlns:a16="http://schemas.microsoft.com/office/drawing/2014/main" id="{13453013-4C6A-7387-F55D-2793FDDFC7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1268413"/>
            <a:ext cx="2520950" cy="936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5882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203" name="Text Box 56">
            <a:extLst>
              <a:ext uri="{FF2B5EF4-FFF2-40B4-BE49-F238E27FC236}">
                <a16:creationId xmlns:a16="http://schemas.microsoft.com/office/drawing/2014/main" id="{5F27B403-B0C2-68A9-1FC2-93DBF7F20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1412875"/>
            <a:ext cx="11382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стол</a:t>
            </a:r>
          </a:p>
        </p:txBody>
      </p:sp>
      <p:grpSp>
        <p:nvGrpSpPr>
          <p:cNvPr id="3" name="Group 57">
            <a:extLst>
              <a:ext uri="{FF2B5EF4-FFF2-40B4-BE49-F238E27FC236}">
                <a16:creationId xmlns:a16="http://schemas.microsoft.com/office/drawing/2014/main" id="{108F018D-A2CE-124D-59E3-5499B96AAD95}"/>
              </a:ext>
            </a:extLst>
          </p:cNvPr>
          <p:cNvGrpSpPr>
            <a:grpSpLocks/>
          </p:cNvGrpSpPr>
          <p:nvPr/>
        </p:nvGrpSpPr>
        <p:grpSpPr bwMode="auto">
          <a:xfrm>
            <a:off x="1517650" y="1912938"/>
            <a:ext cx="1296988" cy="138112"/>
            <a:chOff x="1156" y="1888"/>
            <a:chExt cx="500" cy="91"/>
          </a:xfrm>
        </p:grpSpPr>
        <p:sp>
          <p:nvSpPr>
            <p:cNvPr id="8246" name="Line 58">
              <a:extLst>
                <a:ext uri="{FF2B5EF4-FFF2-40B4-BE49-F238E27FC236}">
                  <a16:creationId xmlns:a16="http://schemas.microsoft.com/office/drawing/2014/main" id="{1A8075AB-8057-40D6-5099-45266DF3F1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6" y="1978"/>
              <a:ext cx="49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247" name="Line 59">
              <a:extLst>
                <a:ext uri="{FF2B5EF4-FFF2-40B4-BE49-F238E27FC236}">
                  <a16:creationId xmlns:a16="http://schemas.microsoft.com/office/drawing/2014/main" id="{55239E64-7665-8F29-0E4F-76E6D81081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6" y="1888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248" name="Line 60">
              <a:extLst>
                <a:ext uri="{FF2B5EF4-FFF2-40B4-BE49-F238E27FC236}">
                  <a16:creationId xmlns:a16="http://schemas.microsoft.com/office/drawing/2014/main" id="{42895306-B504-1551-1230-1D9C5D4F22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6" y="1888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181" name="AutoShape 61">
            <a:extLst>
              <a:ext uri="{FF2B5EF4-FFF2-40B4-BE49-F238E27FC236}">
                <a16:creationId xmlns:a16="http://schemas.microsoft.com/office/drawing/2014/main" id="{5DCC8199-DFB8-0458-4804-C4AD4963A7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6213" y="1330325"/>
            <a:ext cx="1366837" cy="936625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418 w 21600"/>
              <a:gd name="T13" fmla="*/ 0 h 21600"/>
              <a:gd name="T14" fmla="*/ 21182 w 21600"/>
              <a:gd name="T15" fmla="*/ 797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913" y="5700"/>
                </a:moveTo>
                <a:cubicBezTo>
                  <a:pt x="3740" y="2517"/>
                  <a:pt x="7129" y="553"/>
                  <a:pt x="10800" y="554"/>
                </a:cubicBezTo>
                <a:cubicBezTo>
                  <a:pt x="14470" y="554"/>
                  <a:pt x="17859" y="2517"/>
                  <a:pt x="19686" y="5700"/>
                </a:cubicBezTo>
                <a:lnTo>
                  <a:pt x="20167" y="5424"/>
                </a:lnTo>
                <a:cubicBezTo>
                  <a:pt x="18241" y="2069"/>
                  <a:pt x="14668" y="-1"/>
                  <a:pt x="10799" y="0"/>
                </a:cubicBezTo>
                <a:cubicBezTo>
                  <a:pt x="6931" y="0"/>
                  <a:pt x="3358" y="2069"/>
                  <a:pt x="1432" y="5424"/>
                </a:cubicBezTo>
                <a:lnTo>
                  <a:pt x="1913" y="570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182" name="Rectangle 62">
            <a:extLst>
              <a:ext uri="{FF2B5EF4-FFF2-40B4-BE49-F238E27FC236}">
                <a16:creationId xmlns:a16="http://schemas.microsoft.com/office/drawing/2014/main" id="{0A563C7E-F946-9B69-2D3B-2B602F8771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6075" y="1481138"/>
            <a:ext cx="504825" cy="5032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183" name="AutoShape 63">
            <a:extLst>
              <a:ext uri="{FF2B5EF4-FFF2-40B4-BE49-F238E27FC236}">
                <a16:creationId xmlns:a16="http://schemas.microsoft.com/office/drawing/2014/main" id="{5B16FD0E-7080-3948-E650-DA2F1B9AB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1268413"/>
            <a:ext cx="3167063" cy="10080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5882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184" name="Text Box 64">
            <a:extLst>
              <a:ext uri="{FF2B5EF4-FFF2-40B4-BE49-F238E27FC236}">
                <a16:creationId xmlns:a16="http://schemas.microsoft.com/office/drawing/2014/main" id="{1DC7CC6C-1CDC-D6C1-0262-3B41491357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4188" y="1484313"/>
            <a:ext cx="5953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ик</a:t>
            </a:r>
            <a:endParaRPr kumimoji="0" lang="ru-RU" altLang="ru-RU" sz="2000" b="0" i="0" u="none" strike="noStrike" kern="1200" cap="none" spc="0" normalizeH="0" baseline="0" noProof="0">
              <a:ln>
                <a:noFill/>
              </a:ln>
              <a:solidFill>
                <a:srgbClr val="226845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209" name="Text Box 65">
            <a:extLst>
              <a:ext uri="{FF2B5EF4-FFF2-40B4-BE49-F238E27FC236}">
                <a16:creationId xmlns:a16="http://schemas.microsoft.com/office/drawing/2014/main" id="{191A1F28-9623-6DEE-9494-48F05322A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063" y="1484313"/>
            <a:ext cx="9525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стол</a:t>
            </a:r>
          </a:p>
        </p:txBody>
      </p:sp>
      <p:sp>
        <p:nvSpPr>
          <p:cNvPr id="5186" name="AutoShape 66">
            <a:extLst>
              <a:ext uri="{FF2B5EF4-FFF2-40B4-BE49-F238E27FC236}">
                <a16:creationId xmlns:a16="http://schemas.microsoft.com/office/drawing/2014/main" id="{BD2D04A5-DE80-8D8D-3916-2D0FE28B6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0688" y="1285875"/>
            <a:ext cx="1441450" cy="9144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418 w 21600"/>
              <a:gd name="T13" fmla="*/ 0 h 21600"/>
              <a:gd name="T14" fmla="*/ 21182 w 21600"/>
              <a:gd name="T15" fmla="*/ 797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913" y="5700"/>
                </a:moveTo>
                <a:cubicBezTo>
                  <a:pt x="3740" y="2517"/>
                  <a:pt x="7129" y="553"/>
                  <a:pt x="10800" y="554"/>
                </a:cubicBezTo>
                <a:cubicBezTo>
                  <a:pt x="14470" y="554"/>
                  <a:pt x="17859" y="2517"/>
                  <a:pt x="19686" y="5700"/>
                </a:cubicBezTo>
                <a:lnTo>
                  <a:pt x="20167" y="5424"/>
                </a:lnTo>
                <a:cubicBezTo>
                  <a:pt x="18241" y="2069"/>
                  <a:pt x="14668" y="-1"/>
                  <a:pt x="10799" y="0"/>
                </a:cubicBezTo>
                <a:cubicBezTo>
                  <a:pt x="6931" y="0"/>
                  <a:pt x="3358" y="2069"/>
                  <a:pt x="1432" y="5424"/>
                </a:cubicBezTo>
                <a:lnTo>
                  <a:pt x="1913" y="570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187" name="Rectangle 67">
            <a:extLst>
              <a:ext uri="{FF2B5EF4-FFF2-40B4-BE49-F238E27FC236}">
                <a16:creationId xmlns:a16="http://schemas.microsoft.com/office/drawing/2014/main" id="{38A1C22C-E024-B745-5356-2E05A33DA2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0650" y="1555750"/>
            <a:ext cx="504825" cy="5032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68">
            <a:extLst>
              <a:ext uri="{FF2B5EF4-FFF2-40B4-BE49-F238E27FC236}">
                <a16:creationId xmlns:a16="http://schemas.microsoft.com/office/drawing/2014/main" id="{E13B68F4-CFAC-70F2-7234-8B5588FB01EE}"/>
              </a:ext>
            </a:extLst>
          </p:cNvPr>
          <p:cNvGrpSpPr>
            <a:grpSpLocks/>
          </p:cNvGrpSpPr>
          <p:nvPr/>
        </p:nvGrpSpPr>
        <p:grpSpPr bwMode="auto">
          <a:xfrm>
            <a:off x="6858000" y="1357313"/>
            <a:ext cx="576263" cy="215900"/>
            <a:chOff x="975" y="2659"/>
            <a:chExt cx="544" cy="227"/>
          </a:xfrm>
        </p:grpSpPr>
        <p:sp>
          <p:nvSpPr>
            <p:cNvPr id="8244" name="Line 69">
              <a:extLst>
                <a:ext uri="{FF2B5EF4-FFF2-40B4-BE49-F238E27FC236}">
                  <a16:creationId xmlns:a16="http://schemas.microsoft.com/office/drawing/2014/main" id="{CDEFE06E-AF16-2A94-C2B2-7E1B650349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5" y="2659"/>
              <a:ext cx="272" cy="227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245" name="Line 70">
              <a:extLst>
                <a:ext uri="{FF2B5EF4-FFF2-40B4-BE49-F238E27FC236}">
                  <a16:creationId xmlns:a16="http://schemas.microsoft.com/office/drawing/2014/main" id="{462A18B8-6DE0-235E-B979-BEFDEC4BEBF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1269" y="2637"/>
              <a:ext cx="227" cy="27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5" name="Group 71">
            <a:extLst>
              <a:ext uri="{FF2B5EF4-FFF2-40B4-BE49-F238E27FC236}">
                <a16:creationId xmlns:a16="http://schemas.microsoft.com/office/drawing/2014/main" id="{947BA53E-0760-C268-7D20-76F8C1E23F4D}"/>
              </a:ext>
            </a:extLst>
          </p:cNvPr>
          <p:cNvGrpSpPr>
            <a:grpSpLocks/>
          </p:cNvGrpSpPr>
          <p:nvPr/>
        </p:nvGrpSpPr>
        <p:grpSpPr bwMode="auto">
          <a:xfrm>
            <a:off x="5580063" y="1911350"/>
            <a:ext cx="2017712" cy="139700"/>
            <a:chOff x="1202" y="1752"/>
            <a:chExt cx="771" cy="91"/>
          </a:xfrm>
        </p:grpSpPr>
        <p:sp>
          <p:nvSpPr>
            <p:cNvPr id="8241" name="Line 72">
              <a:extLst>
                <a:ext uri="{FF2B5EF4-FFF2-40B4-BE49-F238E27FC236}">
                  <a16:creationId xmlns:a16="http://schemas.microsoft.com/office/drawing/2014/main" id="{4EE00E4B-F0D0-B18F-640A-E593977147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02" y="1842"/>
              <a:ext cx="771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242" name="Line 73">
              <a:extLst>
                <a:ext uri="{FF2B5EF4-FFF2-40B4-BE49-F238E27FC236}">
                  <a16:creationId xmlns:a16="http://schemas.microsoft.com/office/drawing/2014/main" id="{A37F83C7-5B65-1A2B-104F-C3C56F6BE9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" y="175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243" name="Line 74">
              <a:extLst>
                <a:ext uri="{FF2B5EF4-FFF2-40B4-BE49-F238E27FC236}">
                  <a16:creationId xmlns:a16="http://schemas.microsoft.com/office/drawing/2014/main" id="{777E7932-F963-68FA-E03F-AA4AC95875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3" y="175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209" name="Text Box 89">
            <a:extLst>
              <a:ext uri="{FF2B5EF4-FFF2-40B4-BE49-F238E27FC236}">
                <a16:creationId xmlns:a16="http://schemas.microsoft.com/office/drawing/2014/main" id="{D0125C57-30CE-1BF5-7886-6AA8955B2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4724400"/>
            <a:ext cx="482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sng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Словообразовательный разбор:</a:t>
            </a:r>
          </a:p>
        </p:txBody>
      </p:sp>
      <p:grpSp>
        <p:nvGrpSpPr>
          <p:cNvPr id="8215" name="Group 92">
            <a:extLst>
              <a:ext uri="{FF2B5EF4-FFF2-40B4-BE49-F238E27FC236}">
                <a16:creationId xmlns:a16="http://schemas.microsoft.com/office/drawing/2014/main" id="{FB8793AB-B428-4E36-A4A5-9CC22618736C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88913"/>
            <a:ext cx="8713788" cy="6408737"/>
            <a:chOff x="158" y="119"/>
            <a:chExt cx="5489" cy="4037"/>
          </a:xfrm>
        </p:grpSpPr>
        <p:sp>
          <p:nvSpPr>
            <p:cNvPr id="8237" name="Line 93">
              <a:extLst>
                <a:ext uri="{FF2B5EF4-FFF2-40B4-BE49-F238E27FC236}">
                  <a16:creationId xmlns:a16="http://schemas.microsoft.com/office/drawing/2014/main" id="{065F9DEA-66DB-B975-4F0C-9EAC63FB36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238" name="Line 94">
              <a:extLst>
                <a:ext uri="{FF2B5EF4-FFF2-40B4-BE49-F238E27FC236}">
                  <a16:creationId xmlns:a16="http://schemas.microsoft.com/office/drawing/2014/main" id="{863BC3FC-A55C-13D3-E4D7-E53EA9EBDF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239" name="Line 95">
              <a:extLst>
                <a:ext uri="{FF2B5EF4-FFF2-40B4-BE49-F238E27FC236}">
                  <a16:creationId xmlns:a16="http://schemas.microsoft.com/office/drawing/2014/main" id="{193328DA-AECE-277A-96B5-4F4ECA0033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240" name="Line 96">
              <a:extLst>
                <a:ext uri="{FF2B5EF4-FFF2-40B4-BE49-F238E27FC236}">
                  <a16:creationId xmlns:a16="http://schemas.microsoft.com/office/drawing/2014/main" id="{5114063D-1EA9-F818-7C34-20F379249B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7" name="Group 97">
            <a:extLst>
              <a:ext uri="{FF2B5EF4-FFF2-40B4-BE49-F238E27FC236}">
                <a16:creationId xmlns:a16="http://schemas.microsoft.com/office/drawing/2014/main" id="{6DA67762-7879-9194-9868-DEDF89BD21AB}"/>
              </a:ext>
            </a:extLst>
          </p:cNvPr>
          <p:cNvGrpSpPr>
            <a:grpSpLocks/>
          </p:cNvGrpSpPr>
          <p:nvPr/>
        </p:nvGrpSpPr>
        <p:grpSpPr bwMode="auto">
          <a:xfrm>
            <a:off x="6300788" y="6165850"/>
            <a:ext cx="1296987" cy="138113"/>
            <a:chOff x="1156" y="1888"/>
            <a:chExt cx="500" cy="91"/>
          </a:xfrm>
        </p:grpSpPr>
        <p:sp>
          <p:nvSpPr>
            <p:cNvPr id="8234" name="Line 98">
              <a:extLst>
                <a:ext uri="{FF2B5EF4-FFF2-40B4-BE49-F238E27FC236}">
                  <a16:creationId xmlns:a16="http://schemas.microsoft.com/office/drawing/2014/main" id="{3665A1AD-7248-A811-43FF-FD90BAEA10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6" y="1978"/>
              <a:ext cx="49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235" name="Line 99">
              <a:extLst>
                <a:ext uri="{FF2B5EF4-FFF2-40B4-BE49-F238E27FC236}">
                  <a16:creationId xmlns:a16="http://schemas.microsoft.com/office/drawing/2014/main" id="{BC83F66D-CA22-32E6-C33B-EBCC2433F0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6" y="1888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236" name="Line 100">
              <a:extLst>
                <a:ext uri="{FF2B5EF4-FFF2-40B4-BE49-F238E27FC236}">
                  <a16:creationId xmlns:a16="http://schemas.microsoft.com/office/drawing/2014/main" id="{4AE17B50-2E0F-9A72-AE33-6AD8167E30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6" y="1888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221" name="Rectangle 101">
            <a:extLst>
              <a:ext uri="{FF2B5EF4-FFF2-40B4-BE49-F238E27FC236}">
                <a16:creationId xmlns:a16="http://schemas.microsoft.com/office/drawing/2014/main" id="{AE875163-5359-DB9E-FAAF-D584565F01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7625" y="5734050"/>
            <a:ext cx="431800" cy="4302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195" name="AutoShape 75">
            <a:extLst>
              <a:ext uri="{FF2B5EF4-FFF2-40B4-BE49-F238E27FC236}">
                <a16:creationId xmlns:a16="http://schemas.microsoft.com/office/drawing/2014/main" id="{1B7826DB-5E93-B124-59DD-090A1A312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3500438"/>
            <a:ext cx="4608513" cy="7921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5882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198" name="Text Box 78">
            <a:extLst>
              <a:ext uri="{FF2B5EF4-FFF2-40B4-BE49-F238E27FC236}">
                <a16:creationId xmlns:a16="http://schemas.microsoft.com/office/drawing/2014/main" id="{3D9265CF-73F3-6157-08D0-2BEDE3070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0013" y="3567113"/>
            <a:ext cx="4603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ик</a:t>
            </a: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226845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200" name="Rectangle 80">
            <a:extLst>
              <a:ext uri="{FF2B5EF4-FFF2-40B4-BE49-F238E27FC236}">
                <a16:creationId xmlns:a16="http://schemas.microsoft.com/office/drawing/2014/main" id="{647DE450-C92E-DC32-FA0C-7FA8E15F0D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4738" y="3644900"/>
            <a:ext cx="504825" cy="5032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8" name="Group 81">
            <a:extLst>
              <a:ext uri="{FF2B5EF4-FFF2-40B4-BE49-F238E27FC236}">
                <a16:creationId xmlns:a16="http://schemas.microsoft.com/office/drawing/2014/main" id="{4B25B6A1-638A-DCE6-1278-63714F3DD66E}"/>
              </a:ext>
            </a:extLst>
          </p:cNvPr>
          <p:cNvGrpSpPr>
            <a:grpSpLocks/>
          </p:cNvGrpSpPr>
          <p:nvPr/>
        </p:nvGrpSpPr>
        <p:grpSpPr bwMode="auto">
          <a:xfrm>
            <a:off x="5143500" y="3571875"/>
            <a:ext cx="503238" cy="215900"/>
            <a:chOff x="975" y="2659"/>
            <a:chExt cx="544" cy="227"/>
          </a:xfrm>
        </p:grpSpPr>
        <p:sp>
          <p:nvSpPr>
            <p:cNvPr id="8232" name="Line 82">
              <a:extLst>
                <a:ext uri="{FF2B5EF4-FFF2-40B4-BE49-F238E27FC236}">
                  <a16:creationId xmlns:a16="http://schemas.microsoft.com/office/drawing/2014/main" id="{984CAC14-BDD6-8B46-DFA6-1F090C1A07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5" y="2659"/>
              <a:ext cx="272" cy="227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233" name="Line 83">
              <a:extLst>
                <a:ext uri="{FF2B5EF4-FFF2-40B4-BE49-F238E27FC236}">
                  <a16:creationId xmlns:a16="http://schemas.microsoft.com/office/drawing/2014/main" id="{5170B33D-0EA7-7080-313B-BA996ED9620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1269" y="2637"/>
              <a:ext cx="227" cy="27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9" name="Group 90">
            <a:extLst>
              <a:ext uri="{FF2B5EF4-FFF2-40B4-BE49-F238E27FC236}">
                <a16:creationId xmlns:a16="http://schemas.microsoft.com/office/drawing/2014/main" id="{40DEC92A-E9C4-E78F-7984-C4B246EBEFBB}"/>
              </a:ext>
            </a:extLst>
          </p:cNvPr>
          <p:cNvGrpSpPr>
            <a:grpSpLocks/>
          </p:cNvGrpSpPr>
          <p:nvPr/>
        </p:nvGrpSpPr>
        <p:grpSpPr bwMode="auto">
          <a:xfrm>
            <a:off x="2627313" y="4005263"/>
            <a:ext cx="3313112" cy="142875"/>
            <a:chOff x="2335" y="2568"/>
            <a:chExt cx="1091" cy="92"/>
          </a:xfrm>
        </p:grpSpPr>
        <p:sp>
          <p:nvSpPr>
            <p:cNvPr id="8229" name="Line 85">
              <a:extLst>
                <a:ext uri="{FF2B5EF4-FFF2-40B4-BE49-F238E27FC236}">
                  <a16:creationId xmlns:a16="http://schemas.microsoft.com/office/drawing/2014/main" id="{05CD0AE7-C0EA-B565-CC01-B72E7FDE67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36" y="2659"/>
              <a:ext cx="109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230" name="Line 86">
              <a:extLst>
                <a:ext uri="{FF2B5EF4-FFF2-40B4-BE49-F238E27FC236}">
                  <a16:creationId xmlns:a16="http://schemas.microsoft.com/office/drawing/2014/main" id="{F407C5F3-1F32-57DD-D475-A0FADA0D0E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5" y="2568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231" name="Line 87">
              <a:extLst>
                <a:ext uri="{FF2B5EF4-FFF2-40B4-BE49-F238E27FC236}">
                  <a16:creationId xmlns:a16="http://schemas.microsoft.com/office/drawing/2014/main" id="{B72CA289-7105-2F93-8803-BD68924CB7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5" y="2568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223" name="Text Box 103">
            <a:extLst>
              <a:ext uri="{FF2B5EF4-FFF2-40B4-BE49-F238E27FC236}">
                <a16:creationId xmlns:a16="http://schemas.microsoft.com/office/drawing/2014/main" id="{8AA82633-9294-A025-7AC6-CE2623D73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0" y="3643313"/>
            <a:ext cx="35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+</a:t>
            </a:r>
          </a:p>
        </p:txBody>
      </p:sp>
      <p:sp>
        <p:nvSpPr>
          <p:cNvPr id="5224" name="Text Box 104">
            <a:extLst>
              <a:ext uri="{FF2B5EF4-FFF2-40B4-BE49-F238E27FC236}">
                <a16:creationId xmlns:a16="http://schemas.microsoft.com/office/drawing/2014/main" id="{03BB6646-D3D2-4AF7-2FD6-012C7752E5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5505" y="3352800"/>
            <a:ext cx="2449513" cy="1039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стол</a:t>
            </a:r>
          </a:p>
          <a:p>
            <a:pPr marL="0" marR="0" lvl="0" indent="0" algn="l" defTabSz="914400" rtl="0" eaLnBrk="1" fontAlgn="base" latinLnBrk="0" hangingPunct="1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</a:t>
            </a:r>
          </a:p>
        </p:txBody>
      </p:sp>
      <p:grpSp>
        <p:nvGrpSpPr>
          <p:cNvPr id="10" name="Group 97">
            <a:extLst>
              <a:ext uri="{FF2B5EF4-FFF2-40B4-BE49-F238E27FC236}">
                <a16:creationId xmlns:a16="http://schemas.microsoft.com/office/drawing/2014/main" id="{2628DFFC-0CCD-89D2-5B7B-20C7677E900C}"/>
              </a:ext>
            </a:extLst>
          </p:cNvPr>
          <p:cNvGrpSpPr>
            <a:grpSpLocks/>
          </p:cNvGrpSpPr>
          <p:nvPr/>
        </p:nvGrpSpPr>
        <p:grpSpPr bwMode="auto">
          <a:xfrm>
            <a:off x="1643063" y="5857875"/>
            <a:ext cx="1296987" cy="428625"/>
            <a:chOff x="1156" y="1888"/>
            <a:chExt cx="500" cy="91"/>
          </a:xfrm>
        </p:grpSpPr>
        <p:sp>
          <p:nvSpPr>
            <p:cNvPr id="8226" name="Line 98">
              <a:extLst>
                <a:ext uri="{FF2B5EF4-FFF2-40B4-BE49-F238E27FC236}">
                  <a16:creationId xmlns:a16="http://schemas.microsoft.com/office/drawing/2014/main" id="{ABB8A56D-9F87-5CF0-ACD9-E4778C5E00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6" y="1978"/>
              <a:ext cx="49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227" name="Line 99">
              <a:extLst>
                <a:ext uri="{FF2B5EF4-FFF2-40B4-BE49-F238E27FC236}">
                  <a16:creationId xmlns:a16="http://schemas.microsoft.com/office/drawing/2014/main" id="{BFEC276C-6BCA-F969-21B3-D4064A4CC3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6" y="1888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228" name="Line 100">
              <a:extLst>
                <a:ext uri="{FF2B5EF4-FFF2-40B4-BE49-F238E27FC236}">
                  <a16:creationId xmlns:a16="http://schemas.microsoft.com/office/drawing/2014/main" id="{B3EF8216-E0AF-837B-D8CF-D684F7A0C3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6" y="1888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fill="hold"/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5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5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5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5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5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5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5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5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7" grpId="0"/>
      <p:bldP spid="5148" grpId="0"/>
      <p:bldP spid="5153" grpId="0"/>
      <p:bldP spid="5154" grpId="0"/>
      <p:bldP spid="5174" grpId="0"/>
      <p:bldP spid="5182" grpId="0" animBg="1"/>
      <p:bldP spid="5184" grpId="0"/>
      <p:bldP spid="5184" grpId="1"/>
      <p:bldP spid="5184" grpId="2"/>
      <p:bldP spid="5187" grpId="0" animBg="1"/>
      <p:bldP spid="5209" grpId="0"/>
      <p:bldP spid="5221" grpId="0" animBg="1"/>
      <p:bldP spid="5195" grpId="0" animBg="1"/>
      <p:bldP spid="5198" grpId="0"/>
      <p:bldP spid="5200" grpId="0" animBg="1"/>
      <p:bldP spid="5223" grpId="0"/>
      <p:bldP spid="52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7" name="Line 9">
            <a:extLst>
              <a:ext uri="{FF2B5EF4-FFF2-40B4-BE49-F238E27FC236}">
                <a16:creationId xmlns:a16="http://schemas.microsoft.com/office/drawing/2014/main" id="{05CA2EC3-73E3-6627-8C08-6D935366023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67175" y="6026150"/>
            <a:ext cx="1800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178" name="Text Box 10">
            <a:extLst>
              <a:ext uri="{FF2B5EF4-FFF2-40B4-BE49-F238E27FC236}">
                <a16:creationId xmlns:a16="http://schemas.microsoft.com/office/drawing/2014/main" id="{23182345-EF39-C9FA-ACEC-D252E87EA0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4888" y="5661025"/>
            <a:ext cx="17192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altLang="ru-RU" sz="32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смелый</a:t>
            </a:r>
            <a:endParaRPr kumimoji="0" lang="ru-RU" altLang="ru-RU" sz="2000" b="0" i="0" u="none" strike="noStrike" kern="1200" cap="none" spc="0" normalizeH="0" baseline="0" noProof="0">
              <a:ln>
                <a:noFill/>
              </a:ln>
              <a:solidFill>
                <a:srgbClr val="226845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179" name="Text Box 11">
            <a:extLst>
              <a:ext uri="{FF2B5EF4-FFF2-40B4-BE49-F238E27FC236}">
                <a16:creationId xmlns:a16="http://schemas.microsoft.com/office/drawing/2014/main" id="{ED8556F9-DFCF-8C72-370E-C42F369C8B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185738"/>
            <a:ext cx="59039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sng" strike="noStrike" kern="120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Приставочный способ</a:t>
            </a:r>
          </a:p>
        </p:txBody>
      </p:sp>
      <p:sp>
        <p:nvSpPr>
          <p:cNvPr id="10245" name="Line 12">
            <a:extLst>
              <a:ext uri="{FF2B5EF4-FFF2-40B4-BE49-F238E27FC236}">
                <a16:creationId xmlns:a16="http://schemas.microsoft.com/office/drawing/2014/main" id="{FEA32358-CE90-6FC8-90A4-F704524B1F49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175" y="1773238"/>
            <a:ext cx="10080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181" name="Text Box 13">
            <a:extLst>
              <a:ext uri="{FF2B5EF4-FFF2-40B4-BE49-F238E27FC236}">
                <a16:creationId xmlns:a16="http://schemas.microsoft.com/office/drawing/2014/main" id="{31732834-8844-25DF-A5F1-CEFCB887C9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2755900"/>
            <a:ext cx="482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sng" strike="noStrike" kern="120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Словообразовательная модель:</a:t>
            </a:r>
          </a:p>
        </p:txBody>
      </p:sp>
      <p:sp>
        <p:nvSpPr>
          <p:cNvPr id="7182" name="AutoShape 14">
            <a:extLst>
              <a:ext uri="{FF2B5EF4-FFF2-40B4-BE49-F238E27FC236}">
                <a16:creationId xmlns:a16="http://schemas.microsoft.com/office/drawing/2014/main" id="{BA17C0E0-8093-F9E2-00D2-0E2D5AD531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1196975"/>
            <a:ext cx="3240087" cy="936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5882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190" name="AutoShape 22">
            <a:extLst>
              <a:ext uri="{FF2B5EF4-FFF2-40B4-BE49-F238E27FC236}">
                <a16:creationId xmlns:a16="http://schemas.microsoft.com/office/drawing/2014/main" id="{3B7275B1-37D9-AB75-4B5D-DEA85CFDA4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1196975"/>
            <a:ext cx="3455988" cy="10080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5882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203" name="AutoShape 35">
            <a:extLst>
              <a:ext uri="{FF2B5EF4-FFF2-40B4-BE49-F238E27FC236}">
                <a16:creationId xmlns:a16="http://schemas.microsoft.com/office/drawing/2014/main" id="{B5921C90-462B-2285-6DA0-A67BE0393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3573463"/>
            <a:ext cx="4895850" cy="7921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5882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214" name="Text Box 46">
            <a:extLst>
              <a:ext uri="{FF2B5EF4-FFF2-40B4-BE49-F238E27FC236}">
                <a16:creationId xmlns:a16="http://schemas.microsoft.com/office/drawing/2014/main" id="{2BB90A02-2593-5D3E-4A06-2D95083220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4724400"/>
            <a:ext cx="482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sng" strike="noStrike" kern="120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Словообразовательный разбор:</a:t>
            </a:r>
          </a:p>
        </p:txBody>
      </p:sp>
      <p:sp>
        <p:nvSpPr>
          <p:cNvPr id="10251" name="Text Box 47">
            <a:extLst>
              <a:ext uri="{FF2B5EF4-FFF2-40B4-BE49-F238E27FC236}">
                <a16:creationId xmlns:a16="http://schemas.microsoft.com/office/drawing/2014/main" id="{689533E9-99D0-BB84-A1D5-D1AB54D8EC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1412875"/>
            <a:ext cx="623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ЫЙ</a:t>
            </a:r>
          </a:p>
        </p:txBody>
      </p:sp>
      <p:sp>
        <p:nvSpPr>
          <p:cNvPr id="10252" name="Text Box 48">
            <a:extLst>
              <a:ext uri="{FF2B5EF4-FFF2-40B4-BE49-F238E27FC236}">
                <a16:creationId xmlns:a16="http://schemas.microsoft.com/office/drawing/2014/main" id="{ED790A99-694D-C103-58EE-28EC5DCD8A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5388" y="1412875"/>
            <a:ext cx="1023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смел</a:t>
            </a:r>
          </a:p>
        </p:txBody>
      </p:sp>
      <p:sp>
        <p:nvSpPr>
          <p:cNvPr id="7217" name="AutoShape 49">
            <a:extLst>
              <a:ext uri="{FF2B5EF4-FFF2-40B4-BE49-F238E27FC236}">
                <a16:creationId xmlns:a16="http://schemas.microsoft.com/office/drawing/2014/main" id="{B8BC82D5-8249-E5B1-BED0-AB948A1C14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1341438"/>
            <a:ext cx="1439863" cy="7239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418 w 21600"/>
              <a:gd name="T13" fmla="*/ 0 h 21600"/>
              <a:gd name="T14" fmla="*/ 21182 w 21600"/>
              <a:gd name="T15" fmla="*/ 797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913" y="5700"/>
                </a:moveTo>
                <a:cubicBezTo>
                  <a:pt x="3740" y="2517"/>
                  <a:pt x="7129" y="553"/>
                  <a:pt x="10800" y="554"/>
                </a:cubicBezTo>
                <a:cubicBezTo>
                  <a:pt x="14470" y="554"/>
                  <a:pt x="17859" y="2517"/>
                  <a:pt x="19686" y="5700"/>
                </a:cubicBezTo>
                <a:lnTo>
                  <a:pt x="20167" y="5424"/>
                </a:lnTo>
                <a:cubicBezTo>
                  <a:pt x="18241" y="2069"/>
                  <a:pt x="14668" y="-1"/>
                  <a:pt x="10799" y="0"/>
                </a:cubicBezTo>
                <a:cubicBezTo>
                  <a:pt x="6931" y="0"/>
                  <a:pt x="3358" y="2069"/>
                  <a:pt x="1432" y="5424"/>
                </a:cubicBezTo>
                <a:lnTo>
                  <a:pt x="1913" y="570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18" name="Rectangle 50">
            <a:extLst>
              <a:ext uri="{FF2B5EF4-FFF2-40B4-BE49-F238E27FC236}">
                <a16:creationId xmlns:a16="http://schemas.microsoft.com/office/drawing/2014/main" id="{2A5DD456-D2BD-2F67-DEE1-031C7D937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1412875"/>
            <a:ext cx="906462" cy="5762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" name="Group 54">
            <a:extLst>
              <a:ext uri="{FF2B5EF4-FFF2-40B4-BE49-F238E27FC236}">
                <a16:creationId xmlns:a16="http://schemas.microsoft.com/office/drawing/2014/main" id="{CFF1DA16-7861-61C9-98F1-84C5EE020384}"/>
              </a:ext>
            </a:extLst>
          </p:cNvPr>
          <p:cNvGrpSpPr>
            <a:grpSpLocks/>
          </p:cNvGrpSpPr>
          <p:nvPr/>
        </p:nvGrpSpPr>
        <p:grpSpPr bwMode="auto">
          <a:xfrm>
            <a:off x="1214438" y="1857375"/>
            <a:ext cx="1368425" cy="144463"/>
            <a:chOff x="1202" y="1752"/>
            <a:chExt cx="771" cy="91"/>
          </a:xfrm>
        </p:grpSpPr>
        <p:sp>
          <p:nvSpPr>
            <p:cNvPr id="10291" name="Line 55">
              <a:extLst>
                <a:ext uri="{FF2B5EF4-FFF2-40B4-BE49-F238E27FC236}">
                  <a16:creationId xmlns:a16="http://schemas.microsoft.com/office/drawing/2014/main" id="{BF5E8289-B04F-CC3D-F99C-83BA12F821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02" y="1842"/>
              <a:ext cx="771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292" name="Line 56">
              <a:extLst>
                <a:ext uri="{FF2B5EF4-FFF2-40B4-BE49-F238E27FC236}">
                  <a16:creationId xmlns:a16="http://schemas.microsoft.com/office/drawing/2014/main" id="{54673BC2-732A-8815-D6B4-22F4187726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" y="175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293" name="Line 57">
              <a:extLst>
                <a:ext uri="{FF2B5EF4-FFF2-40B4-BE49-F238E27FC236}">
                  <a16:creationId xmlns:a16="http://schemas.microsoft.com/office/drawing/2014/main" id="{DDD7E2BF-BAAB-93EF-BDEB-D5A5845FF9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3" y="175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0256" name="Group 58">
            <a:extLst>
              <a:ext uri="{FF2B5EF4-FFF2-40B4-BE49-F238E27FC236}">
                <a16:creationId xmlns:a16="http://schemas.microsoft.com/office/drawing/2014/main" id="{2CE22292-1B7A-04F2-287F-0D14B674068A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88913"/>
            <a:ext cx="8713788" cy="6408737"/>
            <a:chOff x="158" y="119"/>
            <a:chExt cx="5489" cy="4037"/>
          </a:xfrm>
        </p:grpSpPr>
        <p:sp>
          <p:nvSpPr>
            <p:cNvPr id="10287" name="Line 59">
              <a:extLst>
                <a:ext uri="{FF2B5EF4-FFF2-40B4-BE49-F238E27FC236}">
                  <a16:creationId xmlns:a16="http://schemas.microsoft.com/office/drawing/2014/main" id="{2A2D7C47-A9F0-CA18-6C34-095D8A5219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288" name="Line 60">
              <a:extLst>
                <a:ext uri="{FF2B5EF4-FFF2-40B4-BE49-F238E27FC236}">
                  <a16:creationId xmlns:a16="http://schemas.microsoft.com/office/drawing/2014/main" id="{FCCE7383-D6B0-3D38-3E0A-D487983E86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289" name="Line 61">
              <a:extLst>
                <a:ext uri="{FF2B5EF4-FFF2-40B4-BE49-F238E27FC236}">
                  <a16:creationId xmlns:a16="http://schemas.microsoft.com/office/drawing/2014/main" id="{4EF6610C-1FA9-E18D-6563-FE201C6DA5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290" name="Line 62">
              <a:extLst>
                <a:ext uri="{FF2B5EF4-FFF2-40B4-BE49-F238E27FC236}">
                  <a16:creationId xmlns:a16="http://schemas.microsoft.com/office/drawing/2014/main" id="{09D1B868-2A12-7ACA-400F-5DAC399B2A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0257" name="Text Box 63">
            <a:extLst>
              <a:ext uri="{FF2B5EF4-FFF2-40B4-BE49-F238E27FC236}">
                <a16:creationId xmlns:a16="http://schemas.microsoft.com/office/drawing/2014/main" id="{628999E8-C4F8-BAA5-53EE-F8F59AEBEF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7788" y="1412875"/>
            <a:ext cx="623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ЫЙ</a:t>
            </a:r>
          </a:p>
        </p:txBody>
      </p:sp>
      <p:sp>
        <p:nvSpPr>
          <p:cNvPr id="10258" name="Text Box 64">
            <a:extLst>
              <a:ext uri="{FF2B5EF4-FFF2-40B4-BE49-F238E27FC236}">
                <a16:creationId xmlns:a16="http://schemas.microsoft.com/office/drawing/2014/main" id="{66195A23-9C52-C44A-C987-DB8A767526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7138" y="1412875"/>
            <a:ext cx="10937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altLang="ru-RU" sz="28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смел</a:t>
            </a:r>
            <a:endParaRPr kumimoji="0" lang="ru-RU" altLang="ru-RU" sz="2000" b="0" i="0" u="none" strike="noStrike" kern="1200" cap="none" spc="0" normalizeH="0" baseline="0" noProof="0">
              <a:ln>
                <a:noFill/>
              </a:ln>
              <a:solidFill>
                <a:srgbClr val="226845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33" name="AutoShape 65">
            <a:extLst>
              <a:ext uri="{FF2B5EF4-FFF2-40B4-BE49-F238E27FC236}">
                <a16:creationId xmlns:a16="http://schemas.microsoft.com/office/drawing/2014/main" id="{F4C75E46-2B0D-1BE8-7C96-1522E048D6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9188" y="1336675"/>
            <a:ext cx="1541462" cy="7239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418 w 21600"/>
              <a:gd name="T13" fmla="*/ 0 h 21600"/>
              <a:gd name="T14" fmla="*/ 21182 w 21600"/>
              <a:gd name="T15" fmla="*/ 797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913" y="5700"/>
                </a:moveTo>
                <a:cubicBezTo>
                  <a:pt x="3740" y="2517"/>
                  <a:pt x="7129" y="553"/>
                  <a:pt x="10800" y="554"/>
                </a:cubicBezTo>
                <a:cubicBezTo>
                  <a:pt x="14470" y="554"/>
                  <a:pt x="17859" y="2517"/>
                  <a:pt x="19686" y="5700"/>
                </a:cubicBezTo>
                <a:lnTo>
                  <a:pt x="20167" y="5424"/>
                </a:lnTo>
                <a:cubicBezTo>
                  <a:pt x="18241" y="2069"/>
                  <a:pt x="14668" y="-1"/>
                  <a:pt x="10799" y="0"/>
                </a:cubicBezTo>
                <a:cubicBezTo>
                  <a:pt x="6931" y="0"/>
                  <a:pt x="3358" y="2069"/>
                  <a:pt x="1432" y="5424"/>
                </a:cubicBezTo>
                <a:lnTo>
                  <a:pt x="1913" y="570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34" name="Rectangle 66">
            <a:extLst>
              <a:ext uri="{FF2B5EF4-FFF2-40B4-BE49-F238E27FC236}">
                <a16:creationId xmlns:a16="http://schemas.microsoft.com/office/drawing/2014/main" id="{05D4DA48-C0DD-0EE4-A231-2CC3F8274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7788" y="1412875"/>
            <a:ext cx="906462" cy="5762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67">
            <a:extLst>
              <a:ext uri="{FF2B5EF4-FFF2-40B4-BE49-F238E27FC236}">
                <a16:creationId xmlns:a16="http://schemas.microsoft.com/office/drawing/2014/main" id="{B601E58D-4735-AE0D-EC0E-431F99CE6888}"/>
              </a:ext>
            </a:extLst>
          </p:cNvPr>
          <p:cNvGrpSpPr>
            <a:grpSpLocks/>
          </p:cNvGrpSpPr>
          <p:nvPr/>
        </p:nvGrpSpPr>
        <p:grpSpPr bwMode="auto">
          <a:xfrm>
            <a:off x="5394325" y="1839913"/>
            <a:ext cx="2232025" cy="149225"/>
            <a:chOff x="1202" y="1752"/>
            <a:chExt cx="771" cy="91"/>
          </a:xfrm>
        </p:grpSpPr>
        <p:sp>
          <p:nvSpPr>
            <p:cNvPr id="10284" name="Line 68">
              <a:extLst>
                <a:ext uri="{FF2B5EF4-FFF2-40B4-BE49-F238E27FC236}">
                  <a16:creationId xmlns:a16="http://schemas.microsoft.com/office/drawing/2014/main" id="{2BCBAD2F-8D01-748E-E420-F06B0936D4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02" y="1842"/>
              <a:ext cx="771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285" name="Line 69">
              <a:extLst>
                <a:ext uri="{FF2B5EF4-FFF2-40B4-BE49-F238E27FC236}">
                  <a16:creationId xmlns:a16="http://schemas.microsoft.com/office/drawing/2014/main" id="{B7D02D8E-6385-E887-325A-C55FE72632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" y="175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286" name="Line 70">
              <a:extLst>
                <a:ext uri="{FF2B5EF4-FFF2-40B4-BE49-F238E27FC236}">
                  <a16:creationId xmlns:a16="http://schemas.microsoft.com/office/drawing/2014/main" id="{144A0C42-6CBF-400F-963E-1826CCD67E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3" y="175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7239" name="Text Box 71">
            <a:extLst>
              <a:ext uri="{FF2B5EF4-FFF2-40B4-BE49-F238E27FC236}">
                <a16:creationId xmlns:a16="http://schemas.microsoft.com/office/drawing/2014/main" id="{4FC38E01-2B8F-9DFA-CF82-4750ABA8A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4325" y="1412875"/>
            <a:ext cx="595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</a:t>
            </a:r>
            <a:r>
              <a:rPr kumimoji="0" lang="ru-RU" altLang="ru-RU" sz="32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не</a:t>
            </a:r>
            <a:endParaRPr kumimoji="0" lang="ru-RU" altLang="ru-RU" sz="2000" b="0" i="0" u="none" strike="noStrike" kern="1200" cap="none" spc="0" normalizeH="0" baseline="0" noProof="0">
              <a:ln>
                <a:noFill/>
              </a:ln>
              <a:solidFill>
                <a:srgbClr val="226845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5" name="Group 74">
            <a:extLst>
              <a:ext uri="{FF2B5EF4-FFF2-40B4-BE49-F238E27FC236}">
                <a16:creationId xmlns:a16="http://schemas.microsoft.com/office/drawing/2014/main" id="{45A694C3-EAB2-38C3-9E6B-BCDA47F9B450}"/>
              </a:ext>
            </a:extLst>
          </p:cNvPr>
          <p:cNvGrpSpPr>
            <a:grpSpLocks/>
          </p:cNvGrpSpPr>
          <p:nvPr/>
        </p:nvGrpSpPr>
        <p:grpSpPr bwMode="auto">
          <a:xfrm>
            <a:off x="5394325" y="1412875"/>
            <a:ext cx="906463" cy="71438"/>
            <a:chOff x="3334" y="890"/>
            <a:chExt cx="362" cy="45"/>
          </a:xfrm>
        </p:grpSpPr>
        <p:sp>
          <p:nvSpPr>
            <p:cNvPr id="10282" name="Line 72">
              <a:extLst>
                <a:ext uri="{FF2B5EF4-FFF2-40B4-BE49-F238E27FC236}">
                  <a16:creationId xmlns:a16="http://schemas.microsoft.com/office/drawing/2014/main" id="{9E3BE19C-8F9F-350C-40A4-96349FC238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4" y="890"/>
              <a:ext cx="3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283" name="Line 73">
              <a:extLst>
                <a:ext uri="{FF2B5EF4-FFF2-40B4-BE49-F238E27FC236}">
                  <a16:creationId xmlns:a16="http://schemas.microsoft.com/office/drawing/2014/main" id="{763EDAB0-4A74-1C81-1300-AA7BC9F16E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6" y="890"/>
              <a:ext cx="0" cy="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" name="Group 77">
            <a:extLst>
              <a:ext uri="{FF2B5EF4-FFF2-40B4-BE49-F238E27FC236}">
                <a16:creationId xmlns:a16="http://schemas.microsoft.com/office/drawing/2014/main" id="{7131C78E-8EC4-F53A-BBFC-054350D7C0FA}"/>
              </a:ext>
            </a:extLst>
          </p:cNvPr>
          <p:cNvGrpSpPr>
            <a:grpSpLocks/>
          </p:cNvGrpSpPr>
          <p:nvPr/>
        </p:nvGrpSpPr>
        <p:grpSpPr bwMode="auto">
          <a:xfrm>
            <a:off x="2484438" y="3644900"/>
            <a:ext cx="936625" cy="71438"/>
            <a:chOff x="3334" y="890"/>
            <a:chExt cx="362" cy="45"/>
          </a:xfrm>
        </p:grpSpPr>
        <p:sp>
          <p:nvSpPr>
            <p:cNvPr id="10280" name="Line 78">
              <a:extLst>
                <a:ext uri="{FF2B5EF4-FFF2-40B4-BE49-F238E27FC236}">
                  <a16:creationId xmlns:a16="http://schemas.microsoft.com/office/drawing/2014/main" id="{4DB950CD-CCE7-9F1C-CE33-7CBFC4267C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4" y="890"/>
              <a:ext cx="3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281" name="Line 79">
              <a:extLst>
                <a:ext uri="{FF2B5EF4-FFF2-40B4-BE49-F238E27FC236}">
                  <a16:creationId xmlns:a16="http://schemas.microsoft.com/office/drawing/2014/main" id="{A3CB8A9B-8DEB-DCAF-0A6A-7FE1DCCE53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6" y="890"/>
              <a:ext cx="0" cy="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7248" name="Text Box 80">
            <a:extLst>
              <a:ext uri="{FF2B5EF4-FFF2-40B4-BE49-F238E27FC236}">
                <a16:creationId xmlns:a16="http://schemas.microsoft.com/office/drawing/2014/main" id="{11BD11C5-1CA6-141E-3974-8B11610553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661025"/>
            <a:ext cx="23278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</a:t>
            </a: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несмелый</a:t>
            </a: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226845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7" name="Group 81">
            <a:extLst>
              <a:ext uri="{FF2B5EF4-FFF2-40B4-BE49-F238E27FC236}">
                <a16:creationId xmlns:a16="http://schemas.microsoft.com/office/drawing/2014/main" id="{FA34D426-0CA2-B1D0-D417-E1F03DEE51F0}"/>
              </a:ext>
            </a:extLst>
          </p:cNvPr>
          <p:cNvGrpSpPr>
            <a:grpSpLocks/>
          </p:cNvGrpSpPr>
          <p:nvPr/>
        </p:nvGrpSpPr>
        <p:grpSpPr bwMode="auto">
          <a:xfrm>
            <a:off x="827089" y="5688331"/>
            <a:ext cx="720726" cy="45719"/>
            <a:chOff x="3334" y="890"/>
            <a:chExt cx="362" cy="45"/>
          </a:xfrm>
        </p:grpSpPr>
        <p:sp>
          <p:nvSpPr>
            <p:cNvPr id="10278" name="Line 82">
              <a:extLst>
                <a:ext uri="{FF2B5EF4-FFF2-40B4-BE49-F238E27FC236}">
                  <a16:creationId xmlns:a16="http://schemas.microsoft.com/office/drawing/2014/main" id="{8269F845-3C1C-D1E1-046F-A51C2E7603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4" y="890"/>
              <a:ext cx="3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279" name="Line 83">
              <a:extLst>
                <a:ext uri="{FF2B5EF4-FFF2-40B4-BE49-F238E27FC236}">
                  <a16:creationId xmlns:a16="http://schemas.microsoft.com/office/drawing/2014/main" id="{214D6CAA-75AD-C806-60EA-2D25DC0300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6" y="890"/>
              <a:ext cx="0" cy="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7252" name="Text Box 84">
            <a:extLst>
              <a:ext uri="{FF2B5EF4-FFF2-40B4-BE49-F238E27FC236}">
                <a16:creationId xmlns:a16="http://schemas.microsoft.com/office/drawing/2014/main" id="{4FACB3E8-5848-D2DF-6D76-61E246A71E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4438" y="3644900"/>
            <a:ext cx="838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altLang="ru-RU" sz="36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не</a:t>
            </a:r>
            <a:endParaRPr kumimoji="0" lang="ru-RU" altLang="ru-RU" sz="2000" b="0" i="0" u="none" strike="noStrike" kern="1200" cap="none" spc="0" normalizeH="0" baseline="0" noProof="0">
              <a:ln>
                <a:noFill/>
              </a:ln>
              <a:solidFill>
                <a:srgbClr val="226845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53" name="Text Box 85">
            <a:extLst>
              <a:ext uri="{FF2B5EF4-FFF2-40B4-BE49-F238E27FC236}">
                <a16:creationId xmlns:a16="http://schemas.microsoft.com/office/drawing/2014/main" id="{04EDD9D5-D9F5-978E-50D8-3A94FD7154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8135" y="3836042"/>
            <a:ext cx="6003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+</a:t>
            </a:r>
          </a:p>
        </p:txBody>
      </p:sp>
      <p:sp>
        <p:nvSpPr>
          <p:cNvPr id="7254" name="Rectangle 86">
            <a:extLst>
              <a:ext uri="{FF2B5EF4-FFF2-40B4-BE49-F238E27FC236}">
                <a16:creationId xmlns:a16="http://schemas.microsoft.com/office/drawing/2014/main" id="{AC18470C-74B0-E331-26F9-552BE1DB0B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0713" y="3859212"/>
            <a:ext cx="304641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смелый</a:t>
            </a:r>
          </a:p>
        </p:txBody>
      </p:sp>
      <p:grpSp>
        <p:nvGrpSpPr>
          <p:cNvPr id="8" name="Group 54">
            <a:extLst>
              <a:ext uri="{FF2B5EF4-FFF2-40B4-BE49-F238E27FC236}">
                <a16:creationId xmlns:a16="http://schemas.microsoft.com/office/drawing/2014/main" id="{3AF3F2A5-5CF4-16D5-B3EE-93CD6F58C30B}"/>
              </a:ext>
            </a:extLst>
          </p:cNvPr>
          <p:cNvGrpSpPr>
            <a:grpSpLocks/>
          </p:cNvGrpSpPr>
          <p:nvPr/>
        </p:nvGrpSpPr>
        <p:grpSpPr bwMode="auto">
          <a:xfrm>
            <a:off x="1599802" y="6129046"/>
            <a:ext cx="800894" cy="126330"/>
            <a:chOff x="1202" y="1752"/>
            <a:chExt cx="771" cy="91"/>
          </a:xfrm>
        </p:grpSpPr>
        <p:sp>
          <p:nvSpPr>
            <p:cNvPr id="10275" name="Line 55">
              <a:extLst>
                <a:ext uri="{FF2B5EF4-FFF2-40B4-BE49-F238E27FC236}">
                  <a16:creationId xmlns:a16="http://schemas.microsoft.com/office/drawing/2014/main" id="{F793240F-A2A5-BE07-81BF-50214CA9A2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02" y="1842"/>
              <a:ext cx="771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276" name="Line 56">
              <a:extLst>
                <a:ext uri="{FF2B5EF4-FFF2-40B4-BE49-F238E27FC236}">
                  <a16:creationId xmlns:a16="http://schemas.microsoft.com/office/drawing/2014/main" id="{38C72793-8586-B366-78AE-6B1DACC56C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" y="175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277" name="Line 57">
              <a:extLst>
                <a:ext uri="{FF2B5EF4-FFF2-40B4-BE49-F238E27FC236}">
                  <a16:creationId xmlns:a16="http://schemas.microsoft.com/office/drawing/2014/main" id="{4B24B44B-D9EF-B0D0-40C6-5E2B15EF88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3" y="175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9" name="Group 54">
            <a:extLst>
              <a:ext uri="{FF2B5EF4-FFF2-40B4-BE49-F238E27FC236}">
                <a16:creationId xmlns:a16="http://schemas.microsoft.com/office/drawing/2014/main" id="{4DC6DEA5-A89E-31CB-13AD-E5CBD3242C6F}"/>
              </a:ext>
            </a:extLst>
          </p:cNvPr>
          <p:cNvGrpSpPr>
            <a:grpSpLocks/>
          </p:cNvGrpSpPr>
          <p:nvPr/>
        </p:nvGrpSpPr>
        <p:grpSpPr bwMode="auto">
          <a:xfrm>
            <a:off x="6296826" y="6118607"/>
            <a:ext cx="842962" cy="253236"/>
            <a:chOff x="1202" y="1752"/>
            <a:chExt cx="771" cy="91"/>
          </a:xfrm>
        </p:grpSpPr>
        <p:sp>
          <p:nvSpPr>
            <p:cNvPr id="10272" name="Line 55">
              <a:extLst>
                <a:ext uri="{FF2B5EF4-FFF2-40B4-BE49-F238E27FC236}">
                  <a16:creationId xmlns:a16="http://schemas.microsoft.com/office/drawing/2014/main" id="{51FDF21B-3764-C949-C27A-B7A1CE8D07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02" y="1842"/>
              <a:ext cx="771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273" name="Line 56">
              <a:extLst>
                <a:ext uri="{FF2B5EF4-FFF2-40B4-BE49-F238E27FC236}">
                  <a16:creationId xmlns:a16="http://schemas.microsoft.com/office/drawing/2014/main" id="{C9895CD9-32CC-1290-71A9-17511DA96D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" y="175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274" name="Line 57">
              <a:extLst>
                <a:ext uri="{FF2B5EF4-FFF2-40B4-BE49-F238E27FC236}">
                  <a16:creationId xmlns:a16="http://schemas.microsoft.com/office/drawing/2014/main" id="{EC41575B-3A3D-BD0A-98C6-BCBA02CD8E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3" y="175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fill="hold"/>
                                        <p:tgtEl>
                                          <p:spTgt spid="72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7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7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7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7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7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8" grpId="0"/>
      <p:bldP spid="7179" grpId="0"/>
      <p:bldP spid="7181" grpId="0"/>
      <p:bldP spid="7203" grpId="0" animBg="1"/>
      <p:bldP spid="7214" grpId="0"/>
      <p:bldP spid="7218" grpId="0" animBg="1"/>
      <p:bldP spid="7234" grpId="0" animBg="1"/>
      <p:bldP spid="7239" grpId="0"/>
      <p:bldP spid="7239" grpId="1"/>
      <p:bldP spid="7239" grpId="2"/>
      <p:bldP spid="7248" grpId="0"/>
      <p:bldP spid="7252" grpId="0"/>
      <p:bldP spid="7253" grpId="0"/>
      <p:bldP spid="72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AutoShape 4">
            <a:extLst>
              <a:ext uri="{FF2B5EF4-FFF2-40B4-BE49-F238E27FC236}">
                <a16:creationId xmlns:a16="http://schemas.microsoft.com/office/drawing/2014/main" id="{C2549720-5167-85DC-BD80-A99EBA6FF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3063" y="1071563"/>
            <a:ext cx="6048375" cy="863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5882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365" name="Text Box 5">
            <a:extLst>
              <a:ext uri="{FF2B5EF4-FFF2-40B4-BE49-F238E27FC236}">
                <a16:creationId xmlns:a16="http://schemas.microsoft.com/office/drawing/2014/main" id="{FF8BAA82-234B-8A03-AB8C-C7A50F1151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463" y="1195388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и</a:t>
            </a:r>
          </a:p>
        </p:txBody>
      </p:sp>
      <p:sp>
        <p:nvSpPr>
          <p:cNvPr id="12292" name="Text Box 6">
            <a:extLst>
              <a:ext uri="{FF2B5EF4-FFF2-40B4-BE49-F238E27FC236}">
                <a16:creationId xmlns:a16="http://schemas.microsoft.com/office/drawing/2014/main" id="{14EE0399-A400-F6DE-19BE-88E46D44C2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5525" y="1195388"/>
            <a:ext cx="1123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altLang="ru-RU" sz="32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закон</a:t>
            </a:r>
          </a:p>
        </p:txBody>
      </p:sp>
      <p:sp>
        <p:nvSpPr>
          <p:cNvPr id="12293" name="AutoShape 7">
            <a:extLst>
              <a:ext uri="{FF2B5EF4-FFF2-40B4-BE49-F238E27FC236}">
                <a16:creationId xmlns:a16="http://schemas.microsoft.com/office/drawing/2014/main" id="{987886BC-52D3-E2CA-BC8D-5A939250B0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1063" y="1123950"/>
            <a:ext cx="1295400" cy="7239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418 w 21600"/>
              <a:gd name="T13" fmla="*/ 0 h 21600"/>
              <a:gd name="T14" fmla="*/ 21182 w 21600"/>
              <a:gd name="T15" fmla="*/ 797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913" y="5700"/>
                </a:moveTo>
                <a:cubicBezTo>
                  <a:pt x="3740" y="2517"/>
                  <a:pt x="7129" y="553"/>
                  <a:pt x="10800" y="554"/>
                </a:cubicBezTo>
                <a:cubicBezTo>
                  <a:pt x="14470" y="554"/>
                  <a:pt x="17859" y="2517"/>
                  <a:pt x="19686" y="5700"/>
                </a:cubicBezTo>
                <a:lnTo>
                  <a:pt x="20167" y="5424"/>
                </a:lnTo>
                <a:cubicBezTo>
                  <a:pt x="18241" y="2069"/>
                  <a:pt x="14668" y="-1"/>
                  <a:pt x="10799" y="0"/>
                </a:cubicBezTo>
                <a:cubicBezTo>
                  <a:pt x="6931" y="0"/>
                  <a:pt x="3358" y="2069"/>
                  <a:pt x="1432" y="5424"/>
                </a:cubicBezTo>
                <a:lnTo>
                  <a:pt x="1913" y="570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2294" name="Group 8">
            <a:extLst>
              <a:ext uri="{FF2B5EF4-FFF2-40B4-BE49-F238E27FC236}">
                <a16:creationId xmlns:a16="http://schemas.microsoft.com/office/drawing/2014/main" id="{8B858F8C-9761-8600-F692-74A52DB53C28}"/>
              </a:ext>
            </a:extLst>
          </p:cNvPr>
          <p:cNvGrpSpPr>
            <a:grpSpLocks/>
          </p:cNvGrpSpPr>
          <p:nvPr/>
        </p:nvGrpSpPr>
        <p:grpSpPr bwMode="auto">
          <a:xfrm>
            <a:off x="2700338" y="1700213"/>
            <a:ext cx="2663825" cy="71437"/>
            <a:chOff x="1202" y="1752"/>
            <a:chExt cx="771" cy="91"/>
          </a:xfrm>
        </p:grpSpPr>
        <p:sp>
          <p:nvSpPr>
            <p:cNvPr id="12346" name="Line 9">
              <a:extLst>
                <a:ext uri="{FF2B5EF4-FFF2-40B4-BE49-F238E27FC236}">
                  <a16:creationId xmlns:a16="http://schemas.microsoft.com/office/drawing/2014/main" id="{343E03F1-53A7-E9C2-470C-CEEA14EC6F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02" y="1842"/>
              <a:ext cx="771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47" name="Line 10">
              <a:extLst>
                <a:ext uri="{FF2B5EF4-FFF2-40B4-BE49-F238E27FC236}">
                  <a16:creationId xmlns:a16="http://schemas.microsoft.com/office/drawing/2014/main" id="{E1C36820-D061-88EB-7AD7-541261C4F2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" y="175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48" name="Line 11">
              <a:extLst>
                <a:ext uri="{FF2B5EF4-FFF2-40B4-BE49-F238E27FC236}">
                  <a16:creationId xmlns:a16="http://schemas.microsoft.com/office/drawing/2014/main" id="{606F6007-4D0E-7378-0DE0-F1FAB48E53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3" y="175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2295" name="Text Box 12">
            <a:extLst>
              <a:ext uri="{FF2B5EF4-FFF2-40B4-BE49-F238E27FC236}">
                <a16:creationId xmlns:a16="http://schemas.microsoft.com/office/drawing/2014/main" id="{8E444F16-DB2D-A074-DB6B-EEDFACD439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6563" y="1195388"/>
            <a:ext cx="4714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altLang="ru-RU" sz="32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ть</a:t>
            </a:r>
            <a:endParaRPr kumimoji="0" lang="ru-RU" altLang="ru-RU" sz="2000" b="0" i="0" u="none" strike="noStrike" kern="1200" cap="none" spc="0" normalizeH="0" baseline="0" noProof="0">
              <a:ln>
                <a:noFill/>
              </a:ln>
              <a:solidFill>
                <a:srgbClr val="226845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296" name="Rectangle 13">
            <a:extLst>
              <a:ext uri="{FF2B5EF4-FFF2-40B4-BE49-F238E27FC236}">
                <a16:creationId xmlns:a16="http://schemas.microsoft.com/office/drawing/2014/main" id="{76135980-C496-F4CC-FB30-8EEC32149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1196975"/>
            <a:ext cx="906463" cy="5762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3" name="Group 14">
            <a:extLst>
              <a:ext uri="{FF2B5EF4-FFF2-40B4-BE49-F238E27FC236}">
                <a16:creationId xmlns:a16="http://schemas.microsoft.com/office/drawing/2014/main" id="{AB293B3C-038E-2A23-7FC3-2E564DA095D8}"/>
              </a:ext>
            </a:extLst>
          </p:cNvPr>
          <p:cNvGrpSpPr>
            <a:grpSpLocks/>
          </p:cNvGrpSpPr>
          <p:nvPr/>
        </p:nvGrpSpPr>
        <p:grpSpPr bwMode="auto">
          <a:xfrm>
            <a:off x="4714875" y="1143000"/>
            <a:ext cx="647700" cy="217488"/>
            <a:chOff x="975" y="2659"/>
            <a:chExt cx="544" cy="227"/>
          </a:xfrm>
        </p:grpSpPr>
        <p:sp>
          <p:nvSpPr>
            <p:cNvPr id="12344" name="Line 15">
              <a:extLst>
                <a:ext uri="{FF2B5EF4-FFF2-40B4-BE49-F238E27FC236}">
                  <a16:creationId xmlns:a16="http://schemas.microsoft.com/office/drawing/2014/main" id="{6C216BF3-FFB7-D2B9-E6AD-407974311A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5" y="2659"/>
              <a:ext cx="272" cy="227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45" name="Line 16">
              <a:extLst>
                <a:ext uri="{FF2B5EF4-FFF2-40B4-BE49-F238E27FC236}">
                  <a16:creationId xmlns:a16="http://schemas.microsoft.com/office/drawing/2014/main" id="{0513A926-4FAA-E9BB-5624-0C7BFF6703F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1269" y="2637"/>
              <a:ext cx="227" cy="27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5377" name="Text Box 17">
            <a:extLst>
              <a:ext uri="{FF2B5EF4-FFF2-40B4-BE49-F238E27FC236}">
                <a16:creationId xmlns:a16="http://schemas.microsoft.com/office/drawing/2014/main" id="{A5B17119-43FB-1793-3EAA-548AFD8ABE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1000" y="1195388"/>
            <a:ext cx="204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у</a:t>
            </a:r>
          </a:p>
        </p:txBody>
      </p:sp>
      <p:grpSp>
        <p:nvGrpSpPr>
          <p:cNvPr id="4" name="Group 18">
            <a:extLst>
              <a:ext uri="{FF2B5EF4-FFF2-40B4-BE49-F238E27FC236}">
                <a16:creationId xmlns:a16="http://schemas.microsoft.com/office/drawing/2014/main" id="{2FA83A20-B04F-7D3A-1D4E-B19D6DC83AB7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1195388"/>
            <a:ext cx="762000" cy="144462"/>
            <a:chOff x="3334" y="890"/>
            <a:chExt cx="362" cy="45"/>
          </a:xfrm>
        </p:grpSpPr>
        <p:sp>
          <p:nvSpPr>
            <p:cNvPr id="12342" name="Line 19">
              <a:extLst>
                <a:ext uri="{FF2B5EF4-FFF2-40B4-BE49-F238E27FC236}">
                  <a16:creationId xmlns:a16="http://schemas.microsoft.com/office/drawing/2014/main" id="{070FFF9B-55BD-B6C7-C76D-DA238F6132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4" y="890"/>
              <a:ext cx="3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43" name="Line 20">
              <a:extLst>
                <a:ext uri="{FF2B5EF4-FFF2-40B4-BE49-F238E27FC236}">
                  <a16:creationId xmlns:a16="http://schemas.microsoft.com/office/drawing/2014/main" id="{7719DCDC-A424-7E90-584F-94E26A8C8B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6" y="890"/>
              <a:ext cx="0" cy="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5381" name="Text Box 21">
            <a:extLst>
              <a:ext uri="{FF2B5EF4-FFF2-40B4-BE49-F238E27FC236}">
                <a16:creationId xmlns:a16="http://schemas.microsoft.com/office/drawing/2014/main" id="{DAD208E1-40EF-3CC6-BE4F-5FF022EB42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185738"/>
            <a:ext cx="7416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sng" strike="noStrike" kern="120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Приставочно-суффиксальный  способ</a:t>
            </a:r>
          </a:p>
        </p:txBody>
      </p:sp>
      <p:sp>
        <p:nvSpPr>
          <p:cNvPr id="15382" name="Text Box 22">
            <a:extLst>
              <a:ext uri="{FF2B5EF4-FFF2-40B4-BE49-F238E27FC236}">
                <a16:creationId xmlns:a16="http://schemas.microsoft.com/office/drawing/2014/main" id="{F795A533-9899-8BD7-76F2-1E772269D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2420938"/>
            <a:ext cx="482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sng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Словообразовательная модель:</a:t>
            </a:r>
          </a:p>
        </p:txBody>
      </p:sp>
      <p:sp>
        <p:nvSpPr>
          <p:cNvPr id="15383" name="AutoShape 23">
            <a:extLst>
              <a:ext uri="{FF2B5EF4-FFF2-40B4-BE49-F238E27FC236}">
                <a16:creationId xmlns:a16="http://schemas.microsoft.com/office/drawing/2014/main" id="{7BDF6EA5-0750-DA7A-69CD-B4EA6D01D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2411" y="3254377"/>
            <a:ext cx="5903912" cy="9350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5882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5" name="Group 24">
            <a:extLst>
              <a:ext uri="{FF2B5EF4-FFF2-40B4-BE49-F238E27FC236}">
                <a16:creationId xmlns:a16="http://schemas.microsoft.com/office/drawing/2014/main" id="{158C7EC7-C5C9-47AF-D5DB-651B27B45EF3}"/>
              </a:ext>
            </a:extLst>
          </p:cNvPr>
          <p:cNvGrpSpPr>
            <a:grpSpLocks/>
          </p:cNvGrpSpPr>
          <p:nvPr/>
        </p:nvGrpSpPr>
        <p:grpSpPr bwMode="auto">
          <a:xfrm>
            <a:off x="1763713" y="3309938"/>
            <a:ext cx="503237" cy="69850"/>
            <a:chOff x="3334" y="890"/>
            <a:chExt cx="362" cy="45"/>
          </a:xfrm>
        </p:grpSpPr>
        <p:sp>
          <p:nvSpPr>
            <p:cNvPr id="12340" name="Line 25">
              <a:extLst>
                <a:ext uri="{FF2B5EF4-FFF2-40B4-BE49-F238E27FC236}">
                  <a16:creationId xmlns:a16="http://schemas.microsoft.com/office/drawing/2014/main" id="{9CCAE951-103D-841C-96BD-EE51BE6181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4" y="890"/>
              <a:ext cx="3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41" name="Line 26">
              <a:extLst>
                <a:ext uri="{FF2B5EF4-FFF2-40B4-BE49-F238E27FC236}">
                  <a16:creationId xmlns:a16="http://schemas.microsoft.com/office/drawing/2014/main" id="{63D4D296-F45B-AA5B-32C2-273546DC7C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6" y="890"/>
              <a:ext cx="0" cy="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5387" name="Text Box 27">
            <a:extLst>
              <a:ext uri="{FF2B5EF4-FFF2-40B4-BE49-F238E27FC236}">
                <a16:creationId xmlns:a16="http://schemas.microsoft.com/office/drawing/2014/main" id="{7033E20E-5EDD-BA7A-4482-741C6D6DF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3284538"/>
            <a:ext cx="358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у</a:t>
            </a:r>
          </a:p>
        </p:txBody>
      </p:sp>
      <p:sp>
        <p:nvSpPr>
          <p:cNvPr id="15388" name="Text Box 28">
            <a:extLst>
              <a:ext uri="{FF2B5EF4-FFF2-40B4-BE49-F238E27FC236}">
                <a16:creationId xmlns:a16="http://schemas.microsoft.com/office/drawing/2014/main" id="{F22426C9-0A52-5882-024C-6BAF5AE95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7" y="3492887"/>
            <a:ext cx="260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+</a:t>
            </a:r>
          </a:p>
        </p:txBody>
      </p:sp>
      <p:sp>
        <p:nvSpPr>
          <p:cNvPr id="15389" name="Rectangle 29">
            <a:extLst>
              <a:ext uri="{FF2B5EF4-FFF2-40B4-BE49-F238E27FC236}">
                <a16:creationId xmlns:a16="http://schemas.microsoft.com/office/drawing/2014/main" id="{F33716E0-DAD3-947F-27F8-8B81BB498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8931" y="3528821"/>
            <a:ext cx="2592388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закон</a:t>
            </a:r>
          </a:p>
        </p:txBody>
      </p:sp>
      <p:grpSp>
        <p:nvGrpSpPr>
          <p:cNvPr id="6" name="Group 31">
            <a:extLst>
              <a:ext uri="{FF2B5EF4-FFF2-40B4-BE49-F238E27FC236}">
                <a16:creationId xmlns:a16="http://schemas.microsoft.com/office/drawing/2014/main" id="{2CE341B8-45FE-9D41-9504-CFF4CBA57141}"/>
              </a:ext>
            </a:extLst>
          </p:cNvPr>
          <p:cNvGrpSpPr>
            <a:grpSpLocks/>
          </p:cNvGrpSpPr>
          <p:nvPr/>
        </p:nvGrpSpPr>
        <p:grpSpPr bwMode="auto">
          <a:xfrm>
            <a:off x="5435600" y="3284538"/>
            <a:ext cx="647700" cy="217487"/>
            <a:chOff x="975" y="2659"/>
            <a:chExt cx="544" cy="227"/>
          </a:xfrm>
        </p:grpSpPr>
        <p:sp>
          <p:nvSpPr>
            <p:cNvPr id="12338" name="Line 32">
              <a:extLst>
                <a:ext uri="{FF2B5EF4-FFF2-40B4-BE49-F238E27FC236}">
                  <a16:creationId xmlns:a16="http://schemas.microsoft.com/office/drawing/2014/main" id="{744203B0-8742-DF3B-A4AC-9E98EF4C0D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5" y="2659"/>
              <a:ext cx="272" cy="227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39" name="Line 33">
              <a:extLst>
                <a:ext uri="{FF2B5EF4-FFF2-40B4-BE49-F238E27FC236}">
                  <a16:creationId xmlns:a16="http://schemas.microsoft.com/office/drawing/2014/main" id="{A1A7A2A2-E8DC-D159-E40D-0A7C6078086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1269" y="2637"/>
              <a:ext cx="227" cy="27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5394" name="Text Box 34">
            <a:extLst>
              <a:ext uri="{FF2B5EF4-FFF2-40B4-BE49-F238E27FC236}">
                <a16:creationId xmlns:a16="http://schemas.microsoft.com/office/drawing/2014/main" id="{88BCCB46-6E96-3810-D9F0-015F52A3C8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5600" y="3355975"/>
            <a:ext cx="4699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</a:t>
            </a:r>
            <a:r>
              <a:rPr kumimoji="0" lang="ru-RU" altLang="ru-RU" sz="36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и</a:t>
            </a:r>
          </a:p>
        </p:txBody>
      </p:sp>
      <p:grpSp>
        <p:nvGrpSpPr>
          <p:cNvPr id="7" name="Group 35">
            <a:extLst>
              <a:ext uri="{FF2B5EF4-FFF2-40B4-BE49-F238E27FC236}">
                <a16:creationId xmlns:a16="http://schemas.microsoft.com/office/drawing/2014/main" id="{EBDDBB8C-FB96-B390-D1DE-1AC9B26E4E67}"/>
              </a:ext>
            </a:extLst>
          </p:cNvPr>
          <p:cNvGrpSpPr>
            <a:grpSpLocks/>
          </p:cNvGrpSpPr>
          <p:nvPr/>
        </p:nvGrpSpPr>
        <p:grpSpPr bwMode="auto">
          <a:xfrm>
            <a:off x="1690688" y="3932238"/>
            <a:ext cx="4465637" cy="73025"/>
            <a:chOff x="1202" y="1752"/>
            <a:chExt cx="771" cy="91"/>
          </a:xfrm>
        </p:grpSpPr>
        <p:sp>
          <p:nvSpPr>
            <p:cNvPr id="12335" name="Line 36">
              <a:extLst>
                <a:ext uri="{FF2B5EF4-FFF2-40B4-BE49-F238E27FC236}">
                  <a16:creationId xmlns:a16="http://schemas.microsoft.com/office/drawing/2014/main" id="{263103FC-0DF3-6DFE-794C-85E7D67CA4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02" y="1842"/>
              <a:ext cx="771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36" name="Line 37">
              <a:extLst>
                <a:ext uri="{FF2B5EF4-FFF2-40B4-BE49-F238E27FC236}">
                  <a16:creationId xmlns:a16="http://schemas.microsoft.com/office/drawing/2014/main" id="{55923519-083D-736F-5C96-DFD1325525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" y="175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37" name="Line 38">
              <a:extLst>
                <a:ext uri="{FF2B5EF4-FFF2-40B4-BE49-F238E27FC236}">
                  <a16:creationId xmlns:a16="http://schemas.microsoft.com/office/drawing/2014/main" id="{713B81FF-27E7-75EE-6B27-539A7CDB0F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3" y="175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5401" name="Text Box 41">
            <a:extLst>
              <a:ext uri="{FF2B5EF4-FFF2-40B4-BE49-F238E27FC236}">
                <a16:creationId xmlns:a16="http://schemas.microsoft.com/office/drawing/2014/main" id="{EB49493F-95DF-FE58-5824-FDD3B4CAD6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7938" y="3429000"/>
            <a:ext cx="541337" cy="58420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</a:t>
            </a:r>
            <a:r>
              <a:rPr kumimoji="0" lang="ru-RU" altLang="ru-RU" sz="32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ть</a:t>
            </a:r>
          </a:p>
        </p:txBody>
      </p:sp>
      <p:grpSp>
        <p:nvGrpSpPr>
          <p:cNvPr id="8" name="Group 42">
            <a:extLst>
              <a:ext uri="{FF2B5EF4-FFF2-40B4-BE49-F238E27FC236}">
                <a16:creationId xmlns:a16="http://schemas.microsoft.com/office/drawing/2014/main" id="{20715276-928E-6EF9-92FE-0D4CD6E0B798}"/>
              </a:ext>
            </a:extLst>
          </p:cNvPr>
          <p:cNvGrpSpPr>
            <a:grpSpLocks/>
          </p:cNvGrpSpPr>
          <p:nvPr/>
        </p:nvGrpSpPr>
        <p:grpSpPr bwMode="auto">
          <a:xfrm>
            <a:off x="428625" y="4929188"/>
            <a:ext cx="8280400" cy="944562"/>
            <a:chOff x="295" y="3475"/>
            <a:chExt cx="5216" cy="595"/>
          </a:xfrm>
        </p:grpSpPr>
        <p:sp>
          <p:nvSpPr>
            <p:cNvPr id="12317" name="Line 43">
              <a:extLst>
                <a:ext uri="{FF2B5EF4-FFF2-40B4-BE49-F238E27FC236}">
                  <a16:creationId xmlns:a16="http://schemas.microsoft.com/office/drawing/2014/main" id="{0BB14A7B-34C0-FCDD-C3CB-1E8BE97951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18" y="3929"/>
              <a:ext cx="11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18" name="Text Box 44">
              <a:extLst>
                <a:ext uri="{FF2B5EF4-FFF2-40B4-BE49-F238E27FC236}">
                  <a16:creationId xmlns:a16="http://schemas.microsoft.com/office/drawing/2014/main" id="{DB12A444-07DB-AEA9-7B73-D48A70C751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1" y="3702"/>
              <a:ext cx="74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0" i="0" u="none" strike="noStrike" kern="1200" cap="none" spc="0" normalizeH="0" baseline="0" noProof="0">
                  <a:ln>
                    <a:noFill/>
                  </a:ln>
                  <a:solidFill>
                    <a:srgbClr val="226845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</a:t>
              </a:r>
              <a:r>
                <a:rPr kumimoji="0" lang="ru-RU" altLang="ru-RU" sz="2800" b="0" i="0" u="none" strike="noStrike" kern="1200" cap="none" spc="0" normalizeH="0" baseline="0" noProof="0">
                  <a:ln>
                    <a:noFill/>
                  </a:ln>
                  <a:solidFill>
                    <a:srgbClr val="226845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закон</a:t>
              </a:r>
            </a:p>
          </p:txBody>
        </p:sp>
        <p:sp>
          <p:nvSpPr>
            <p:cNvPr id="12319" name="Text Box 45">
              <a:extLst>
                <a:ext uri="{FF2B5EF4-FFF2-40B4-BE49-F238E27FC236}">
                  <a16:creationId xmlns:a16="http://schemas.microsoft.com/office/drawing/2014/main" id="{364D2358-060D-C63E-D6B5-85B49E86FD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" y="3475"/>
              <a:ext cx="52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400" b="0" i="0" u="sng" strike="noStrike" kern="1200" cap="none" spc="0" normalizeH="0" baseline="0" noProof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Словообразовательный разбор </a:t>
              </a:r>
            </a:p>
          </p:txBody>
        </p:sp>
        <p:sp>
          <p:nvSpPr>
            <p:cNvPr id="12320" name="Text Box 46">
              <a:extLst>
                <a:ext uri="{FF2B5EF4-FFF2-40B4-BE49-F238E27FC236}">
                  <a16:creationId xmlns:a16="http://schemas.microsoft.com/office/drawing/2014/main" id="{55D693C8-D580-882D-C8E3-1B3BF0D274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" y="3702"/>
              <a:ext cx="1710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800" b="0" i="0" u="none" strike="noStrike" kern="1200" cap="none" spc="0" normalizeH="0" baseline="0" noProof="0">
                  <a:ln>
                    <a:noFill/>
                  </a:ln>
                  <a:solidFill>
                    <a:srgbClr val="226845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у   </a:t>
              </a:r>
              <a:r>
                <a:rPr kumimoji="0" lang="ru-RU" altLang="ru-RU" sz="2000" b="0" i="0" u="none" strike="noStrike" kern="1200" cap="none" spc="0" normalizeH="0" baseline="0" noProof="0">
                  <a:ln>
                    <a:noFill/>
                  </a:ln>
                  <a:solidFill>
                    <a:srgbClr val="226845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закон </a:t>
              </a:r>
              <a:r>
                <a:rPr kumimoji="0" lang="ru-RU" altLang="ru-RU" sz="3200" b="0" i="0" u="none" strike="noStrike" kern="1200" cap="none" spc="0" normalizeH="0" baseline="0" noProof="0">
                  <a:ln>
                    <a:noFill/>
                  </a:ln>
                  <a:solidFill>
                    <a:srgbClr val="226845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и    ть</a:t>
              </a:r>
            </a:p>
          </p:txBody>
        </p:sp>
        <p:grpSp>
          <p:nvGrpSpPr>
            <p:cNvPr id="12321" name="Group 47">
              <a:extLst>
                <a:ext uri="{FF2B5EF4-FFF2-40B4-BE49-F238E27FC236}">
                  <a16:creationId xmlns:a16="http://schemas.microsoft.com/office/drawing/2014/main" id="{1147BA7C-1C2E-5A43-0B41-FD22EC7929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" y="3793"/>
              <a:ext cx="273" cy="45"/>
              <a:chOff x="3334" y="890"/>
              <a:chExt cx="362" cy="45"/>
            </a:xfrm>
          </p:grpSpPr>
          <p:sp>
            <p:nvSpPr>
              <p:cNvPr id="12333" name="Line 48">
                <a:extLst>
                  <a:ext uri="{FF2B5EF4-FFF2-40B4-BE49-F238E27FC236}">
                    <a16:creationId xmlns:a16="http://schemas.microsoft.com/office/drawing/2014/main" id="{A0FDAC1D-09BD-AFA1-E546-BE25B87211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4" y="890"/>
                <a:ext cx="36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34" name="Line 49">
                <a:extLst>
                  <a:ext uri="{FF2B5EF4-FFF2-40B4-BE49-F238E27FC236}">
                    <a16:creationId xmlns:a16="http://schemas.microsoft.com/office/drawing/2014/main" id="{965FE3B8-D217-3C53-5985-5C7327ECC0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6" y="890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2322" name="Group 50">
              <a:extLst>
                <a:ext uri="{FF2B5EF4-FFF2-40B4-BE49-F238E27FC236}">
                  <a16:creationId xmlns:a16="http://schemas.microsoft.com/office/drawing/2014/main" id="{5885BA20-6F24-690D-FAD6-469D5C7B76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6" y="4014"/>
              <a:ext cx="545" cy="46"/>
              <a:chOff x="1202" y="1752"/>
              <a:chExt cx="771" cy="91"/>
            </a:xfrm>
          </p:grpSpPr>
          <p:sp>
            <p:nvSpPr>
              <p:cNvPr id="12330" name="Line 51">
                <a:extLst>
                  <a:ext uri="{FF2B5EF4-FFF2-40B4-BE49-F238E27FC236}">
                    <a16:creationId xmlns:a16="http://schemas.microsoft.com/office/drawing/2014/main" id="{F1A5ABB3-B648-D5CE-8834-099818A437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02" y="1842"/>
                <a:ext cx="771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31" name="Line 52">
                <a:extLst>
                  <a:ext uri="{FF2B5EF4-FFF2-40B4-BE49-F238E27FC236}">
                    <a16:creationId xmlns:a16="http://schemas.microsoft.com/office/drawing/2014/main" id="{B724F3F4-C990-001F-8EC4-86340FA738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2" y="1752"/>
                <a:ext cx="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32" name="Line 53">
                <a:extLst>
                  <a:ext uri="{FF2B5EF4-FFF2-40B4-BE49-F238E27FC236}">
                    <a16:creationId xmlns:a16="http://schemas.microsoft.com/office/drawing/2014/main" id="{AFDDA78B-5922-63F6-7CB3-EEF6660FCE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73" y="1752"/>
                <a:ext cx="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2323" name="Group 54">
              <a:extLst>
                <a:ext uri="{FF2B5EF4-FFF2-40B4-BE49-F238E27FC236}">
                  <a16:creationId xmlns:a16="http://schemas.microsoft.com/office/drawing/2014/main" id="{DE109D70-63BC-95D8-AA2F-C60CAC3CD6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2" y="3743"/>
              <a:ext cx="182" cy="90"/>
              <a:chOff x="975" y="2659"/>
              <a:chExt cx="544" cy="227"/>
            </a:xfrm>
          </p:grpSpPr>
          <p:sp>
            <p:nvSpPr>
              <p:cNvPr id="12328" name="Line 55">
                <a:extLst>
                  <a:ext uri="{FF2B5EF4-FFF2-40B4-BE49-F238E27FC236}">
                    <a16:creationId xmlns:a16="http://schemas.microsoft.com/office/drawing/2014/main" id="{CD387E94-E940-8ABF-F734-1617EFD385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75" y="2659"/>
                <a:ext cx="272" cy="22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29" name="Line 56">
                <a:extLst>
                  <a:ext uri="{FF2B5EF4-FFF2-40B4-BE49-F238E27FC236}">
                    <a16:creationId xmlns:a16="http://schemas.microsoft.com/office/drawing/2014/main" id="{55908B89-D15E-4EF4-C47D-E8C0658F8C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1269" y="2637"/>
                <a:ext cx="227" cy="272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2324" name="Group 57">
              <a:extLst>
                <a:ext uri="{FF2B5EF4-FFF2-40B4-BE49-F238E27FC236}">
                  <a16:creationId xmlns:a16="http://schemas.microsoft.com/office/drawing/2014/main" id="{7A8AF9D1-1ABE-C277-0EC3-018F56BD17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" y="3970"/>
              <a:ext cx="543" cy="93"/>
              <a:chOff x="1392" y="1702"/>
              <a:chExt cx="384" cy="193"/>
            </a:xfrm>
          </p:grpSpPr>
          <p:sp>
            <p:nvSpPr>
              <p:cNvPr id="12325" name="Line 58">
                <a:extLst>
                  <a:ext uri="{FF2B5EF4-FFF2-40B4-BE49-F238E27FC236}">
                    <a16:creationId xmlns:a16="http://schemas.microsoft.com/office/drawing/2014/main" id="{6E9B0093-3A41-9FC2-E729-47C943609E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3" y="1889"/>
                <a:ext cx="3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26" name="Line 59">
                <a:extLst>
                  <a:ext uri="{FF2B5EF4-FFF2-40B4-BE49-F238E27FC236}">
                    <a16:creationId xmlns:a16="http://schemas.microsoft.com/office/drawing/2014/main" id="{C7267957-816C-CDCF-F17E-95072109C2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92" y="1702"/>
                <a:ext cx="0" cy="1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27" name="Line 60">
                <a:extLst>
                  <a:ext uri="{FF2B5EF4-FFF2-40B4-BE49-F238E27FC236}">
                    <a16:creationId xmlns:a16="http://schemas.microsoft.com/office/drawing/2014/main" id="{975045D8-51A0-E6A1-D8A7-0DB82C5486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76" y="1708"/>
                <a:ext cx="0" cy="1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2312" name="Group 61">
            <a:extLst>
              <a:ext uri="{FF2B5EF4-FFF2-40B4-BE49-F238E27FC236}">
                <a16:creationId xmlns:a16="http://schemas.microsoft.com/office/drawing/2014/main" id="{CC236E79-13A5-D118-A731-85B09FD62C42}"/>
              </a:ext>
            </a:extLst>
          </p:cNvPr>
          <p:cNvGrpSpPr>
            <a:grpSpLocks/>
          </p:cNvGrpSpPr>
          <p:nvPr/>
        </p:nvGrpSpPr>
        <p:grpSpPr bwMode="auto">
          <a:xfrm>
            <a:off x="285750" y="214313"/>
            <a:ext cx="8713788" cy="6408737"/>
            <a:chOff x="158" y="119"/>
            <a:chExt cx="5489" cy="4037"/>
          </a:xfrm>
        </p:grpSpPr>
        <p:sp>
          <p:nvSpPr>
            <p:cNvPr id="12313" name="Line 62">
              <a:extLst>
                <a:ext uri="{FF2B5EF4-FFF2-40B4-BE49-F238E27FC236}">
                  <a16:creationId xmlns:a16="http://schemas.microsoft.com/office/drawing/2014/main" id="{A11D209D-1E41-0B62-E83A-145030E45B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14" name="Line 63">
              <a:extLst>
                <a:ext uri="{FF2B5EF4-FFF2-40B4-BE49-F238E27FC236}">
                  <a16:creationId xmlns:a16="http://schemas.microsoft.com/office/drawing/2014/main" id="{ADB96A35-72A0-0828-DAE6-731733CDFC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15" name="Line 64">
              <a:extLst>
                <a:ext uri="{FF2B5EF4-FFF2-40B4-BE49-F238E27FC236}">
                  <a16:creationId xmlns:a16="http://schemas.microsoft.com/office/drawing/2014/main" id="{FD5663FC-22F6-9051-768A-35B5C07D67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16" name="Line 65">
              <a:extLst>
                <a:ext uri="{FF2B5EF4-FFF2-40B4-BE49-F238E27FC236}">
                  <a16:creationId xmlns:a16="http://schemas.microsoft.com/office/drawing/2014/main" id="{66992510-5608-3843-066B-0A84EF0845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FB12CB5-4A82-D0C9-FEF4-5BCDA01918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8552" y="3423891"/>
            <a:ext cx="463336" cy="67061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5" grpId="1"/>
      <p:bldP spid="15365" grpId="2"/>
      <p:bldP spid="15377" grpId="0"/>
      <p:bldP spid="15377" grpId="1"/>
      <p:bldP spid="15377" grpId="2"/>
      <p:bldP spid="15381" grpId="0"/>
      <p:bldP spid="15382" grpId="0"/>
      <p:bldP spid="15383" grpId="0" animBg="1"/>
      <p:bldP spid="15387" grpId="0"/>
      <p:bldP spid="15388" grpId="0"/>
      <p:bldP spid="15389" grpId="0"/>
      <p:bldP spid="15394" grpId="0"/>
      <p:bldP spid="1540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1" name="Line 9">
            <a:extLst>
              <a:ext uri="{FF2B5EF4-FFF2-40B4-BE49-F238E27FC236}">
                <a16:creationId xmlns:a16="http://schemas.microsoft.com/office/drawing/2014/main" id="{D84E0661-CBB1-BBDF-F55F-5C276BB9F90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24300" y="6026150"/>
            <a:ext cx="180022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042" name="Text Box 10">
            <a:extLst>
              <a:ext uri="{FF2B5EF4-FFF2-40B4-BE49-F238E27FC236}">
                <a16:creationId xmlns:a16="http://schemas.microsoft.com/office/drawing/2014/main" id="{72CD1533-3048-9AC8-A358-FF91D68BB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3688" y="5857875"/>
            <a:ext cx="2555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14340" name="Text Box 11">
            <a:extLst>
              <a:ext uri="{FF2B5EF4-FFF2-40B4-BE49-F238E27FC236}">
                <a16:creationId xmlns:a16="http://schemas.microsoft.com/office/drawing/2014/main" id="{0E00EF04-C7E0-8EF4-8346-AD7C096FB1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185738"/>
            <a:ext cx="59039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Бессуффиксный способ</a:t>
            </a:r>
          </a:p>
        </p:txBody>
      </p:sp>
      <p:sp>
        <p:nvSpPr>
          <p:cNvPr id="14341" name="Line 12">
            <a:extLst>
              <a:ext uri="{FF2B5EF4-FFF2-40B4-BE49-F238E27FC236}">
                <a16:creationId xmlns:a16="http://schemas.microsoft.com/office/drawing/2014/main" id="{5EF5D219-B787-08DB-3C20-CCA1DD02D54B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4300" y="1771650"/>
            <a:ext cx="10080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045" name="Text Box 13">
            <a:extLst>
              <a:ext uri="{FF2B5EF4-FFF2-40B4-BE49-F238E27FC236}">
                <a16:creationId xmlns:a16="http://schemas.microsoft.com/office/drawing/2014/main" id="{BCD6FD81-C614-A2BC-BCD0-7F601086FD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2755900"/>
            <a:ext cx="482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Словообразовательная модель</a:t>
            </a:r>
            <a:r>
              <a:rPr kumimoji="0" lang="ru-RU" altLang="ru-RU" sz="2400" b="0" i="0" u="sng" strike="noStrike" kern="120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</a:t>
            </a:r>
          </a:p>
        </p:txBody>
      </p:sp>
      <p:sp>
        <p:nvSpPr>
          <p:cNvPr id="44046" name="AutoShape 14">
            <a:extLst>
              <a:ext uri="{FF2B5EF4-FFF2-40B4-BE49-F238E27FC236}">
                <a16:creationId xmlns:a16="http://schemas.microsoft.com/office/drawing/2014/main" id="{D7D080B7-6263-F2C7-D0A2-E605E1A9D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1268413"/>
            <a:ext cx="2520950" cy="936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5882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344" name="Text Box 15">
            <a:extLst>
              <a:ext uri="{FF2B5EF4-FFF2-40B4-BE49-F238E27FC236}">
                <a16:creationId xmlns:a16="http://schemas.microsoft.com/office/drawing/2014/main" id="{9D74F395-6D32-8A9B-C850-9894BDF99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1412875"/>
            <a:ext cx="13604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поднос</a:t>
            </a:r>
          </a:p>
        </p:txBody>
      </p:sp>
      <p:grpSp>
        <p:nvGrpSpPr>
          <p:cNvPr id="14345" name="Group 16">
            <a:extLst>
              <a:ext uri="{FF2B5EF4-FFF2-40B4-BE49-F238E27FC236}">
                <a16:creationId xmlns:a16="http://schemas.microsoft.com/office/drawing/2014/main" id="{CE65DB2C-337B-3E8A-0109-014C3552C988}"/>
              </a:ext>
            </a:extLst>
          </p:cNvPr>
          <p:cNvGrpSpPr>
            <a:grpSpLocks/>
          </p:cNvGrpSpPr>
          <p:nvPr/>
        </p:nvGrpSpPr>
        <p:grpSpPr bwMode="auto">
          <a:xfrm>
            <a:off x="1643063" y="1785938"/>
            <a:ext cx="1109662" cy="214312"/>
            <a:chOff x="1156" y="1888"/>
            <a:chExt cx="500" cy="91"/>
          </a:xfrm>
        </p:grpSpPr>
        <p:sp>
          <p:nvSpPr>
            <p:cNvPr id="14394" name="Line 17">
              <a:extLst>
                <a:ext uri="{FF2B5EF4-FFF2-40B4-BE49-F238E27FC236}">
                  <a16:creationId xmlns:a16="http://schemas.microsoft.com/office/drawing/2014/main" id="{FC0E12D0-4E14-D1ED-3E1A-6E818F715B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6" y="1978"/>
              <a:ext cx="49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95" name="Line 18">
              <a:extLst>
                <a:ext uri="{FF2B5EF4-FFF2-40B4-BE49-F238E27FC236}">
                  <a16:creationId xmlns:a16="http://schemas.microsoft.com/office/drawing/2014/main" id="{9FDF9CCC-807B-5A00-0B79-ED89F3973C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6" y="1888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96" name="Line 19">
              <a:extLst>
                <a:ext uri="{FF2B5EF4-FFF2-40B4-BE49-F238E27FC236}">
                  <a16:creationId xmlns:a16="http://schemas.microsoft.com/office/drawing/2014/main" id="{37626D7A-E648-FFD7-F314-8379C6CD60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6" y="1888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4346" name="AutoShape 20">
            <a:extLst>
              <a:ext uri="{FF2B5EF4-FFF2-40B4-BE49-F238E27FC236}">
                <a16:creationId xmlns:a16="http://schemas.microsoft.com/office/drawing/2014/main" id="{58EA67C0-B3D0-907A-5B55-A45C6C724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1625" y="1357313"/>
            <a:ext cx="1254125" cy="936625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418 w 21600"/>
              <a:gd name="T13" fmla="*/ 0 h 21600"/>
              <a:gd name="T14" fmla="*/ 21182 w 21600"/>
              <a:gd name="T15" fmla="*/ 797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913" y="5700"/>
                </a:moveTo>
                <a:cubicBezTo>
                  <a:pt x="3740" y="2517"/>
                  <a:pt x="7129" y="553"/>
                  <a:pt x="10800" y="554"/>
                </a:cubicBezTo>
                <a:cubicBezTo>
                  <a:pt x="14470" y="554"/>
                  <a:pt x="17859" y="2517"/>
                  <a:pt x="19686" y="5700"/>
                </a:cubicBezTo>
                <a:lnTo>
                  <a:pt x="20167" y="5424"/>
                </a:lnTo>
                <a:cubicBezTo>
                  <a:pt x="18241" y="2069"/>
                  <a:pt x="14668" y="-1"/>
                  <a:pt x="10799" y="0"/>
                </a:cubicBezTo>
                <a:cubicBezTo>
                  <a:pt x="6931" y="0"/>
                  <a:pt x="3358" y="2069"/>
                  <a:pt x="1432" y="5424"/>
                </a:cubicBezTo>
                <a:lnTo>
                  <a:pt x="1913" y="570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347" name="Rectangle 21">
            <a:extLst>
              <a:ext uri="{FF2B5EF4-FFF2-40B4-BE49-F238E27FC236}">
                <a16:creationId xmlns:a16="http://schemas.microsoft.com/office/drawing/2014/main" id="{78DACE0B-8A59-1DEB-D6DF-972EBB081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1481138"/>
            <a:ext cx="504825" cy="5032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054" name="AutoShape 22">
            <a:extLst>
              <a:ext uri="{FF2B5EF4-FFF2-40B4-BE49-F238E27FC236}">
                <a16:creationId xmlns:a16="http://schemas.microsoft.com/office/drawing/2014/main" id="{52835FB9-B10F-AD0A-6C98-EBEA714140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2063" y="1357313"/>
            <a:ext cx="3167062" cy="10080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5882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349" name="Text Box 23">
            <a:extLst>
              <a:ext uri="{FF2B5EF4-FFF2-40B4-BE49-F238E27FC236}">
                <a16:creationId xmlns:a16="http://schemas.microsoft.com/office/drawing/2014/main" id="{2B8B892B-2477-E44B-2330-F2D0E69561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4025" y="1484313"/>
            <a:ext cx="369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</a:t>
            </a:r>
            <a:r>
              <a:rPr kumimoji="0" lang="ru-RU" altLang="ru-RU" sz="32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и</a:t>
            </a:r>
          </a:p>
        </p:txBody>
      </p:sp>
      <p:sp>
        <p:nvSpPr>
          <p:cNvPr id="14350" name="Text Box 24">
            <a:extLst>
              <a:ext uri="{FF2B5EF4-FFF2-40B4-BE49-F238E27FC236}">
                <a16:creationId xmlns:a16="http://schemas.microsoft.com/office/drawing/2014/main" id="{8BB9721E-07F3-25A3-D289-6272EEC8E3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688" y="1500188"/>
            <a:ext cx="1174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поднос</a:t>
            </a:r>
          </a:p>
        </p:txBody>
      </p:sp>
      <p:sp>
        <p:nvSpPr>
          <p:cNvPr id="14351" name="AutoShape 25">
            <a:extLst>
              <a:ext uri="{FF2B5EF4-FFF2-40B4-BE49-F238E27FC236}">
                <a16:creationId xmlns:a16="http://schemas.microsoft.com/office/drawing/2014/main" id="{FE298AFD-C03D-64D7-0EC4-DE67F8FD74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8463" y="1408113"/>
            <a:ext cx="1254125" cy="9144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418 w 21600"/>
              <a:gd name="T13" fmla="*/ 0 h 21600"/>
              <a:gd name="T14" fmla="*/ 21182 w 21600"/>
              <a:gd name="T15" fmla="*/ 797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913" y="5700"/>
                </a:moveTo>
                <a:cubicBezTo>
                  <a:pt x="3740" y="2517"/>
                  <a:pt x="7129" y="553"/>
                  <a:pt x="10800" y="554"/>
                </a:cubicBezTo>
                <a:cubicBezTo>
                  <a:pt x="14470" y="554"/>
                  <a:pt x="17859" y="2517"/>
                  <a:pt x="19686" y="5700"/>
                </a:cubicBezTo>
                <a:lnTo>
                  <a:pt x="20167" y="5424"/>
                </a:lnTo>
                <a:cubicBezTo>
                  <a:pt x="18241" y="2069"/>
                  <a:pt x="14668" y="-1"/>
                  <a:pt x="10799" y="0"/>
                </a:cubicBezTo>
                <a:cubicBezTo>
                  <a:pt x="6931" y="0"/>
                  <a:pt x="3358" y="2069"/>
                  <a:pt x="1432" y="5424"/>
                </a:cubicBezTo>
                <a:lnTo>
                  <a:pt x="1913" y="570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4352" name="Group 27">
            <a:extLst>
              <a:ext uri="{FF2B5EF4-FFF2-40B4-BE49-F238E27FC236}">
                <a16:creationId xmlns:a16="http://schemas.microsoft.com/office/drawing/2014/main" id="{169BFA07-7B9B-8598-D34C-50DF010DDD47}"/>
              </a:ext>
            </a:extLst>
          </p:cNvPr>
          <p:cNvGrpSpPr>
            <a:grpSpLocks/>
          </p:cNvGrpSpPr>
          <p:nvPr/>
        </p:nvGrpSpPr>
        <p:grpSpPr bwMode="auto">
          <a:xfrm>
            <a:off x="6732588" y="1412875"/>
            <a:ext cx="576262" cy="215900"/>
            <a:chOff x="975" y="2659"/>
            <a:chExt cx="544" cy="227"/>
          </a:xfrm>
        </p:grpSpPr>
        <p:sp>
          <p:nvSpPr>
            <p:cNvPr id="14392" name="Line 28">
              <a:extLst>
                <a:ext uri="{FF2B5EF4-FFF2-40B4-BE49-F238E27FC236}">
                  <a16:creationId xmlns:a16="http://schemas.microsoft.com/office/drawing/2014/main" id="{94B4C5E1-2296-B1F1-ECAE-337D69A034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5" y="2659"/>
              <a:ext cx="272" cy="227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93" name="Line 29">
              <a:extLst>
                <a:ext uri="{FF2B5EF4-FFF2-40B4-BE49-F238E27FC236}">
                  <a16:creationId xmlns:a16="http://schemas.microsoft.com/office/drawing/2014/main" id="{C0513E70-3776-F3E9-27C7-2ECE1041FEF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1269" y="2637"/>
              <a:ext cx="227" cy="27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4353" name="Group 30">
            <a:extLst>
              <a:ext uri="{FF2B5EF4-FFF2-40B4-BE49-F238E27FC236}">
                <a16:creationId xmlns:a16="http://schemas.microsoft.com/office/drawing/2014/main" id="{065B8EF6-D412-95AA-CB44-2857558CBC73}"/>
              </a:ext>
            </a:extLst>
          </p:cNvPr>
          <p:cNvGrpSpPr>
            <a:grpSpLocks/>
          </p:cNvGrpSpPr>
          <p:nvPr/>
        </p:nvGrpSpPr>
        <p:grpSpPr bwMode="auto">
          <a:xfrm>
            <a:off x="5580063" y="1911350"/>
            <a:ext cx="1655762" cy="149225"/>
            <a:chOff x="1202" y="1752"/>
            <a:chExt cx="771" cy="91"/>
          </a:xfrm>
        </p:grpSpPr>
        <p:sp>
          <p:nvSpPr>
            <p:cNvPr id="14389" name="Line 31">
              <a:extLst>
                <a:ext uri="{FF2B5EF4-FFF2-40B4-BE49-F238E27FC236}">
                  <a16:creationId xmlns:a16="http://schemas.microsoft.com/office/drawing/2014/main" id="{048917C6-826E-9D38-7E7D-F9A4E9FBF6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02" y="1842"/>
              <a:ext cx="771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90" name="Line 32">
              <a:extLst>
                <a:ext uri="{FF2B5EF4-FFF2-40B4-BE49-F238E27FC236}">
                  <a16:creationId xmlns:a16="http://schemas.microsoft.com/office/drawing/2014/main" id="{A55CC9CA-9740-9CF9-B5F4-CE6D61689F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" y="175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91" name="Line 33">
              <a:extLst>
                <a:ext uri="{FF2B5EF4-FFF2-40B4-BE49-F238E27FC236}">
                  <a16:creationId xmlns:a16="http://schemas.microsoft.com/office/drawing/2014/main" id="{3EB0F1EA-EA10-3BC4-4465-98ADC590C6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3" y="1752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44066" name="Text Box 34">
            <a:extLst>
              <a:ext uri="{FF2B5EF4-FFF2-40B4-BE49-F238E27FC236}">
                <a16:creationId xmlns:a16="http://schemas.microsoft.com/office/drawing/2014/main" id="{C326E1C3-54F7-63BA-68E3-BE02F975F9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4563" y="4714875"/>
            <a:ext cx="482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Словообразовательный разбор</a:t>
            </a:r>
            <a:r>
              <a:rPr kumimoji="0" lang="ru-RU" altLang="ru-RU" sz="2400" b="0" i="0" u="sng" strike="noStrike" kern="120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</a:t>
            </a:r>
          </a:p>
        </p:txBody>
      </p:sp>
      <p:grpSp>
        <p:nvGrpSpPr>
          <p:cNvPr id="14355" name="Group 35">
            <a:extLst>
              <a:ext uri="{FF2B5EF4-FFF2-40B4-BE49-F238E27FC236}">
                <a16:creationId xmlns:a16="http://schemas.microsoft.com/office/drawing/2014/main" id="{401E613A-D687-3238-735A-763F5C6948F4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88913"/>
            <a:ext cx="8713788" cy="6408737"/>
            <a:chOff x="158" y="119"/>
            <a:chExt cx="5489" cy="4037"/>
          </a:xfrm>
        </p:grpSpPr>
        <p:sp>
          <p:nvSpPr>
            <p:cNvPr id="14385" name="Line 36">
              <a:extLst>
                <a:ext uri="{FF2B5EF4-FFF2-40B4-BE49-F238E27FC236}">
                  <a16:creationId xmlns:a16="http://schemas.microsoft.com/office/drawing/2014/main" id="{42FCE66D-669D-E8C7-7139-581646BD67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" y="119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86" name="Line 37">
              <a:extLst>
                <a:ext uri="{FF2B5EF4-FFF2-40B4-BE49-F238E27FC236}">
                  <a16:creationId xmlns:a16="http://schemas.microsoft.com/office/drawing/2014/main" id="{6A19BA9F-F9F1-3FE6-9C48-1DD6660C7F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87" name="Line 38">
              <a:extLst>
                <a:ext uri="{FF2B5EF4-FFF2-40B4-BE49-F238E27FC236}">
                  <a16:creationId xmlns:a16="http://schemas.microsoft.com/office/drawing/2014/main" id="{E8DDDB11-129B-9ABF-31EF-B7A7351CC5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" y="4156"/>
              <a:ext cx="5489" cy="0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88" name="Line 39">
              <a:extLst>
                <a:ext uri="{FF2B5EF4-FFF2-40B4-BE49-F238E27FC236}">
                  <a16:creationId xmlns:a16="http://schemas.microsoft.com/office/drawing/2014/main" id="{67F47D51-BA38-C666-07BC-A6339C2003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47" y="119"/>
              <a:ext cx="0" cy="4037"/>
            </a:xfrm>
            <a:prstGeom prst="line">
              <a:avLst/>
            </a:prstGeom>
            <a:noFill/>
            <a:ln w="76200" cmpd="tri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" name="Group 40">
            <a:extLst>
              <a:ext uri="{FF2B5EF4-FFF2-40B4-BE49-F238E27FC236}">
                <a16:creationId xmlns:a16="http://schemas.microsoft.com/office/drawing/2014/main" id="{A71E8A8D-8B21-29D5-0D4A-90ACF5BFB889}"/>
              </a:ext>
            </a:extLst>
          </p:cNvPr>
          <p:cNvGrpSpPr>
            <a:grpSpLocks/>
          </p:cNvGrpSpPr>
          <p:nvPr/>
        </p:nvGrpSpPr>
        <p:grpSpPr bwMode="auto">
          <a:xfrm>
            <a:off x="6072188" y="6215063"/>
            <a:ext cx="1296987" cy="138112"/>
            <a:chOff x="1156" y="1888"/>
            <a:chExt cx="500" cy="91"/>
          </a:xfrm>
        </p:grpSpPr>
        <p:sp>
          <p:nvSpPr>
            <p:cNvPr id="14382" name="Line 41">
              <a:extLst>
                <a:ext uri="{FF2B5EF4-FFF2-40B4-BE49-F238E27FC236}">
                  <a16:creationId xmlns:a16="http://schemas.microsoft.com/office/drawing/2014/main" id="{38C5B616-8D52-4B03-E396-185710B53E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6" y="1978"/>
              <a:ext cx="49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83" name="Line 42">
              <a:extLst>
                <a:ext uri="{FF2B5EF4-FFF2-40B4-BE49-F238E27FC236}">
                  <a16:creationId xmlns:a16="http://schemas.microsoft.com/office/drawing/2014/main" id="{EBDCB77B-0D51-E520-0F80-471951DDF7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6" y="1888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84" name="Line 43">
              <a:extLst>
                <a:ext uri="{FF2B5EF4-FFF2-40B4-BE49-F238E27FC236}">
                  <a16:creationId xmlns:a16="http://schemas.microsoft.com/office/drawing/2014/main" id="{FEA2BACC-77E3-BEFD-C316-66336A6E6B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6" y="1888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44077" name="AutoShape 45">
            <a:extLst>
              <a:ext uri="{FF2B5EF4-FFF2-40B4-BE49-F238E27FC236}">
                <a16:creationId xmlns:a16="http://schemas.microsoft.com/office/drawing/2014/main" id="{87A820A1-F3DE-6CEA-9102-8595E15F0A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3500438"/>
            <a:ext cx="4608513" cy="7921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5882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4078" name="Text Box 46">
            <a:extLst>
              <a:ext uri="{FF2B5EF4-FFF2-40B4-BE49-F238E27FC236}">
                <a16:creationId xmlns:a16="http://schemas.microsoft.com/office/drawing/2014/main" id="{D4EB0F67-0195-FCB2-3551-139EE8D8D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0013" y="3567113"/>
            <a:ext cx="369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</a:t>
            </a:r>
            <a:r>
              <a:rPr kumimoji="0" lang="ru-RU" altLang="ru-RU" sz="32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и</a:t>
            </a:r>
            <a:endParaRPr kumimoji="0" lang="ru-RU" altLang="ru-RU" sz="2000" b="0" i="0" u="none" strike="noStrike" kern="1200" cap="none" spc="0" normalizeH="0" baseline="0" noProof="0">
              <a:ln>
                <a:noFill/>
              </a:ln>
              <a:solidFill>
                <a:srgbClr val="226845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079" name="Rectangle 47">
            <a:extLst>
              <a:ext uri="{FF2B5EF4-FFF2-40B4-BE49-F238E27FC236}">
                <a16:creationId xmlns:a16="http://schemas.microsoft.com/office/drawing/2014/main" id="{433016BE-5629-B5CE-C9C9-FD8FF208E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4738" y="3644900"/>
            <a:ext cx="504825" cy="5032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7" name="Group 48">
            <a:extLst>
              <a:ext uri="{FF2B5EF4-FFF2-40B4-BE49-F238E27FC236}">
                <a16:creationId xmlns:a16="http://schemas.microsoft.com/office/drawing/2014/main" id="{3EBDE442-9E1A-257D-76E9-C74D091DF2F9}"/>
              </a:ext>
            </a:extLst>
          </p:cNvPr>
          <p:cNvGrpSpPr>
            <a:grpSpLocks/>
          </p:cNvGrpSpPr>
          <p:nvPr/>
        </p:nvGrpSpPr>
        <p:grpSpPr bwMode="auto">
          <a:xfrm>
            <a:off x="5148263" y="3500438"/>
            <a:ext cx="503237" cy="215900"/>
            <a:chOff x="975" y="2659"/>
            <a:chExt cx="544" cy="227"/>
          </a:xfrm>
        </p:grpSpPr>
        <p:sp>
          <p:nvSpPr>
            <p:cNvPr id="14380" name="Line 49">
              <a:extLst>
                <a:ext uri="{FF2B5EF4-FFF2-40B4-BE49-F238E27FC236}">
                  <a16:creationId xmlns:a16="http://schemas.microsoft.com/office/drawing/2014/main" id="{B3E28E16-BBA7-44AA-81C9-0F9FDDA257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5" y="2659"/>
              <a:ext cx="272" cy="227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81" name="Line 50">
              <a:extLst>
                <a:ext uri="{FF2B5EF4-FFF2-40B4-BE49-F238E27FC236}">
                  <a16:creationId xmlns:a16="http://schemas.microsoft.com/office/drawing/2014/main" id="{1F24D8F4-E36E-DDCC-C9AE-19CD4C51852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1269" y="2637"/>
              <a:ext cx="227" cy="27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8" name="Group 51">
            <a:extLst>
              <a:ext uri="{FF2B5EF4-FFF2-40B4-BE49-F238E27FC236}">
                <a16:creationId xmlns:a16="http://schemas.microsoft.com/office/drawing/2014/main" id="{4AED87C0-2CE5-2300-6644-DA4B7DABEADD}"/>
              </a:ext>
            </a:extLst>
          </p:cNvPr>
          <p:cNvGrpSpPr>
            <a:grpSpLocks/>
          </p:cNvGrpSpPr>
          <p:nvPr/>
        </p:nvGrpSpPr>
        <p:grpSpPr bwMode="auto">
          <a:xfrm>
            <a:off x="2627313" y="4005263"/>
            <a:ext cx="3313112" cy="142875"/>
            <a:chOff x="2335" y="2568"/>
            <a:chExt cx="1091" cy="92"/>
          </a:xfrm>
        </p:grpSpPr>
        <p:sp>
          <p:nvSpPr>
            <p:cNvPr id="14377" name="Line 52">
              <a:extLst>
                <a:ext uri="{FF2B5EF4-FFF2-40B4-BE49-F238E27FC236}">
                  <a16:creationId xmlns:a16="http://schemas.microsoft.com/office/drawing/2014/main" id="{7EFEA2E9-0E49-2812-ABE0-55FB37EA2E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36" y="2659"/>
              <a:ext cx="109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78" name="Line 53">
              <a:extLst>
                <a:ext uri="{FF2B5EF4-FFF2-40B4-BE49-F238E27FC236}">
                  <a16:creationId xmlns:a16="http://schemas.microsoft.com/office/drawing/2014/main" id="{FA84EBD9-B8E3-8D6B-1531-68752C9BFC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5" y="2568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79" name="Line 54">
              <a:extLst>
                <a:ext uri="{FF2B5EF4-FFF2-40B4-BE49-F238E27FC236}">
                  <a16:creationId xmlns:a16="http://schemas.microsoft.com/office/drawing/2014/main" id="{38495E3C-B1D8-7D24-E3B7-BF10755BA1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5" y="2568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44087" name="Text Box 55">
            <a:extLst>
              <a:ext uri="{FF2B5EF4-FFF2-40B4-BE49-F238E27FC236}">
                <a16:creationId xmlns:a16="http://schemas.microsoft.com/office/drawing/2014/main" id="{DB042BD2-147A-CD15-15FA-E474C3376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0" y="3643313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</a:t>
            </a:r>
          </a:p>
        </p:txBody>
      </p:sp>
      <p:sp>
        <p:nvSpPr>
          <p:cNvPr id="44088" name="Text Box 56">
            <a:extLst>
              <a:ext uri="{FF2B5EF4-FFF2-40B4-BE49-F238E27FC236}">
                <a16:creationId xmlns:a16="http://schemas.microsoft.com/office/drawing/2014/main" id="{69E7612B-FEA7-D728-856F-592CEBCC7C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5443" y="3742790"/>
            <a:ext cx="2449513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поднос</a:t>
            </a:r>
          </a:p>
          <a:p>
            <a:pPr marL="0" marR="0" lvl="0" indent="0" algn="l" defTabSz="914400" rtl="0" eaLnBrk="1" fontAlgn="base" latinLnBrk="0" hangingPunct="1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</a:t>
            </a:r>
          </a:p>
        </p:txBody>
      </p:sp>
      <p:grpSp>
        <p:nvGrpSpPr>
          <p:cNvPr id="14364" name="Group 57">
            <a:extLst>
              <a:ext uri="{FF2B5EF4-FFF2-40B4-BE49-F238E27FC236}">
                <a16:creationId xmlns:a16="http://schemas.microsoft.com/office/drawing/2014/main" id="{1DFF9601-0E89-4C8A-EF79-079F7CEBA753}"/>
              </a:ext>
            </a:extLst>
          </p:cNvPr>
          <p:cNvGrpSpPr>
            <a:grpSpLocks/>
          </p:cNvGrpSpPr>
          <p:nvPr/>
        </p:nvGrpSpPr>
        <p:grpSpPr bwMode="auto">
          <a:xfrm>
            <a:off x="7380288" y="1412875"/>
            <a:ext cx="576262" cy="215900"/>
            <a:chOff x="975" y="2659"/>
            <a:chExt cx="544" cy="227"/>
          </a:xfrm>
        </p:grpSpPr>
        <p:sp>
          <p:nvSpPr>
            <p:cNvPr id="14375" name="Line 58">
              <a:extLst>
                <a:ext uri="{FF2B5EF4-FFF2-40B4-BE49-F238E27FC236}">
                  <a16:creationId xmlns:a16="http://schemas.microsoft.com/office/drawing/2014/main" id="{5A046C70-FBE7-6C59-E63D-D56DFCC86A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5" y="2659"/>
              <a:ext cx="272" cy="227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76" name="Line 59">
              <a:extLst>
                <a:ext uri="{FF2B5EF4-FFF2-40B4-BE49-F238E27FC236}">
                  <a16:creationId xmlns:a16="http://schemas.microsoft.com/office/drawing/2014/main" id="{864072CC-18CA-B88F-446B-E95274DF626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1269" y="2637"/>
              <a:ext cx="227" cy="27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4365" name="Text Box 60">
            <a:extLst>
              <a:ext uri="{FF2B5EF4-FFF2-40B4-BE49-F238E27FC236}">
                <a16:creationId xmlns:a16="http://schemas.microsoft.com/office/drawing/2014/main" id="{8B056335-072F-C32F-E4EF-D668697BA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0288" y="1484313"/>
            <a:ext cx="6064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ТЬ</a:t>
            </a:r>
          </a:p>
        </p:txBody>
      </p:sp>
      <p:grpSp>
        <p:nvGrpSpPr>
          <p:cNvPr id="10" name="Group 61">
            <a:extLst>
              <a:ext uri="{FF2B5EF4-FFF2-40B4-BE49-F238E27FC236}">
                <a16:creationId xmlns:a16="http://schemas.microsoft.com/office/drawing/2014/main" id="{4BDF1C6B-B268-D62D-B7AC-E5869159168E}"/>
              </a:ext>
            </a:extLst>
          </p:cNvPr>
          <p:cNvGrpSpPr>
            <a:grpSpLocks/>
          </p:cNvGrpSpPr>
          <p:nvPr/>
        </p:nvGrpSpPr>
        <p:grpSpPr bwMode="auto">
          <a:xfrm>
            <a:off x="7358063" y="5715000"/>
            <a:ext cx="287337" cy="215900"/>
            <a:chOff x="975" y="2659"/>
            <a:chExt cx="544" cy="227"/>
          </a:xfrm>
        </p:grpSpPr>
        <p:sp>
          <p:nvSpPr>
            <p:cNvPr id="14373" name="Line 62">
              <a:extLst>
                <a:ext uri="{FF2B5EF4-FFF2-40B4-BE49-F238E27FC236}">
                  <a16:creationId xmlns:a16="http://schemas.microsoft.com/office/drawing/2014/main" id="{776B82E1-8C64-9F78-92DD-80DD25126E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5" y="2659"/>
              <a:ext cx="272" cy="227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74" name="Line 63">
              <a:extLst>
                <a:ext uri="{FF2B5EF4-FFF2-40B4-BE49-F238E27FC236}">
                  <a16:creationId xmlns:a16="http://schemas.microsoft.com/office/drawing/2014/main" id="{6D0C2AB6-D195-9207-A088-4465EF53342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1269" y="2637"/>
              <a:ext cx="227" cy="27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31774" name="Прямоугольник 55">
            <a:extLst>
              <a:ext uri="{FF2B5EF4-FFF2-40B4-BE49-F238E27FC236}">
                <a16:creationId xmlns:a16="http://schemas.microsoft.com/office/drawing/2014/main" id="{C578AE06-75EE-524F-A5BC-A67277E9AB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0750" y="5786438"/>
            <a:ext cx="21542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подносить</a:t>
            </a:r>
          </a:p>
        </p:txBody>
      </p:sp>
      <p:sp>
        <p:nvSpPr>
          <p:cNvPr id="31775" name="Прямоугольник 55">
            <a:extLst>
              <a:ext uri="{FF2B5EF4-FFF2-40B4-BE49-F238E27FC236}">
                <a16:creationId xmlns:a16="http://schemas.microsoft.com/office/drawing/2014/main" id="{81CB5487-AB4E-FA2D-CE5A-B3515B9D7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75" y="5786438"/>
            <a:ext cx="21542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>
                <a:ln>
                  <a:noFill/>
                </a:ln>
                <a:solidFill>
                  <a:srgbClr val="22684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поднос</a:t>
            </a:r>
          </a:p>
        </p:txBody>
      </p:sp>
      <p:grpSp>
        <p:nvGrpSpPr>
          <p:cNvPr id="11" name="Group 16">
            <a:extLst>
              <a:ext uri="{FF2B5EF4-FFF2-40B4-BE49-F238E27FC236}">
                <a16:creationId xmlns:a16="http://schemas.microsoft.com/office/drawing/2014/main" id="{4609128C-BC31-004A-88FF-C306FA68F011}"/>
              </a:ext>
            </a:extLst>
          </p:cNvPr>
          <p:cNvGrpSpPr>
            <a:grpSpLocks/>
          </p:cNvGrpSpPr>
          <p:nvPr/>
        </p:nvGrpSpPr>
        <p:grpSpPr bwMode="auto">
          <a:xfrm>
            <a:off x="1428750" y="6215063"/>
            <a:ext cx="1214438" cy="214312"/>
            <a:chOff x="1156" y="1888"/>
            <a:chExt cx="500" cy="91"/>
          </a:xfrm>
        </p:grpSpPr>
        <p:sp>
          <p:nvSpPr>
            <p:cNvPr id="14370" name="Line 17">
              <a:extLst>
                <a:ext uri="{FF2B5EF4-FFF2-40B4-BE49-F238E27FC236}">
                  <a16:creationId xmlns:a16="http://schemas.microsoft.com/office/drawing/2014/main" id="{A44F130E-247A-0580-7797-6BD57D5298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6" y="1978"/>
              <a:ext cx="49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71" name="Line 18">
              <a:extLst>
                <a:ext uri="{FF2B5EF4-FFF2-40B4-BE49-F238E27FC236}">
                  <a16:creationId xmlns:a16="http://schemas.microsoft.com/office/drawing/2014/main" id="{72779D5D-83FA-E36D-8B2D-19034501CC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6" y="1888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72" name="Line 19">
              <a:extLst>
                <a:ext uri="{FF2B5EF4-FFF2-40B4-BE49-F238E27FC236}">
                  <a16:creationId xmlns:a16="http://schemas.microsoft.com/office/drawing/2014/main" id="{4ACCF684-EAE5-742A-CA52-6CBDBDB992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6" y="1888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4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3000"/>
                                        <p:tgtEl>
                                          <p:spTgt spid="44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44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3000"/>
                                        <p:tgtEl>
                                          <p:spTgt spid="44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30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30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4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2" grpId="0"/>
      <p:bldP spid="44045" grpId="0"/>
      <p:bldP spid="44066" grpId="0"/>
      <p:bldP spid="44077" grpId="0" animBg="1"/>
      <p:bldP spid="44078" grpId="0"/>
      <p:bldP spid="44079" grpId="0" animBg="1"/>
      <p:bldP spid="44087" grpId="0"/>
      <p:bldP spid="4408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694</Words>
  <Application>Microsoft Office PowerPoint</Application>
  <PresentationFormat>Экран (4:3)</PresentationFormat>
  <Paragraphs>168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20</vt:i4>
      </vt:variant>
    </vt:vector>
  </HeadingPairs>
  <TitlesOfParts>
    <vt:vector size="32" baseType="lpstr">
      <vt:lpstr>Arial</vt:lpstr>
      <vt:lpstr>Book Antiqua</vt:lpstr>
      <vt:lpstr>Calibri</vt:lpstr>
      <vt:lpstr>Calibri Light</vt:lpstr>
      <vt:lpstr>Constantia</vt:lpstr>
      <vt:lpstr>Helvetica</vt:lpstr>
      <vt:lpstr>Monotype Corsiva</vt:lpstr>
      <vt:lpstr>Times New Roman</vt:lpstr>
      <vt:lpstr>Wingdings</vt:lpstr>
      <vt:lpstr>Тема Office</vt:lpstr>
      <vt:lpstr>1_Тема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Сложение  слов  и сложение основ –  образование  слов, имеющих несколько корней </vt:lpstr>
      <vt:lpstr> Сложение  слов  и сложение основ –  образование  слов, имеющих несколько корней </vt:lpstr>
      <vt:lpstr>Переход одной части речи в другую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Ира</dc:creator>
  <cp:lastModifiedBy>Pavel Ignatev</cp:lastModifiedBy>
  <cp:revision>13</cp:revision>
  <dcterms:created xsi:type="dcterms:W3CDTF">2019-10-22T12:13:54Z</dcterms:created>
  <dcterms:modified xsi:type="dcterms:W3CDTF">2023-11-29T22:46:57Z</dcterms:modified>
</cp:coreProperties>
</file>