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/>
  <p:notesSz cx="9144000" cy="6858000"/>
  <p:embeddedFontLst>
    <p:embeddedFont>
      <p:font typeface="JWTLEI+TimesNewRomanPSMT"/>
      <p:regular r:id="rId28"/>
    </p:embeddedFont>
    <p:embeddedFont>
      <p:font typeface="BAUOAJ+TimesNewRomanPS-BoldMT"/>
      <p:regular r:id="rId29"/>
    </p:embeddedFont>
    <p:embeddedFont>
      <p:font typeface="WJHCTD+TimesNewRomanPS-ItalicMT"/>
      <p:regular r:id="rId30"/>
    </p:embeddedFont>
    <p:embeddedFont>
      <p:font typeface="UTTMQV+TimesNewRomanPS-BoldItalicMT"/>
      <p:regular r:id="rId31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font" Target="fonts/font1.fntdata" /><Relationship Id="rId29" Type="http://schemas.openxmlformats.org/officeDocument/2006/relationships/font" Target="fonts/font2.fntdata" /><Relationship Id="rId3" Type="http://schemas.openxmlformats.org/officeDocument/2006/relationships/viewProps" Target="viewProps.xml" /><Relationship Id="rId30" Type="http://schemas.openxmlformats.org/officeDocument/2006/relationships/font" Target="fonts/font3.fntdata" /><Relationship Id="rId31" Type="http://schemas.openxmlformats.org/officeDocument/2006/relationships/font" Target="fonts/font4.fntdata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59987" y="1938346"/>
            <a:ext cx="5757313" cy="15063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Муниципальное</a:t>
            </a:r>
            <a:r>
              <a:rPr dirty="0" sz="2400" spc="2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казенное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дошкольное</a:t>
            </a:r>
          </a:p>
          <a:p>
            <a:pPr marL="604862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образовательное</a:t>
            </a:r>
            <a:r>
              <a:rPr dirty="0" sz="2400" spc="-5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учреждение</a:t>
            </a:r>
          </a:p>
          <a:p>
            <a:pPr marL="764182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Детский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сад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№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20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«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Нарн»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53007" y="3350276"/>
            <a:ext cx="8500811" cy="2008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694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Применение</a:t>
            </a:r>
          </a:p>
          <a:p>
            <a:pPr marL="981769" marR="0">
              <a:lnSpc>
                <a:spcPts val="3334"/>
              </a:lnSpc>
              <a:spcBef>
                <a:spcPts val="555"/>
              </a:spcBef>
              <a:spcAft>
                <a:spcPts val="0"/>
              </a:spcAft>
            </a:pP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устного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народного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творчества</a:t>
            </a:r>
          </a:p>
          <a:p>
            <a:pPr marL="0" marR="0">
              <a:lnSpc>
                <a:spcPts val="3334"/>
              </a:lnSpc>
              <a:spcBef>
                <a:spcPts val="505"/>
              </a:spcBef>
              <a:spcAft>
                <a:spcPts val="0"/>
              </a:spcAft>
            </a:pP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в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развитии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детей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дошкольного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3200" b="1">
                <a:solidFill>
                  <a:srgbClr val="1f4e79"/>
                </a:solidFill>
                <a:latin typeface="BAUOAJ+TimesNewRomanPS-BoldMT"/>
                <a:cs typeface="BAUOAJ+TimesNewRomanPS-BoldMT"/>
              </a:rPr>
              <a:t>возраста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279667" y="5404787"/>
            <a:ext cx="3138182" cy="15063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Воспитатель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группы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ЭКВиО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Лазарева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Г.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А.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837045" y="355865"/>
            <a:ext cx="2204144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Йөрәл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48880" y="3224424"/>
            <a:ext cx="2928670" cy="20513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5235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Боорцгин</a:t>
            </a:r>
            <a:r>
              <a:rPr dirty="0" sz="22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22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йөрәл</a:t>
            </a:r>
          </a:p>
          <a:p>
            <a:pPr marL="248189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Боорцг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–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тоһштн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Эльвг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–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дельвг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болҗ,</a:t>
            </a:r>
          </a:p>
          <a:p>
            <a:pPr marL="8663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Ут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наста,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бат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кишгтә</a:t>
            </a:r>
          </a:p>
          <a:p>
            <a:pPr marL="86017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болтн!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539127" y="3833127"/>
            <a:ext cx="3225088" cy="15063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Цаһана</a:t>
            </a:r>
            <a:r>
              <a:rPr dirty="0" sz="2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йөрәл</a:t>
            </a:r>
            <a:r>
              <a:rPr dirty="0" sz="2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давтх</a:t>
            </a:r>
          </a:p>
          <a:p>
            <a:pPr marL="323601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Идән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чигән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элвг</a:t>
            </a:r>
          </a:p>
          <a:p>
            <a:pPr marL="1047551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болҗ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02892" y="4900824"/>
            <a:ext cx="3023667" cy="17160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01321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Җил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болһн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иигҗ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Боорцг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–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тоһшан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кеҗ,</a:t>
            </a:r>
          </a:p>
          <a:p>
            <a:pPr marL="119298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Цә,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боорцгарн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дееҗ</a:t>
            </a:r>
          </a:p>
          <a:p>
            <a:pPr marL="969404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өргҗ,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661538" y="4930407"/>
            <a:ext cx="2971190" cy="150631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Эзн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мөӊк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нас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зүүҗ,</a:t>
            </a:r>
          </a:p>
          <a:p>
            <a:pPr marL="200645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Эн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цаһаһан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кеҗ,</a:t>
            </a:r>
          </a:p>
          <a:p>
            <a:pPr marL="639762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Олн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әмтн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634898" y="6027687"/>
            <a:ext cx="3061413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Амулӊ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эдлх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болтха!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60079" y="6241944"/>
            <a:ext cx="2711579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Амулӊ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менд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200">
                <a:solidFill>
                  <a:srgbClr val="002060"/>
                </a:solidFill>
                <a:latin typeface="JWTLEI+TimesNewRomanPSMT"/>
                <a:cs typeface="JWTLEI+TimesNewRomanPSMT"/>
              </a:rPr>
              <a:t>бәәтн!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74766" y="496086"/>
            <a:ext cx="8946694" cy="60245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6000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Выступления</a:t>
            </a:r>
            <a:r>
              <a:rPr dirty="0" sz="2800" spc="165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800" spc="169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на</a:t>
            </a:r>
            <a:r>
              <a:rPr dirty="0" sz="2800" spc="168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различных</a:t>
            </a:r>
            <a:r>
              <a:rPr dirty="0" sz="2800" spc="169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смотрах-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конкурсах</a:t>
            </a:r>
            <a:r>
              <a:rPr dirty="0" sz="2800" spc="282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показали,</a:t>
            </a:r>
            <a:r>
              <a:rPr dirty="0" sz="2800" spc="294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что</a:t>
            </a:r>
            <a:r>
              <a:rPr dirty="0" sz="2800" spc="293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уровень</a:t>
            </a:r>
            <a:r>
              <a:rPr dirty="0" sz="2800" spc="294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речевой</a:t>
            </a:r>
          </a:p>
          <a:p>
            <a:pPr marL="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активности</a:t>
            </a:r>
            <a:r>
              <a:rPr dirty="0" sz="2800" spc="180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у</a:t>
            </a:r>
            <a:r>
              <a:rPr dirty="0" sz="2800" spc="179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800" spc="179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повышается.</a:t>
            </a:r>
            <a:r>
              <a:rPr dirty="0" sz="2800" spc="178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Речь</a:t>
            </a:r>
            <a:r>
              <a:rPr dirty="0" sz="2800" spc="169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становится</a:t>
            </a:r>
            <a:r>
              <a:rPr dirty="0" sz="2800" spc="56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яркой,</a:t>
            </a:r>
            <a:r>
              <a:rPr dirty="0" sz="2800" spc="-2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выразительной,</a:t>
            </a:r>
            <a:r>
              <a:rPr dirty="0" sz="2800" spc="-7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эмоциональной.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Заметно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растет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словарный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запас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детей.</a:t>
            </a:r>
          </a:p>
          <a:p>
            <a:pPr marL="44890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Жанры</a:t>
            </a:r>
            <a:r>
              <a:rPr dirty="0" sz="2800" spc="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УНТ</a:t>
            </a:r>
            <a:r>
              <a:rPr dirty="0" sz="2800" spc="88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оказывает</a:t>
            </a:r>
            <a:r>
              <a:rPr dirty="0" sz="2800" spc="78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огромное</a:t>
            </a:r>
            <a:r>
              <a:rPr dirty="0" sz="2800" spc="85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влияние</a:t>
            </a:r>
            <a:r>
              <a:rPr dirty="0" sz="2800" spc="84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на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развитие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дошкольного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возраста.</a:t>
            </a:r>
          </a:p>
          <a:p>
            <a:pPr marL="36000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С</a:t>
            </a:r>
            <a:r>
              <a:rPr dirty="0" sz="2800" spc="326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помощью</a:t>
            </a:r>
            <a:r>
              <a:rPr dirty="0" sz="2800" spc="321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фольклора</a:t>
            </a:r>
            <a:r>
              <a:rPr dirty="0" sz="2800" spc="324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можно</a:t>
            </a:r>
            <a:r>
              <a:rPr dirty="0" sz="2800" spc="321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решать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практически</a:t>
            </a:r>
            <a:r>
              <a:rPr dirty="0" sz="2800" spc="27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все</a:t>
            </a:r>
            <a:r>
              <a:rPr dirty="0" sz="2800" spc="25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задачи</a:t>
            </a:r>
            <a:r>
              <a:rPr dirty="0" sz="2800" spc="14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методики</a:t>
            </a:r>
            <a:r>
              <a:rPr dirty="0" sz="2800" spc="15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развития</a:t>
            </a:r>
            <a:r>
              <a:rPr dirty="0" sz="2800" spc="25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  <a:r>
              <a:rPr dirty="0" sz="2800" spc="19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и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наряду</a:t>
            </a:r>
            <a:r>
              <a:rPr dirty="0" sz="2800" spc="196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с</a:t>
            </a:r>
            <a:r>
              <a:rPr dirty="0" sz="2800" spc="195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основными</a:t>
            </a:r>
            <a:r>
              <a:rPr dirty="0" sz="2800" spc="197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методами</a:t>
            </a:r>
            <a:r>
              <a:rPr dirty="0" sz="2800" spc="185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и</a:t>
            </a:r>
            <a:r>
              <a:rPr dirty="0" sz="2800" spc="196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приемами</a:t>
            </a:r>
          </a:p>
          <a:p>
            <a:pPr marL="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речевого</a:t>
            </a:r>
            <a:r>
              <a:rPr dirty="0" sz="2800" spc="32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развития</a:t>
            </a:r>
            <a:r>
              <a:rPr dirty="0" sz="2800" spc="47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дошкольников</a:t>
            </a:r>
            <a:r>
              <a:rPr dirty="0" sz="2800" spc="16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можно</a:t>
            </a:r>
            <a:r>
              <a:rPr dirty="0" sz="2800" spc="41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и</a:t>
            </a:r>
            <a:r>
              <a:rPr dirty="0" sz="2800" spc="47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нужно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использовать</a:t>
            </a:r>
            <a:r>
              <a:rPr dirty="0" sz="2800" spc="422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этот</a:t>
            </a:r>
            <a:r>
              <a:rPr dirty="0" sz="2800" spc="432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богатейший</a:t>
            </a:r>
            <a:r>
              <a:rPr dirty="0" sz="2800" spc="432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материал</a:t>
            </a:r>
          </a:p>
          <a:p>
            <a:pPr marL="0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словесного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творчества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народа.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04852" y="355865"/>
            <a:ext cx="4990092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Наши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достижения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04852" y="355865"/>
            <a:ext cx="4990092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Наши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достижения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04852" y="355865"/>
            <a:ext cx="4990092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Наши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достижения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04852" y="355865"/>
            <a:ext cx="4990092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Наши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достижения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04852" y="355865"/>
            <a:ext cx="4990092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Наши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достижения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334936" y="254759"/>
            <a:ext cx="3013868" cy="1033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002060"/>
                </a:solidFill>
                <a:latin typeface="JWTLEI+TimesNewRomanPSMT"/>
                <a:cs typeface="JWTLEI+TimesNewRomanPSMT"/>
              </a:rPr>
              <a:t>Актуальность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4015" y="729463"/>
            <a:ext cx="9285857" cy="22378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720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«Не</a:t>
            </a:r>
            <a:r>
              <a:rPr dirty="0" sz="2400" spc="985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условным</a:t>
            </a:r>
            <a:r>
              <a:rPr dirty="0" sz="2400" spc="985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звукам</a:t>
            </a:r>
            <a:r>
              <a:rPr dirty="0" sz="2400" spc="931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только</a:t>
            </a:r>
            <a:r>
              <a:rPr dirty="0" sz="2400" spc="841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учится</a:t>
            </a:r>
            <a:r>
              <a:rPr dirty="0" sz="2400" spc="989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ребенок,</a:t>
            </a:r>
            <a:r>
              <a:rPr dirty="0" sz="2400" spc="96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изучая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родной</a:t>
            </a:r>
            <a:r>
              <a:rPr dirty="0" sz="2400" spc="-82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язык,</a:t>
            </a:r>
            <a:r>
              <a:rPr dirty="0" sz="2400" spc="-42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он</a:t>
            </a:r>
            <a:r>
              <a:rPr dirty="0" sz="2400" spc="-51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пьет</a:t>
            </a:r>
            <a:r>
              <a:rPr dirty="0" sz="2400" spc="-8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духовную</a:t>
            </a:r>
            <a:r>
              <a:rPr dirty="0" sz="2400" spc="-183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жизнь</a:t>
            </a:r>
            <a:r>
              <a:rPr dirty="0" sz="2400" spc="-49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и</a:t>
            </a:r>
            <a:r>
              <a:rPr dirty="0" sz="2400" spc="-48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силу</a:t>
            </a:r>
            <a:r>
              <a:rPr dirty="0" sz="2400" spc="-79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из</a:t>
            </a:r>
            <a:r>
              <a:rPr dirty="0" sz="2400" spc="-47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родимой</a:t>
            </a:r>
            <a:r>
              <a:rPr dirty="0" sz="2400" spc="-73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груди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родного</a:t>
            </a:r>
            <a:r>
              <a:rPr dirty="0" sz="2400" spc="532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слова,</a:t>
            </a:r>
            <a:r>
              <a:rPr dirty="0" sz="2400" spc="563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которое</a:t>
            </a:r>
            <a:r>
              <a:rPr dirty="0" sz="2400" spc="479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дает</a:t>
            </a:r>
            <a:r>
              <a:rPr dirty="0" sz="2400" spc="538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такие</a:t>
            </a:r>
            <a:r>
              <a:rPr dirty="0" sz="2400" spc="571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логические</a:t>
            </a:r>
            <a:r>
              <a:rPr dirty="0" sz="2400" spc="573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понятия</a:t>
            </a:r>
            <a:r>
              <a:rPr dirty="0" sz="2400" spc="562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и</a:t>
            </a:r>
          </a:p>
          <a:p>
            <a:pPr marL="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философские</a:t>
            </a:r>
            <a:r>
              <a:rPr dirty="0" sz="2400" spc="1474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воззрения,</a:t>
            </a:r>
            <a:r>
              <a:rPr dirty="0" sz="2400" spc="1403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которых,</a:t>
            </a:r>
            <a:r>
              <a:rPr dirty="0" sz="2400" spc="1421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конечно,</a:t>
            </a:r>
            <a:r>
              <a:rPr dirty="0" sz="2400" spc="1384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не</a:t>
            </a:r>
            <a:r>
              <a:rPr dirty="0" sz="2400" spc="1498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мог</a:t>
            </a:r>
            <a:r>
              <a:rPr dirty="0" sz="2400" spc="1511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бы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сообщить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ребенку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ни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один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 </a:t>
            </a:r>
            <a:r>
              <a:rPr dirty="0" sz="2400">
                <a:solidFill>
                  <a:srgbClr val="002060"/>
                </a:solidFill>
                <a:latin typeface="WJHCTD+TimesNewRomanPS-ItalicMT"/>
                <a:cs typeface="WJHCTD+TimesNewRomanPS-ItalicMT"/>
              </a:rPr>
              <a:t>философ».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685878" y="2558263"/>
            <a:ext cx="2483346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К.Д.Ушинский.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64015" y="3289783"/>
            <a:ext cx="9287649" cy="37008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720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Дошкольный</a:t>
            </a:r>
            <a:r>
              <a:rPr dirty="0" sz="2400" spc="95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возраст</a:t>
            </a:r>
            <a:r>
              <a:rPr dirty="0" sz="2400" spc="108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является</a:t>
            </a:r>
            <a:r>
              <a:rPr dirty="0" sz="2400" spc="108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важным</a:t>
            </a:r>
            <a:r>
              <a:rPr dirty="0" sz="2400" spc="108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периодом</a:t>
            </a:r>
            <a:r>
              <a:rPr dirty="0" sz="2400" spc="99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для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развития</a:t>
            </a:r>
            <a:r>
              <a:rPr dirty="0" sz="2400" spc="42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  <a:r>
              <a:rPr dirty="0" sz="2400" spc="36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ребенка.</a:t>
            </a:r>
            <a:r>
              <a:rPr dirty="0" sz="2400" spc="35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</a:t>
            </a:r>
            <a:r>
              <a:rPr dirty="0" sz="2400" spc="41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сожалению,</a:t>
            </a:r>
            <a:r>
              <a:rPr dirty="0" sz="2400" spc="38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</a:t>
            </a:r>
            <a:r>
              <a:rPr dirty="0" sz="2400" spc="41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современном</a:t>
            </a:r>
            <a:r>
              <a:rPr dirty="0" sz="2400" spc="39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мире,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все</a:t>
            </a:r>
            <a:r>
              <a:rPr dirty="0" sz="2400" spc="115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чаще</a:t>
            </a:r>
            <a:r>
              <a:rPr dirty="0" sz="2400" spc="116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живое</a:t>
            </a:r>
            <a:r>
              <a:rPr dirty="0" sz="2400" spc="116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общение</a:t>
            </a:r>
            <a:r>
              <a:rPr dirty="0" sz="2400" spc="116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детям</a:t>
            </a:r>
            <a:r>
              <a:rPr dirty="0" sz="2400" spc="113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заменяет</a:t>
            </a:r>
            <a:r>
              <a:rPr dirty="0" sz="2400" spc="116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компьютер</a:t>
            </a:r>
            <a:r>
              <a:rPr dirty="0" sz="2400" spc="96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</a:t>
            </a:r>
          </a:p>
          <a:p>
            <a:pPr marL="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телефоны,</a:t>
            </a:r>
            <a:r>
              <a:rPr dirty="0" sz="2400" spc="83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</a:t>
            </a:r>
            <a:r>
              <a:rPr dirty="0" sz="2400" spc="83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эта</a:t>
            </a:r>
            <a:r>
              <a:rPr dirty="0" sz="2400" spc="82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тенденция</a:t>
            </a:r>
            <a:r>
              <a:rPr dirty="0" sz="2400" spc="84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постоянно</a:t>
            </a:r>
            <a:r>
              <a:rPr dirty="0" sz="2400" spc="81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растет.</a:t>
            </a:r>
            <a:r>
              <a:rPr dirty="0" sz="2400" spc="64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Вследствие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чего,</a:t>
            </a:r>
            <a:r>
              <a:rPr dirty="0" sz="2400" spc="140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неуклонно</a:t>
            </a:r>
            <a:r>
              <a:rPr dirty="0" sz="2400" spc="140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увеличивается</a:t>
            </a:r>
            <a:r>
              <a:rPr dirty="0" sz="2400" spc="145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количество</a:t>
            </a:r>
            <a:r>
              <a:rPr dirty="0" sz="2400" spc="135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400" spc="146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</a:t>
            </a:r>
            <a:r>
              <a:rPr dirty="0" sz="2400" spc="144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не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сформированной</a:t>
            </a:r>
            <a:r>
              <a:rPr dirty="0" sz="2400" spc="41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связной</a:t>
            </a:r>
            <a:r>
              <a:rPr dirty="0" sz="2400" spc="41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речью.</a:t>
            </a:r>
            <a:r>
              <a:rPr dirty="0" sz="2400" spc="38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Вот</a:t>
            </a:r>
            <a:r>
              <a:rPr dirty="0" sz="2400" spc="40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почему</a:t>
            </a:r>
            <a:r>
              <a:rPr dirty="0" sz="2400" spc="39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развитие</a:t>
            </a:r>
            <a:r>
              <a:rPr dirty="0" sz="2400" spc="44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становится</a:t>
            </a:r>
            <a:r>
              <a:rPr dirty="0" sz="2400" spc="152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все</a:t>
            </a:r>
            <a:r>
              <a:rPr dirty="0" sz="2400" spc="151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более</a:t>
            </a:r>
            <a:r>
              <a:rPr dirty="0" sz="2400" spc="148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актуальной</a:t>
            </a:r>
            <a:r>
              <a:rPr dirty="0" sz="2400" spc="145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проблемой</a:t>
            </a:r>
            <a:r>
              <a:rPr dirty="0" sz="2400" spc="147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</a:t>
            </a:r>
            <a:r>
              <a:rPr dirty="0" sz="2400" spc="151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нашем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обществе.</a:t>
            </a:r>
            <a:r>
              <a:rPr dirty="0" sz="2400" spc="51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Ничто</a:t>
            </a:r>
            <a:r>
              <a:rPr dirty="0" sz="2400" spc="49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так</a:t>
            </a:r>
            <a:r>
              <a:rPr dirty="0" sz="2400" spc="50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не</a:t>
            </a:r>
            <a:r>
              <a:rPr dirty="0" sz="2400" spc="50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обогащает</a:t>
            </a:r>
            <a:r>
              <a:rPr dirty="0" sz="2400" spc="51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образную</a:t>
            </a:r>
            <a:r>
              <a:rPr dirty="0" sz="2400" spc="51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сторону</a:t>
            </a:r>
            <a:r>
              <a:rPr dirty="0" sz="2400" spc="47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</a:p>
          <a:p>
            <a:pPr marL="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детей,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как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устное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народное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творчество.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226526" y="440334"/>
            <a:ext cx="2989438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spc="-23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Илвтә</a:t>
            </a:r>
            <a:r>
              <a:rPr dirty="0" sz="4000" spc="23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шо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226526" y="440334"/>
            <a:ext cx="3971123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Хурһна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наадн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68164" y="3941746"/>
            <a:ext cx="2663921" cy="218409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4131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 spc="-26">
                <a:solidFill>
                  <a:srgbClr val="002060"/>
                </a:solidFill>
                <a:latin typeface="JWTLEI+TimesNewRomanPSMT"/>
                <a:cs typeface="JWTLEI+TimesNewRomanPSMT"/>
              </a:rPr>
              <a:t>хурhн</a:t>
            </a:r>
            <a:r>
              <a:rPr dirty="0" sz="2800" spc="2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аав,</a:t>
            </a:r>
          </a:p>
          <a:p>
            <a:pPr marL="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 spc="-26">
                <a:solidFill>
                  <a:srgbClr val="002060"/>
                </a:solidFill>
                <a:latin typeface="JWTLEI+TimesNewRomanPSMT"/>
                <a:cs typeface="JWTLEI+TimesNewRomanPSMT"/>
              </a:rPr>
              <a:t>хурhн</a:t>
            </a:r>
            <a:r>
              <a:rPr dirty="0" sz="2800" spc="2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ээҗ,</a:t>
            </a:r>
          </a:p>
          <a:p>
            <a:pPr marL="17462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 spc="-26">
                <a:solidFill>
                  <a:srgbClr val="002060"/>
                </a:solidFill>
                <a:latin typeface="JWTLEI+TimesNewRomanPSMT"/>
                <a:cs typeface="JWTLEI+TimesNewRomanPSMT"/>
              </a:rPr>
              <a:t>хурhн</a:t>
            </a:r>
            <a:r>
              <a:rPr dirty="0" sz="2800" spc="2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эцк,</a:t>
            </a:r>
          </a:p>
          <a:p>
            <a:pPr marL="112712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 spc="-26">
                <a:solidFill>
                  <a:srgbClr val="002060"/>
                </a:solidFill>
                <a:latin typeface="JWTLEI+TimesNewRomanPSMT"/>
                <a:cs typeface="JWTLEI+TimesNewRomanPSMT"/>
              </a:rPr>
              <a:t>хурhн</a:t>
            </a:r>
            <a:r>
              <a:rPr dirty="0" sz="2800" spc="2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эк,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42227" y="4306675"/>
            <a:ext cx="4012234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Темән,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темән,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төөрүхә,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73394" y="4733395"/>
            <a:ext cx="4202676" cy="1757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Темәнә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ботхн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буульңха.</a:t>
            </a:r>
          </a:p>
          <a:p>
            <a:pPr marL="250180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Һунҗн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үкр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мөөрүхә,</a:t>
            </a:r>
          </a:p>
          <a:p>
            <a:pPr marL="246099" marR="0">
              <a:lnSpc>
                <a:spcPts val="2917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Һурвн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туһл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һууруха.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257858" y="5648626"/>
            <a:ext cx="2484343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Эн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 spc="-26">
                <a:solidFill>
                  <a:srgbClr val="002060"/>
                </a:solidFill>
                <a:latin typeface="JWTLEI+TimesNewRomanPSMT"/>
                <a:cs typeface="JWTLEI+TimesNewRomanPSMT"/>
              </a:rPr>
              <a:t>хурhн</a:t>
            </a:r>
            <a:r>
              <a:rPr dirty="0" sz="2800" spc="2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би,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07392" y="6075346"/>
            <a:ext cx="3184398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Мана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өрк-бүл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800">
                <a:solidFill>
                  <a:srgbClr val="002060"/>
                </a:solidFill>
                <a:latin typeface="JWTLEI+TimesNewRomanPSMT"/>
                <a:cs typeface="JWTLEI+TimesNewRomanPSMT"/>
              </a:rPr>
              <a:t>ни.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41588" y="2831714"/>
            <a:ext cx="5660558" cy="1900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ОНЬГАН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ѲГСНДТН</a:t>
            </a:r>
          </a:p>
          <a:p>
            <a:pPr marL="500161" marR="0">
              <a:lnSpc>
                <a:spcPts val="4167"/>
              </a:lnSpc>
              <a:spcBef>
                <a:spcPts val="632"/>
              </a:spcBef>
              <a:spcAft>
                <a:spcPts val="0"/>
              </a:spcAft>
            </a:pPr>
            <a:r>
              <a:rPr dirty="0" sz="40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БАЙРЛҖАНАВ!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9553" y="562379"/>
            <a:ext cx="9518574" cy="11405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6000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Цель:</a:t>
            </a:r>
            <a:r>
              <a:rPr dirty="0" sz="2400" spc="29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использование</a:t>
            </a:r>
            <a:r>
              <a:rPr dirty="0" sz="2400" spc="261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устного</a:t>
            </a:r>
            <a:r>
              <a:rPr dirty="0" sz="2400" spc="346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народного</a:t>
            </a:r>
            <a:r>
              <a:rPr dirty="0" sz="2400" spc="32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творчества,</a:t>
            </a:r>
            <a:r>
              <a:rPr dirty="0" sz="2400" spc="239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как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средство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развития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речи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детей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дошкольного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 </a:t>
            </a: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возраста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59553" y="1659659"/>
            <a:ext cx="1499294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2060"/>
                </a:solidFill>
                <a:latin typeface="UTTMQV+TimesNewRomanPS-BoldItalicMT"/>
                <a:cs typeface="UTTMQV+TimesNewRomanPS-BoldItalicMT"/>
              </a:rPr>
              <a:t>Задачи: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99553" y="2025419"/>
            <a:ext cx="9515887" cy="47981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6000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 spc="-6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Знакомить</a:t>
            </a:r>
            <a:r>
              <a:rPr dirty="0" sz="2400" spc="-20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400" spc="-5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</a:t>
            </a:r>
            <a:r>
              <a:rPr dirty="0" sz="2400" spc="-6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разнообразными</a:t>
            </a:r>
            <a:r>
              <a:rPr dirty="0" sz="2400" spc="-3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формами</a:t>
            </a:r>
            <a:r>
              <a:rPr dirty="0" sz="2400" spc="-9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УНТ:</a:t>
            </a:r>
            <a:r>
              <a:rPr dirty="0" sz="2400" spc="-6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загадки,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пословицы,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скороговорки,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сказки,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магталы,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йорялы.</a:t>
            </a:r>
          </a:p>
          <a:p>
            <a:pPr marL="36000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разных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видах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деятельности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применять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народное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слово.</a:t>
            </a:r>
          </a:p>
          <a:p>
            <a:pPr marL="36000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Использовать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процессе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театрализованную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деятельность.</a:t>
            </a:r>
          </a:p>
          <a:p>
            <a:pPr marL="36000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 spc="84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Приобщать</a:t>
            </a:r>
            <a:r>
              <a:rPr dirty="0" sz="2400" spc="80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400" spc="85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</a:t>
            </a:r>
            <a:r>
              <a:rPr dirty="0" sz="2400" spc="83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национальной</a:t>
            </a:r>
            <a:r>
              <a:rPr dirty="0" sz="2400" spc="86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культуре</a:t>
            </a:r>
            <a:r>
              <a:rPr dirty="0" sz="2400" spc="58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</a:t>
            </a:r>
            <a:r>
              <a:rPr dirty="0" sz="2400" spc="84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игровой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деятельности.</a:t>
            </a:r>
          </a:p>
          <a:p>
            <a:pPr marL="36000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 spc="38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Создавать</a:t>
            </a:r>
            <a:r>
              <a:rPr dirty="0" sz="2400" spc="27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благоприятные</a:t>
            </a:r>
            <a:r>
              <a:rPr dirty="0" sz="2400" spc="288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условия</a:t>
            </a:r>
            <a:r>
              <a:rPr dirty="0" sz="2400" spc="39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для</a:t>
            </a:r>
            <a:r>
              <a:rPr dirty="0" sz="2400" spc="39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развития</a:t>
            </a:r>
            <a:r>
              <a:rPr dirty="0" sz="2400" spc="39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интереса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литературе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и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фольклору.</a:t>
            </a:r>
          </a:p>
          <a:p>
            <a:pPr marL="36000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 spc="47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Расширять</a:t>
            </a:r>
            <a:r>
              <a:rPr dirty="0" sz="2400" spc="483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словарный</a:t>
            </a:r>
            <a:r>
              <a:rPr dirty="0" sz="2400" spc="45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запас,</a:t>
            </a:r>
            <a:r>
              <a:rPr dirty="0" sz="2400" spc="44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формировать</a:t>
            </a:r>
            <a:r>
              <a:rPr dirty="0" sz="2400" spc="36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связную</a:t>
            </a:r>
            <a:r>
              <a:rPr dirty="0" sz="2400" spc="44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речь,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развивать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звуковую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культуру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посредством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УНТ;</a:t>
            </a:r>
          </a:p>
          <a:p>
            <a:pPr marL="36000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-</a:t>
            </a:r>
            <a:r>
              <a:rPr dirty="0" sz="2400" spc="48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повышать</a:t>
            </a:r>
            <a:r>
              <a:rPr dirty="0" sz="2400" spc="44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педагогическую</a:t>
            </a:r>
            <a:r>
              <a:rPr dirty="0" sz="2400" spc="441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компетентность</a:t>
            </a:r>
            <a:r>
              <a:rPr dirty="0" sz="2400" spc="405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родителей</a:t>
            </a:r>
            <a:r>
              <a:rPr dirty="0" sz="2400" spc="434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вопросам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развития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речи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детей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посредством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2400">
                <a:solidFill>
                  <a:srgbClr val="002060"/>
                </a:solidFill>
                <a:latin typeface="JWTLEI+TimesNewRomanPSMT"/>
                <a:cs typeface="JWTLEI+TimesNewRomanPSMT"/>
              </a:rPr>
              <a:t>фольклора.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44583" y="855782"/>
            <a:ext cx="8501512" cy="15495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001"/>
              </a:lnSpc>
              <a:spcBef>
                <a:spcPts val="0"/>
              </a:spcBef>
              <a:spcAft>
                <a:spcPts val="0"/>
              </a:spcAft>
            </a:pP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«Садта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күн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–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салата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48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модн»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702629" y="656482"/>
            <a:ext cx="4580967" cy="17432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626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девл</a:t>
            </a:r>
            <a:r>
              <a:rPr dirty="0" sz="5400" spc="-58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захта»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14847" y="677974"/>
            <a:ext cx="4315002" cy="17432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626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«Күн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ахта,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27463" y="917213"/>
            <a:ext cx="8341113" cy="17432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626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«Дала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цасн,</a:t>
            </a:r>
            <a:r>
              <a:rPr dirty="0" sz="5400" spc="144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дала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 </a:t>
            </a:r>
            <a:r>
              <a:rPr dirty="0" sz="5400" b="1">
                <a:solidFill>
                  <a:srgbClr val="002060"/>
                </a:solidFill>
                <a:latin typeface="BAUOAJ+TimesNewRomanPS-BoldMT"/>
                <a:cs typeface="BAUOAJ+TimesNewRomanPS-BoldMT"/>
              </a:rPr>
              <a:t>өдмг»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92584" y="133309"/>
            <a:ext cx="8667576" cy="17432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626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«Шарлҗн</a:t>
            </a:r>
            <a:r>
              <a:rPr dirty="0" sz="5400" spc="-52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дотр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шар</a:t>
            </a:r>
            <a:r>
              <a:rPr dirty="0" sz="5400" spc="19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алтн»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67709" y="426912"/>
            <a:ext cx="7872794" cy="17432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626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«Йиртмҗд</a:t>
            </a:r>
            <a:r>
              <a:rPr dirty="0" sz="5400" spc="-66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йир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әәмтхә»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44142" y="413865"/>
            <a:ext cx="9383755" cy="25662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78643" marR="0">
              <a:lnSpc>
                <a:spcPts val="5626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«Ут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күзүтә,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улан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һоста,</a:t>
            </a:r>
          </a:p>
          <a:p>
            <a:pPr marL="0" marR="0">
              <a:lnSpc>
                <a:spcPts val="5626"/>
              </a:lnSpc>
              <a:spcBef>
                <a:spcPts val="853"/>
              </a:spcBef>
              <a:spcAft>
                <a:spcPts val="0"/>
              </a:spcAft>
            </a:pP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Күүнә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көл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чимкнә,</a:t>
            </a:r>
            <a:r>
              <a:rPr dirty="0" sz="5400" spc="37">
                <a:solidFill>
                  <a:srgbClr val="002060"/>
                </a:solidFill>
                <a:latin typeface="JWTLEI+TimesNewRomanPSMT"/>
                <a:cs typeface="JWTLEI+TimesNewRomanPSMT"/>
              </a:rPr>
              <a:t> </a:t>
            </a:r>
            <a:r>
              <a:rPr dirty="0" sz="5400">
                <a:solidFill>
                  <a:srgbClr val="002060"/>
                </a:solidFill>
                <a:latin typeface="JWTLEI+TimesNewRomanPSMT"/>
                <a:cs typeface="JWTLEI+TimesNewRomanPSMT"/>
              </a:rPr>
              <a:t>чимкнә»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61891" y="3692316"/>
            <a:ext cx="7311677" cy="903932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5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0" b="1">
                <a:solidFill>
                  <a:srgbClr val="0070c0"/>
                </a:solidFill>
                <a:latin typeface="BAUOAJ+TimesNewRomanPS-BoldMT"/>
                <a:cs typeface="BAUOAJ+TimesNewRomanPS-BoldMT"/>
              </a:rPr>
              <a:t>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pdfcandle</dc:creator>
  <cp:lastModifiedBy>pdfcandle</cp:lastModifiedBy>
  <cp:revision>1</cp:revision>
  <dcterms:modified xsi:type="dcterms:W3CDTF">2024-01-15T03:50:25-07:00</dcterms:modified>
</cp:coreProperties>
</file>